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42"/>
  </p:notesMasterIdLst>
  <p:sldIdLst>
    <p:sldId id="256" r:id="rId2"/>
    <p:sldId id="303" r:id="rId3"/>
    <p:sldId id="363" r:id="rId4"/>
    <p:sldId id="364" r:id="rId5"/>
    <p:sldId id="401" r:id="rId6"/>
    <p:sldId id="402" r:id="rId7"/>
    <p:sldId id="403" r:id="rId8"/>
    <p:sldId id="404" r:id="rId9"/>
    <p:sldId id="362" r:id="rId10"/>
    <p:sldId id="341" r:id="rId11"/>
    <p:sldId id="405" r:id="rId12"/>
    <p:sldId id="355" r:id="rId13"/>
    <p:sldId id="377" r:id="rId14"/>
    <p:sldId id="378" r:id="rId15"/>
    <p:sldId id="379" r:id="rId16"/>
    <p:sldId id="381" r:id="rId17"/>
    <p:sldId id="380" r:id="rId18"/>
    <p:sldId id="383" r:id="rId19"/>
    <p:sldId id="382" r:id="rId20"/>
    <p:sldId id="384" r:id="rId21"/>
    <p:sldId id="385" r:id="rId22"/>
    <p:sldId id="386" r:id="rId23"/>
    <p:sldId id="387" r:id="rId24"/>
    <p:sldId id="388" r:id="rId25"/>
    <p:sldId id="390" r:id="rId26"/>
    <p:sldId id="389" r:id="rId27"/>
    <p:sldId id="392" r:id="rId28"/>
    <p:sldId id="394" r:id="rId29"/>
    <p:sldId id="393" r:id="rId30"/>
    <p:sldId id="391" r:id="rId31"/>
    <p:sldId id="396" r:id="rId32"/>
    <p:sldId id="395" r:id="rId33"/>
    <p:sldId id="397" r:id="rId34"/>
    <p:sldId id="358" r:id="rId35"/>
    <p:sldId id="398" r:id="rId36"/>
    <p:sldId id="399" r:id="rId37"/>
    <p:sldId id="400" r:id="rId38"/>
    <p:sldId id="340" r:id="rId39"/>
    <p:sldId id="337" r:id="rId40"/>
    <p:sldId id="336" r:id="rId41"/>
  </p:sldIdLst>
  <p:sldSz cx="9144000" cy="5143500" type="screen16x9"/>
  <p:notesSz cx="6858000" cy="9144000"/>
  <p:embeddedFontLst>
    <p:embeddedFont>
      <p:font typeface="Arvo" panose="020B0604020202020204" charset="0"/>
      <p:regular r:id="rId43"/>
      <p:bold r:id="rId44"/>
      <p:italic r:id="rId45"/>
      <p:boldItalic r:id="rId46"/>
    </p:embeddedFont>
    <p:embeddedFont>
      <p:font typeface="Roboto Condensed" panose="020B0604020202020204" charset="0"/>
      <p:regular r:id="rId47"/>
      <p:bold r:id="rId48"/>
      <p:italic r:id="rId49"/>
      <p:boldItalic r:id="rId50"/>
    </p:embeddedFont>
    <p:embeddedFont>
      <p:font typeface="Roboto Condensed Light"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Java Day 04" id="{6F59E406-7797-49C8-93CE-26738A51FB5B}">
          <p14:sldIdLst>
            <p14:sldId id="256"/>
          </p14:sldIdLst>
        </p14:section>
        <p14:section name="What is html" id="{F41ABD39-A508-42DF-A748-FA198274012A}">
          <p14:sldIdLst>
            <p14:sldId id="303"/>
            <p14:sldId id="363"/>
            <p14:sldId id="364"/>
            <p14:sldId id="401"/>
            <p14:sldId id="402"/>
            <p14:sldId id="403"/>
            <p14:sldId id="404"/>
          </p14:sldIdLst>
        </p14:section>
        <p14:section name="HTML Tag" id="{8EB214EC-8C23-4AD6-8DE5-5696B93083E6}">
          <p14:sldIdLst>
            <p14:sldId id="362"/>
            <p14:sldId id="341"/>
            <p14:sldId id="405"/>
          </p14:sldIdLst>
        </p14:section>
        <p14:section name="Mutiple Catch Block" id="{3C90A403-CB3F-4B6E-918B-7CCD19B0F5FD}">
          <p14:sldIdLst>
            <p14:sldId id="355"/>
            <p14:sldId id="377"/>
            <p14:sldId id="378"/>
            <p14:sldId id="379"/>
          </p14:sldIdLst>
        </p14:section>
        <p14:section name="Java Nested try block" id="{51ECF7C0-83BF-464D-98A0-50DBBF5A8557}">
          <p14:sldIdLst>
            <p14:sldId id="381"/>
            <p14:sldId id="380"/>
          </p14:sldIdLst>
        </p14:section>
        <p14:section name="Java finally block" id="{3209C03C-4B33-4A55-8086-BD8A2EE16654}">
          <p14:sldIdLst>
            <p14:sldId id="383"/>
            <p14:sldId id="382"/>
            <p14:sldId id="384"/>
            <p14:sldId id="385"/>
          </p14:sldIdLst>
        </p14:section>
        <p14:section name="Java throw exception" id="{922F3C93-3F98-427D-A7E1-5092195D5F9F}">
          <p14:sldIdLst>
            <p14:sldId id="386"/>
            <p14:sldId id="387"/>
            <p14:sldId id="388"/>
          </p14:sldIdLst>
        </p14:section>
        <p14:section name="Java Exception propagation" id="{86C16F07-FFAA-400A-A07B-25118846E43E}">
          <p14:sldIdLst>
            <p14:sldId id="390"/>
            <p14:sldId id="389"/>
            <p14:sldId id="392"/>
          </p14:sldIdLst>
        </p14:section>
        <p14:section name="Java throws keyword" id="{6E283757-7C80-4E16-BF1B-374CC2778444}">
          <p14:sldIdLst>
            <p14:sldId id="394"/>
            <p14:sldId id="393"/>
            <p14:sldId id="391"/>
            <p14:sldId id="396"/>
            <p14:sldId id="395"/>
            <p14:sldId id="397"/>
          </p14:sldIdLst>
        </p14:section>
        <p14:section name="differences between throw and throws" id="{071516D4-05FC-4635-8251-D66CA68CFDB4}">
          <p14:sldIdLst>
            <p14:sldId id="358"/>
            <p14:sldId id="398"/>
            <p14:sldId id="399"/>
            <p14:sldId id="400"/>
            <p14:sldId id="340"/>
            <p14:sldId id="337"/>
            <p14:sldId id="33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81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65856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0" y="600361"/>
            <a:ext cx="8229599" cy="40547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1" name="Google Shape;172;p10">
            <a:extLst>
              <a:ext uri="{FF2B5EF4-FFF2-40B4-BE49-F238E27FC236}">
                <a16:creationId xmlns:a16="http://schemas.microsoft.com/office/drawing/2014/main" id="{8D2BC380-ADAD-4017-BFF2-6CCA57A0C570}"/>
              </a:ext>
            </a:extLst>
          </p:cNvPr>
          <p:cNvGrpSpPr/>
          <p:nvPr userDrawn="1"/>
        </p:nvGrpSpPr>
        <p:grpSpPr>
          <a:xfrm rot="10800000">
            <a:off x="-3288" y="-9"/>
            <a:ext cx="6175488" cy="600370"/>
            <a:chOff x="5575242" y="4472728"/>
            <a:chExt cx="2202830" cy="670794"/>
          </a:xfrm>
        </p:grpSpPr>
        <p:sp>
          <p:nvSpPr>
            <p:cNvPr id="22" name="Google Shape;173;p10">
              <a:extLst>
                <a:ext uri="{FF2B5EF4-FFF2-40B4-BE49-F238E27FC236}">
                  <a16:creationId xmlns:a16="http://schemas.microsoft.com/office/drawing/2014/main" id="{609A72CE-C6DC-4237-B5B2-3D611BBED14E}"/>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C40C7F33-BD13-4249-A7BB-EF56349FADA2}"/>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8FEDD521-97CD-4EDC-858F-C53E0D0A7926}"/>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66C44A8C-A67D-47A0-A770-50A8CEA6BC1C}"/>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3468223E-E16F-4D85-B3BC-5919B7B8B88E}"/>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2DE71FCD-0B91-4675-A18F-2C1E9F25F874}"/>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EF46D34A-55AA-4153-A032-FF90A54FCED1}"/>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48D9AD33-E56B-4FD0-AD04-CE19F14D85D4}"/>
              </a:ext>
            </a:extLst>
          </p:cNvPr>
          <p:cNvSpPr txBox="1">
            <a:spLocks noGrp="1"/>
          </p:cNvSpPr>
          <p:nvPr>
            <p:ph type="title"/>
          </p:nvPr>
        </p:nvSpPr>
        <p:spPr>
          <a:xfrm>
            <a:off x="457201" y="168465"/>
            <a:ext cx="5439368"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1580622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1"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683952"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1BA40CAA-8455-4DA6-83DF-BB35C3ADCB89}"/>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0369AC1D-690F-4B67-94AF-7A9DCA7FC77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F2D169AA-11EC-4B76-A4B5-AE712F819B9B}"/>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8D319CCB-1ABB-47B8-83C3-9ACE1B06F1A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B7721E2E-52A3-4621-A5CE-7922C3C6FB99}"/>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84BC3B97-B37D-44C0-9152-2B5C7C53823A}"/>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6E49A60E-05D1-4622-9034-D7ADA89CA8E2}"/>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51FD00E6-3643-4BA2-9B3D-BDCDE6FE7F1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56881290-D2E7-4316-AECA-616D0E781835}"/>
              </a:ext>
            </a:extLst>
          </p:cNvPr>
          <p:cNvSpPr txBox="1">
            <a:spLocks noGrp="1"/>
          </p:cNvSpPr>
          <p:nvPr>
            <p:ph type="title"/>
          </p:nvPr>
        </p:nvSpPr>
        <p:spPr>
          <a:xfrm>
            <a:off x="457201" y="168465"/>
            <a:ext cx="5439368"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84891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1"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1BA40CAA-8455-4DA6-83DF-BB35C3ADCB89}"/>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0369AC1D-690F-4B67-94AF-7A9DCA7FC77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F2D169AA-11EC-4B76-A4B5-AE712F819B9B}"/>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8D319CCB-1ABB-47B8-83C3-9ACE1B06F1A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B7721E2E-52A3-4621-A5CE-7922C3C6FB99}"/>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84BC3B97-B37D-44C0-9152-2B5C7C53823A}"/>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6E49A60E-05D1-4622-9034-D7ADA89CA8E2}"/>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51FD00E6-3643-4BA2-9B3D-BDCDE6FE7F1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56881290-D2E7-4316-AECA-616D0E781835}"/>
              </a:ext>
            </a:extLst>
          </p:cNvPr>
          <p:cNvSpPr txBox="1">
            <a:spLocks noGrp="1"/>
          </p:cNvSpPr>
          <p:nvPr>
            <p:ph type="title"/>
          </p:nvPr>
        </p:nvSpPr>
        <p:spPr>
          <a:xfrm>
            <a:off x="457200" y="168465"/>
            <a:ext cx="5394621"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3544942865"/>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3427728"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78500"/>
            <a:ext cx="5439368"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AB9DD573-5539-4C62-A85D-02BF5DDF8E4F}"/>
              </a:ext>
            </a:extLst>
          </p:cNvPr>
          <p:cNvSpPr txBox="1">
            <a:spLocks noGrp="1"/>
          </p:cNvSpPr>
          <p:nvPr>
            <p:ph type="body" idx="13"/>
          </p:nvPr>
        </p:nvSpPr>
        <p:spPr>
          <a:xfrm>
            <a:off x="4169149" y="600361"/>
            <a:ext cx="4516380"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395185871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4799327"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78500"/>
            <a:ext cx="5439368"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AB9DD573-5539-4C62-A85D-02BF5DDF8E4F}"/>
              </a:ext>
            </a:extLst>
          </p:cNvPr>
          <p:cNvSpPr txBox="1">
            <a:spLocks noGrp="1"/>
          </p:cNvSpPr>
          <p:nvPr>
            <p:ph type="body" idx="13"/>
          </p:nvPr>
        </p:nvSpPr>
        <p:spPr>
          <a:xfrm>
            <a:off x="5704899" y="600361"/>
            <a:ext cx="2980629"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305310549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1634373"/>
            <a:ext cx="3950162" cy="3012353"/>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6" y="1634290"/>
            <a:ext cx="3913252" cy="301243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1" y="178500"/>
            <a:ext cx="5439369"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31" name="Google Shape;79;p5">
            <a:extLst>
              <a:ext uri="{FF2B5EF4-FFF2-40B4-BE49-F238E27FC236}">
                <a16:creationId xmlns:a16="http://schemas.microsoft.com/office/drawing/2014/main" id="{7408B06A-A607-416C-8836-2D7C1A9516C1}"/>
              </a:ext>
            </a:extLst>
          </p:cNvPr>
          <p:cNvSpPr txBox="1">
            <a:spLocks noGrp="1"/>
          </p:cNvSpPr>
          <p:nvPr>
            <p:ph type="body" idx="14"/>
          </p:nvPr>
        </p:nvSpPr>
        <p:spPr>
          <a:xfrm>
            <a:off x="461244" y="618719"/>
            <a:ext cx="8224284" cy="84155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53522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0" r:id="rId5"/>
    <p:sldLayoutId id="2147483661" r:id="rId6"/>
    <p:sldLayoutId id="2147483662" r:id="rId7"/>
    <p:sldLayoutId id="2147483664" r:id="rId8"/>
    <p:sldLayoutId id="2147483663"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 Id="rId5" Type="http://schemas.openxmlformats.org/officeDocument/2006/relationships/image" Target="../media/image45.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a:t>
            </a:r>
            <a:r>
              <a:rPr lang="en-ID"/>
              <a:t>– Technology</a:t>
            </a:r>
            <a:br>
              <a:rPr lang="en-ID" dirty="0"/>
            </a:br>
            <a:r>
              <a:rPr lang="en-ID"/>
              <a:t>Day 01</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F73170-FAA3-42CC-AED0-8217523752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Text Placeholder 5">
            <a:extLst>
              <a:ext uri="{FF2B5EF4-FFF2-40B4-BE49-F238E27FC236}">
                <a16:creationId xmlns:a16="http://schemas.microsoft.com/office/drawing/2014/main" id="{959FBF96-72AE-45E0-8C6F-9F24281C63D4}"/>
              </a:ext>
            </a:extLst>
          </p:cNvPr>
          <p:cNvSpPr>
            <a:spLocks noGrp="1"/>
          </p:cNvSpPr>
          <p:nvPr>
            <p:ph type="body" idx="1"/>
          </p:nvPr>
        </p:nvSpPr>
        <p:spPr/>
        <p:txBody>
          <a:bodyPr anchor="t"/>
          <a:lstStyle/>
          <a:p>
            <a:r>
              <a:rPr lang="en-US" dirty="0"/>
              <a:t>HTML tags are like keywords which defines that how web browser will format and display the content. With the help of tags, a web browser can distinguish between an HTML content and a simple content. HTML tags contain three main parts: opening tag, content and closing tag. But some HTML tags are unclosed tags.</a:t>
            </a:r>
          </a:p>
          <a:p>
            <a:r>
              <a:rPr lang="en-US" dirty="0"/>
              <a:t>When a web browser reads an HTML document, browser reads it from top to bottom and left to right. HTML tags are used to create HTML documents and render their properties. Each HTML tags have different properties.</a:t>
            </a:r>
          </a:p>
        </p:txBody>
      </p:sp>
      <p:sp>
        <p:nvSpPr>
          <p:cNvPr id="2" name="Text Placeholder 1">
            <a:extLst>
              <a:ext uri="{FF2B5EF4-FFF2-40B4-BE49-F238E27FC236}">
                <a16:creationId xmlns:a16="http://schemas.microsoft.com/office/drawing/2014/main" id="{7D746964-E40F-449B-8EB9-870D5347D664}"/>
              </a:ext>
            </a:extLst>
          </p:cNvPr>
          <p:cNvSpPr>
            <a:spLocks noGrp="1"/>
          </p:cNvSpPr>
          <p:nvPr>
            <p:ph type="body" idx="13"/>
          </p:nvPr>
        </p:nvSpPr>
        <p:spPr/>
        <p:txBody>
          <a:bodyPr/>
          <a:lstStyle/>
          <a:p>
            <a:r>
              <a:rPr lang="en-US" dirty="0"/>
              <a:t>An HTML file must have some essential tags so that web browser can differentiate between a simple text and HTML text. You can use as many tags you want as per your code requirement.</a:t>
            </a:r>
          </a:p>
          <a:p>
            <a:pPr lvl="1">
              <a:buFont typeface="Wingdings" panose="05000000000000000000" pitchFamily="2" charset="2"/>
              <a:buChar char="q"/>
            </a:pPr>
            <a:r>
              <a:rPr lang="en-US" sz="1400" dirty="0"/>
              <a:t>All HTML tags must enclosed within &lt; &gt; these brackets.</a:t>
            </a:r>
          </a:p>
          <a:p>
            <a:pPr lvl="1">
              <a:buFont typeface="Wingdings" panose="05000000000000000000" pitchFamily="2" charset="2"/>
              <a:buChar char="q"/>
            </a:pPr>
            <a:r>
              <a:rPr lang="en-US" sz="1400" dirty="0"/>
              <a:t>Every tag in HTML perform different tasks.</a:t>
            </a:r>
          </a:p>
          <a:p>
            <a:pPr lvl="1">
              <a:buFont typeface="Wingdings" panose="05000000000000000000" pitchFamily="2" charset="2"/>
              <a:buChar char="q"/>
            </a:pPr>
            <a:r>
              <a:rPr lang="en-US" sz="1400" dirty="0"/>
              <a:t>If you have used an open tag &lt;tag&gt;, then you must use a close tag &lt;/tag&gt; (except some tags)</a:t>
            </a:r>
          </a:p>
          <a:p>
            <a:endParaRPr lang="en-US" dirty="0"/>
          </a:p>
        </p:txBody>
      </p:sp>
      <p:sp>
        <p:nvSpPr>
          <p:cNvPr id="5" name="Title 4">
            <a:extLst>
              <a:ext uri="{FF2B5EF4-FFF2-40B4-BE49-F238E27FC236}">
                <a16:creationId xmlns:a16="http://schemas.microsoft.com/office/drawing/2014/main" id="{FCA67377-C732-4E12-8999-29AF7293EBFE}"/>
              </a:ext>
            </a:extLst>
          </p:cNvPr>
          <p:cNvSpPr>
            <a:spLocks noGrp="1"/>
          </p:cNvSpPr>
          <p:nvPr>
            <p:ph type="title"/>
          </p:nvPr>
        </p:nvSpPr>
        <p:spPr/>
        <p:txBody>
          <a:bodyPr/>
          <a:lstStyle/>
          <a:p>
            <a:r>
              <a:rPr lang="en-US" dirty="0"/>
              <a:t>HTML Tag</a:t>
            </a:r>
          </a:p>
        </p:txBody>
      </p:sp>
    </p:spTree>
    <p:extLst>
      <p:ext uri="{BB962C8B-B14F-4D97-AF65-F5344CB8AC3E}">
        <p14:creationId xmlns:p14="http://schemas.microsoft.com/office/powerpoint/2010/main" val="128944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56F000-CB29-44C9-BE04-2D9FC33251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Text Placeholder 2">
            <a:extLst>
              <a:ext uri="{FF2B5EF4-FFF2-40B4-BE49-F238E27FC236}">
                <a16:creationId xmlns:a16="http://schemas.microsoft.com/office/drawing/2014/main" id="{A0485792-7620-485F-BA13-013EA7A46106}"/>
              </a:ext>
            </a:extLst>
          </p:cNvPr>
          <p:cNvSpPr>
            <a:spLocks noGrp="1"/>
          </p:cNvSpPr>
          <p:nvPr>
            <p:ph type="body" idx="1"/>
          </p:nvPr>
        </p:nvSpPr>
        <p:spPr/>
        <p:txBody>
          <a:bodyPr/>
          <a:lstStyle/>
          <a:p>
            <a:r>
              <a:rPr lang="en-US" dirty="0"/>
              <a:t>Syntax :</a:t>
            </a:r>
          </a:p>
          <a:p>
            <a:pPr marL="533400" lvl="1" indent="0">
              <a:buNone/>
            </a:pPr>
            <a:r>
              <a:rPr lang="en-US" sz="1400" b="1" i="1" dirty="0"/>
              <a:t>&lt;tag&gt;content&lt;/tag&gt;</a:t>
            </a:r>
          </a:p>
          <a:p>
            <a:r>
              <a:rPr lang="en-US" dirty="0"/>
              <a:t>Example :</a:t>
            </a:r>
            <a:endParaRPr lang="en-ID" dirty="0"/>
          </a:p>
        </p:txBody>
      </p:sp>
      <p:sp>
        <p:nvSpPr>
          <p:cNvPr id="4" name="Text Placeholder 3">
            <a:extLst>
              <a:ext uri="{FF2B5EF4-FFF2-40B4-BE49-F238E27FC236}">
                <a16:creationId xmlns:a16="http://schemas.microsoft.com/office/drawing/2014/main" id="{69AC8D53-BD5A-45D2-A28A-09EB4F74DC2D}"/>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8B343A21-4F1F-4211-8538-0F96986C6EF7}"/>
              </a:ext>
            </a:extLst>
          </p:cNvPr>
          <p:cNvSpPr>
            <a:spLocks noGrp="1"/>
          </p:cNvSpPr>
          <p:nvPr>
            <p:ph type="title"/>
          </p:nvPr>
        </p:nvSpPr>
        <p:spPr/>
        <p:txBody>
          <a:bodyPr/>
          <a:lstStyle/>
          <a:p>
            <a:r>
              <a:rPr lang="en-US" dirty="0"/>
              <a:t>HTML Tag</a:t>
            </a:r>
            <a:endParaRPr lang="en-ID" dirty="0"/>
          </a:p>
        </p:txBody>
      </p:sp>
      <p:pic>
        <p:nvPicPr>
          <p:cNvPr id="6" name="Picture 5">
            <a:extLst>
              <a:ext uri="{FF2B5EF4-FFF2-40B4-BE49-F238E27FC236}">
                <a16:creationId xmlns:a16="http://schemas.microsoft.com/office/drawing/2014/main" id="{8C397315-1F22-4E0A-B0CA-F217FA201CF6}"/>
              </a:ext>
            </a:extLst>
          </p:cNvPr>
          <p:cNvPicPr>
            <a:picLocks noChangeAspect="1"/>
          </p:cNvPicPr>
          <p:nvPr/>
        </p:nvPicPr>
        <p:blipFill>
          <a:blip r:embed="rId2"/>
          <a:stretch>
            <a:fillRect/>
          </a:stretch>
        </p:blipFill>
        <p:spPr>
          <a:xfrm>
            <a:off x="975435" y="1733550"/>
            <a:ext cx="2362200" cy="1409700"/>
          </a:xfrm>
          <a:prstGeom prst="rect">
            <a:avLst/>
          </a:prstGeom>
        </p:spPr>
      </p:pic>
      <p:pic>
        <p:nvPicPr>
          <p:cNvPr id="7" name="Picture 6">
            <a:extLst>
              <a:ext uri="{FF2B5EF4-FFF2-40B4-BE49-F238E27FC236}">
                <a16:creationId xmlns:a16="http://schemas.microsoft.com/office/drawing/2014/main" id="{A020CC8D-39D9-4C01-A030-9D148F4C81B2}"/>
              </a:ext>
            </a:extLst>
          </p:cNvPr>
          <p:cNvPicPr>
            <a:picLocks noChangeAspect="1"/>
          </p:cNvPicPr>
          <p:nvPr/>
        </p:nvPicPr>
        <p:blipFill>
          <a:blip r:embed="rId3"/>
          <a:stretch>
            <a:fillRect/>
          </a:stretch>
        </p:blipFill>
        <p:spPr>
          <a:xfrm>
            <a:off x="5181600" y="1037084"/>
            <a:ext cx="2743200" cy="1095375"/>
          </a:xfrm>
          <a:prstGeom prst="rect">
            <a:avLst/>
          </a:prstGeom>
        </p:spPr>
      </p:pic>
    </p:spTree>
    <p:extLst>
      <p:ext uri="{BB962C8B-B14F-4D97-AF65-F5344CB8AC3E}">
        <p14:creationId xmlns:p14="http://schemas.microsoft.com/office/powerpoint/2010/main" val="3285538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Multiple Catch Block</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6605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CBEFCA-7DE6-4735-9E69-95CA5485A1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6" name="Text Placeholder 5">
            <a:extLst>
              <a:ext uri="{FF2B5EF4-FFF2-40B4-BE49-F238E27FC236}">
                <a16:creationId xmlns:a16="http://schemas.microsoft.com/office/drawing/2014/main" id="{B259244C-9267-4290-8E04-0D7A7B57E70F}"/>
              </a:ext>
            </a:extLst>
          </p:cNvPr>
          <p:cNvSpPr>
            <a:spLocks noGrp="1"/>
          </p:cNvSpPr>
          <p:nvPr>
            <p:ph type="body" idx="1"/>
          </p:nvPr>
        </p:nvSpPr>
        <p:spPr/>
        <p:txBody>
          <a:bodyPr/>
          <a:lstStyle/>
          <a:p>
            <a:pPr marL="76200" indent="0">
              <a:buNone/>
            </a:pPr>
            <a:r>
              <a:rPr lang="en-US" dirty="0"/>
              <a:t>A try block can be followed by one or more catch blocks. Each catch block must contain a different exception handler. So, if you have to perform different tasks at the occurrence of different exceptions, use java multi-catch block.</a:t>
            </a:r>
          </a:p>
          <a:p>
            <a:pPr marL="76200" indent="0">
              <a:buNone/>
            </a:pPr>
            <a:r>
              <a:rPr lang="en-US" sz="1800" b="1" dirty="0"/>
              <a:t>Points to remember</a:t>
            </a:r>
            <a:endParaRPr lang="en-US" b="1" dirty="0"/>
          </a:p>
          <a:p>
            <a:r>
              <a:rPr lang="en-US" dirty="0"/>
              <a:t>At a time only one exception occurs and at a time only one catch block is executed.</a:t>
            </a:r>
          </a:p>
          <a:p>
            <a:r>
              <a:rPr lang="en-US" dirty="0"/>
              <a:t>All catch blocks must be ordered from most specific to most general, i.e. catch for </a:t>
            </a:r>
            <a:r>
              <a:rPr lang="en-US" dirty="0" err="1"/>
              <a:t>ArithmeticException</a:t>
            </a:r>
            <a:r>
              <a:rPr lang="en-US" dirty="0"/>
              <a:t> must come before catch for Exception.</a:t>
            </a:r>
            <a:endParaRPr lang="en-ID" dirty="0"/>
          </a:p>
        </p:txBody>
      </p:sp>
      <p:sp>
        <p:nvSpPr>
          <p:cNvPr id="7" name="Text Placeholder 6">
            <a:extLst>
              <a:ext uri="{FF2B5EF4-FFF2-40B4-BE49-F238E27FC236}">
                <a16:creationId xmlns:a16="http://schemas.microsoft.com/office/drawing/2014/main" id="{2E6A2513-B8CF-4049-8EAB-E39EE0EB3F55}"/>
              </a:ext>
            </a:extLst>
          </p:cNvPr>
          <p:cNvSpPr>
            <a:spLocks noGrp="1"/>
          </p:cNvSpPr>
          <p:nvPr>
            <p:ph type="body" idx="13"/>
          </p:nvPr>
        </p:nvSpPr>
        <p:spPr/>
        <p:txBody>
          <a:bodyPr/>
          <a:lstStyle/>
          <a:p>
            <a:r>
              <a:rPr lang="en-US" dirty="0"/>
              <a:t>Example 1 :</a:t>
            </a:r>
          </a:p>
          <a:p>
            <a:endParaRPr lang="en-US" dirty="0"/>
          </a:p>
          <a:p>
            <a:endParaRPr lang="en-US" dirty="0"/>
          </a:p>
          <a:p>
            <a:endParaRPr lang="en-US" dirty="0"/>
          </a:p>
          <a:p>
            <a:endParaRPr lang="en-US" dirty="0"/>
          </a:p>
          <a:p>
            <a:endParaRPr lang="en-US" dirty="0"/>
          </a:p>
          <a:p>
            <a:endParaRPr lang="en-US" dirty="0"/>
          </a:p>
          <a:p>
            <a:endParaRPr lang="en-US" dirty="0"/>
          </a:p>
          <a:p>
            <a:r>
              <a:rPr lang="en-US" dirty="0"/>
              <a:t>Output  1 :</a:t>
            </a:r>
            <a:endParaRPr lang="en-ID" dirty="0"/>
          </a:p>
        </p:txBody>
      </p:sp>
      <p:sp>
        <p:nvSpPr>
          <p:cNvPr id="5" name="Title 4">
            <a:extLst>
              <a:ext uri="{FF2B5EF4-FFF2-40B4-BE49-F238E27FC236}">
                <a16:creationId xmlns:a16="http://schemas.microsoft.com/office/drawing/2014/main" id="{46F08524-8055-43F2-BA7E-FCBD43CE4769}"/>
              </a:ext>
            </a:extLst>
          </p:cNvPr>
          <p:cNvSpPr>
            <a:spLocks noGrp="1"/>
          </p:cNvSpPr>
          <p:nvPr>
            <p:ph type="title"/>
          </p:nvPr>
        </p:nvSpPr>
        <p:spPr/>
        <p:txBody>
          <a:bodyPr/>
          <a:lstStyle/>
          <a:p>
            <a:r>
              <a:rPr lang="en-US" dirty="0"/>
              <a:t>Java Multi-catch block</a:t>
            </a:r>
            <a:endParaRPr lang="en-ID" dirty="0"/>
          </a:p>
        </p:txBody>
      </p:sp>
      <p:pic>
        <p:nvPicPr>
          <p:cNvPr id="8" name="Picture 7">
            <a:extLst>
              <a:ext uri="{FF2B5EF4-FFF2-40B4-BE49-F238E27FC236}">
                <a16:creationId xmlns:a16="http://schemas.microsoft.com/office/drawing/2014/main" id="{967B6115-8418-4A2D-94A1-FE41CA36FDD4}"/>
              </a:ext>
            </a:extLst>
          </p:cNvPr>
          <p:cNvPicPr>
            <a:picLocks noChangeAspect="1"/>
          </p:cNvPicPr>
          <p:nvPr/>
        </p:nvPicPr>
        <p:blipFill>
          <a:blip r:embed="rId2"/>
          <a:stretch>
            <a:fillRect/>
          </a:stretch>
        </p:blipFill>
        <p:spPr>
          <a:xfrm>
            <a:off x="5257799" y="1047750"/>
            <a:ext cx="3536157" cy="1676400"/>
          </a:xfrm>
          <a:prstGeom prst="rect">
            <a:avLst/>
          </a:prstGeom>
        </p:spPr>
      </p:pic>
      <p:pic>
        <p:nvPicPr>
          <p:cNvPr id="9" name="Picture 8">
            <a:extLst>
              <a:ext uri="{FF2B5EF4-FFF2-40B4-BE49-F238E27FC236}">
                <a16:creationId xmlns:a16="http://schemas.microsoft.com/office/drawing/2014/main" id="{D12620B4-FD3A-4FED-918A-54D317180853}"/>
              </a:ext>
            </a:extLst>
          </p:cNvPr>
          <p:cNvPicPr>
            <a:picLocks noChangeAspect="1"/>
          </p:cNvPicPr>
          <p:nvPr/>
        </p:nvPicPr>
        <p:blipFill>
          <a:blip r:embed="rId3"/>
          <a:stretch>
            <a:fillRect/>
          </a:stretch>
        </p:blipFill>
        <p:spPr>
          <a:xfrm>
            <a:off x="5257799" y="3333565"/>
            <a:ext cx="2209801" cy="682703"/>
          </a:xfrm>
          <a:prstGeom prst="rect">
            <a:avLst/>
          </a:prstGeom>
        </p:spPr>
      </p:pic>
    </p:spTree>
    <p:extLst>
      <p:ext uri="{BB962C8B-B14F-4D97-AF65-F5344CB8AC3E}">
        <p14:creationId xmlns:p14="http://schemas.microsoft.com/office/powerpoint/2010/main" val="4168874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C8D09D-DEBA-4071-A9B4-71921D0075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Text Placeholder 2">
            <a:extLst>
              <a:ext uri="{FF2B5EF4-FFF2-40B4-BE49-F238E27FC236}">
                <a16:creationId xmlns:a16="http://schemas.microsoft.com/office/drawing/2014/main" id="{2A596A74-B572-4715-B384-74CE7523091E}"/>
              </a:ext>
            </a:extLst>
          </p:cNvPr>
          <p:cNvSpPr>
            <a:spLocks noGrp="1"/>
          </p:cNvSpPr>
          <p:nvPr>
            <p:ph type="body" idx="1"/>
          </p:nvPr>
        </p:nvSpPr>
        <p:spPr/>
        <p:txBody>
          <a:bodyPr/>
          <a:lstStyle/>
          <a:p>
            <a:r>
              <a:rPr lang="en-US" dirty="0"/>
              <a:t>Example 2 :</a:t>
            </a:r>
          </a:p>
          <a:p>
            <a:endParaRPr lang="en-US" dirty="0"/>
          </a:p>
          <a:p>
            <a:endParaRPr lang="en-US" dirty="0"/>
          </a:p>
          <a:p>
            <a:endParaRPr lang="en-US" dirty="0"/>
          </a:p>
          <a:p>
            <a:endParaRPr lang="en-US" dirty="0"/>
          </a:p>
          <a:p>
            <a:endParaRPr lang="en-US" dirty="0"/>
          </a:p>
          <a:p>
            <a:endParaRPr lang="en-US" dirty="0"/>
          </a:p>
          <a:p>
            <a:endParaRPr lang="en-US" dirty="0"/>
          </a:p>
          <a:p>
            <a:r>
              <a:rPr lang="en-US" dirty="0"/>
              <a:t>Output  2:</a:t>
            </a:r>
            <a:endParaRPr lang="en-ID" dirty="0"/>
          </a:p>
        </p:txBody>
      </p:sp>
      <p:sp>
        <p:nvSpPr>
          <p:cNvPr id="4" name="Text Placeholder 3">
            <a:extLst>
              <a:ext uri="{FF2B5EF4-FFF2-40B4-BE49-F238E27FC236}">
                <a16:creationId xmlns:a16="http://schemas.microsoft.com/office/drawing/2014/main" id="{DEA8B713-C44A-403F-8DCA-8439FBB55362}"/>
              </a:ext>
            </a:extLst>
          </p:cNvPr>
          <p:cNvSpPr>
            <a:spLocks noGrp="1"/>
          </p:cNvSpPr>
          <p:nvPr>
            <p:ph type="body" idx="13"/>
          </p:nvPr>
        </p:nvSpPr>
        <p:spPr/>
        <p:txBody>
          <a:bodyPr/>
          <a:lstStyle/>
          <a:p>
            <a:r>
              <a:rPr lang="en-US" dirty="0"/>
              <a:t>Example 3 :</a:t>
            </a:r>
          </a:p>
          <a:p>
            <a:endParaRPr lang="en-US" dirty="0"/>
          </a:p>
          <a:p>
            <a:endParaRPr lang="en-US" dirty="0"/>
          </a:p>
          <a:p>
            <a:endParaRPr lang="en-US" dirty="0"/>
          </a:p>
          <a:p>
            <a:endParaRPr lang="en-US" dirty="0"/>
          </a:p>
          <a:p>
            <a:endParaRPr lang="en-US" dirty="0"/>
          </a:p>
          <a:p>
            <a:endParaRPr lang="en-US" dirty="0"/>
          </a:p>
          <a:p>
            <a:endParaRPr lang="en-US" dirty="0"/>
          </a:p>
          <a:p>
            <a:r>
              <a:rPr lang="en-US" dirty="0"/>
              <a:t>Output 3 :</a:t>
            </a:r>
            <a:endParaRPr lang="en-ID" dirty="0"/>
          </a:p>
        </p:txBody>
      </p:sp>
      <p:sp>
        <p:nvSpPr>
          <p:cNvPr id="5" name="Title 4">
            <a:extLst>
              <a:ext uri="{FF2B5EF4-FFF2-40B4-BE49-F238E27FC236}">
                <a16:creationId xmlns:a16="http://schemas.microsoft.com/office/drawing/2014/main" id="{B549618B-8787-46AC-BE2B-B33BFAE7BCE7}"/>
              </a:ext>
            </a:extLst>
          </p:cNvPr>
          <p:cNvSpPr>
            <a:spLocks noGrp="1"/>
          </p:cNvSpPr>
          <p:nvPr>
            <p:ph type="title"/>
          </p:nvPr>
        </p:nvSpPr>
        <p:spPr/>
        <p:txBody>
          <a:bodyPr/>
          <a:lstStyle/>
          <a:p>
            <a:endParaRPr lang="en-ID"/>
          </a:p>
        </p:txBody>
      </p:sp>
      <p:pic>
        <p:nvPicPr>
          <p:cNvPr id="6" name="Picture 5">
            <a:extLst>
              <a:ext uri="{FF2B5EF4-FFF2-40B4-BE49-F238E27FC236}">
                <a16:creationId xmlns:a16="http://schemas.microsoft.com/office/drawing/2014/main" id="{90032665-AA34-4C58-9DE7-64A435B7FF7F}"/>
              </a:ext>
            </a:extLst>
          </p:cNvPr>
          <p:cNvPicPr>
            <a:picLocks noChangeAspect="1"/>
          </p:cNvPicPr>
          <p:nvPr/>
        </p:nvPicPr>
        <p:blipFill>
          <a:blip r:embed="rId2"/>
          <a:stretch>
            <a:fillRect/>
          </a:stretch>
        </p:blipFill>
        <p:spPr>
          <a:xfrm>
            <a:off x="990600" y="1047750"/>
            <a:ext cx="3469449" cy="1647827"/>
          </a:xfrm>
          <a:prstGeom prst="rect">
            <a:avLst/>
          </a:prstGeom>
        </p:spPr>
      </p:pic>
      <p:pic>
        <p:nvPicPr>
          <p:cNvPr id="7" name="Picture 6">
            <a:extLst>
              <a:ext uri="{FF2B5EF4-FFF2-40B4-BE49-F238E27FC236}">
                <a16:creationId xmlns:a16="http://schemas.microsoft.com/office/drawing/2014/main" id="{BF6748F1-EE43-40C8-9422-639027A52743}"/>
              </a:ext>
            </a:extLst>
          </p:cNvPr>
          <p:cNvPicPr>
            <a:picLocks noChangeAspect="1"/>
          </p:cNvPicPr>
          <p:nvPr/>
        </p:nvPicPr>
        <p:blipFill>
          <a:blip r:embed="rId3"/>
          <a:stretch>
            <a:fillRect/>
          </a:stretch>
        </p:blipFill>
        <p:spPr>
          <a:xfrm>
            <a:off x="990601" y="3333750"/>
            <a:ext cx="2895600" cy="699843"/>
          </a:xfrm>
          <a:prstGeom prst="rect">
            <a:avLst/>
          </a:prstGeom>
        </p:spPr>
      </p:pic>
      <p:pic>
        <p:nvPicPr>
          <p:cNvPr id="8" name="Picture 7">
            <a:extLst>
              <a:ext uri="{FF2B5EF4-FFF2-40B4-BE49-F238E27FC236}">
                <a16:creationId xmlns:a16="http://schemas.microsoft.com/office/drawing/2014/main" id="{AC72DCB5-85F0-44DD-A247-C634A4340428}"/>
              </a:ext>
            </a:extLst>
          </p:cNvPr>
          <p:cNvPicPr>
            <a:picLocks noChangeAspect="1"/>
          </p:cNvPicPr>
          <p:nvPr/>
        </p:nvPicPr>
        <p:blipFill>
          <a:blip r:embed="rId4"/>
          <a:stretch>
            <a:fillRect/>
          </a:stretch>
        </p:blipFill>
        <p:spPr>
          <a:xfrm>
            <a:off x="5181600" y="945196"/>
            <a:ext cx="3505199" cy="1762318"/>
          </a:xfrm>
          <a:prstGeom prst="rect">
            <a:avLst/>
          </a:prstGeom>
        </p:spPr>
      </p:pic>
      <p:pic>
        <p:nvPicPr>
          <p:cNvPr id="9" name="Picture 8">
            <a:extLst>
              <a:ext uri="{FF2B5EF4-FFF2-40B4-BE49-F238E27FC236}">
                <a16:creationId xmlns:a16="http://schemas.microsoft.com/office/drawing/2014/main" id="{C72E6B0E-B611-4EBC-9139-588241BB7B29}"/>
              </a:ext>
            </a:extLst>
          </p:cNvPr>
          <p:cNvPicPr>
            <a:picLocks noChangeAspect="1"/>
          </p:cNvPicPr>
          <p:nvPr/>
        </p:nvPicPr>
        <p:blipFill>
          <a:blip r:embed="rId5"/>
          <a:stretch>
            <a:fillRect/>
          </a:stretch>
        </p:blipFill>
        <p:spPr>
          <a:xfrm>
            <a:off x="5181600" y="3333751"/>
            <a:ext cx="2971799" cy="663348"/>
          </a:xfrm>
          <a:prstGeom prst="rect">
            <a:avLst/>
          </a:prstGeom>
        </p:spPr>
      </p:pic>
    </p:spTree>
    <p:extLst>
      <p:ext uri="{BB962C8B-B14F-4D97-AF65-F5344CB8AC3E}">
        <p14:creationId xmlns:p14="http://schemas.microsoft.com/office/powerpoint/2010/main" val="3894234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C8D09D-DEBA-4071-A9B4-71921D0075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Text Placeholder 2">
            <a:extLst>
              <a:ext uri="{FF2B5EF4-FFF2-40B4-BE49-F238E27FC236}">
                <a16:creationId xmlns:a16="http://schemas.microsoft.com/office/drawing/2014/main" id="{2A596A74-B572-4715-B384-74CE7523091E}"/>
              </a:ext>
            </a:extLst>
          </p:cNvPr>
          <p:cNvSpPr>
            <a:spLocks noGrp="1"/>
          </p:cNvSpPr>
          <p:nvPr>
            <p:ph type="body" idx="1"/>
          </p:nvPr>
        </p:nvSpPr>
        <p:spPr/>
        <p:txBody>
          <a:bodyPr/>
          <a:lstStyle/>
          <a:p>
            <a:pPr marL="76200" indent="0">
              <a:buNone/>
            </a:pPr>
            <a:r>
              <a:rPr lang="en-US" dirty="0"/>
              <a:t>In this example, we generate </a:t>
            </a:r>
            <a:r>
              <a:rPr lang="en-US" dirty="0" err="1"/>
              <a:t>NullPointerException</a:t>
            </a:r>
            <a:r>
              <a:rPr lang="en-US" dirty="0"/>
              <a:t>, but didn't provide the corresponding exception type. In such case, the catch block containing the parent exception class </a:t>
            </a:r>
            <a:r>
              <a:rPr lang="en-US" b="1" dirty="0"/>
              <a:t>Exception</a:t>
            </a:r>
            <a:r>
              <a:rPr lang="en-US" dirty="0"/>
              <a:t> will invoked.</a:t>
            </a:r>
          </a:p>
          <a:p>
            <a:r>
              <a:rPr lang="en-US" dirty="0"/>
              <a:t>Example 4 :</a:t>
            </a:r>
          </a:p>
          <a:p>
            <a:endParaRPr lang="en-US" dirty="0"/>
          </a:p>
          <a:p>
            <a:endParaRPr lang="en-US" dirty="0"/>
          </a:p>
          <a:p>
            <a:endParaRPr lang="en-US" dirty="0"/>
          </a:p>
          <a:p>
            <a:endParaRPr lang="en-US" dirty="0"/>
          </a:p>
          <a:p>
            <a:endParaRPr lang="en-US" dirty="0"/>
          </a:p>
          <a:p>
            <a:pPr marL="76200" indent="0">
              <a:buNone/>
            </a:pPr>
            <a:endParaRPr lang="en-US" dirty="0"/>
          </a:p>
          <a:p>
            <a:r>
              <a:rPr lang="en-US" dirty="0"/>
              <a:t>Output  4:</a:t>
            </a:r>
            <a:endParaRPr lang="en-ID" dirty="0"/>
          </a:p>
        </p:txBody>
      </p:sp>
      <p:sp>
        <p:nvSpPr>
          <p:cNvPr id="4" name="Text Placeholder 3">
            <a:extLst>
              <a:ext uri="{FF2B5EF4-FFF2-40B4-BE49-F238E27FC236}">
                <a16:creationId xmlns:a16="http://schemas.microsoft.com/office/drawing/2014/main" id="{DEA8B713-C44A-403F-8DCA-8439FBB55362}"/>
              </a:ext>
            </a:extLst>
          </p:cNvPr>
          <p:cNvSpPr>
            <a:spLocks noGrp="1"/>
          </p:cNvSpPr>
          <p:nvPr>
            <p:ph type="body" idx="13"/>
          </p:nvPr>
        </p:nvSpPr>
        <p:spPr/>
        <p:txBody>
          <a:bodyPr/>
          <a:lstStyle/>
          <a:p>
            <a:pPr marL="76200" indent="0">
              <a:buNone/>
            </a:pPr>
            <a:r>
              <a:rPr lang="en-US" dirty="0"/>
              <a:t>Let's see an example, to handle the exception without maintaining the order of exceptions (i.e. from most specific to most general).</a:t>
            </a:r>
          </a:p>
          <a:p>
            <a:r>
              <a:rPr lang="en-US" dirty="0"/>
              <a:t>Example 5 :</a:t>
            </a:r>
          </a:p>
          <a:p>
            <a:endParaRPr lang="en-US" dirty="0"/>
          </a:p>
          <a:p>
            <a:endParaRPr lang="en-US" dirty="0"/>
          </a:p>
          <a:p>
            <a:endParaRPr lang="en-US" dirty="0"/>
          </a:p>
          <a:p>
            <a:endParaRPr lang="en-US" dirty="0"/>
          </a:p>
          <a:p>
            <a:endParaRPr lang="en-US" dirty="0"/>
          </a:p>
          <a:p>
            <a:endParaRPr lang="en-US" dirty="0"/>
          </a:p>
          <a:p>
            <a:endParaRPr lang="en-US" dirty="0"/>
          </a:p>
          <a:p>
            <a:r>
              <a:rPr lang="en-US" dirty="0"/>
              <a:t>Output 5 :</a:t>
            </a:r>
            <a:endParaRPr lang="en-ID" dirty="0"/>
          </a:p>
        </p:txBody>
      </p:sp>
      <p:sp>
        <p:nvSpPr>
          <p:cNvPr id="5" name="Title 4">
            <a:extLst>
              <a:ext uri="{FF2B5EF4-FFF2-40B4-BE49-F238E27FC236}">
                <a16:creationId xmlns:a16="http://schemas.microsoft.com/office/drawing/2014/main" id="{B549618B-8787-46AC-BE2B-B33BFAE7BCE7}"/>
              </a:ext>
            </a:extLst>
          </p:cNvPr>
          <p:cNvSpPr>
            <a:spLocks noGrp="1"/>
          </p:cNvSpPr>
          <p:nvPr>
            <p:ph type="title"/>
          </p:nvPr>
        </p:nvSpPr>
        <p:spPr/>
        <p:txBody>
          <a:bodyPr/>
          <a:lstStyle/>
          <a:p>
            <a:endParaRPr lang="en-ID"/>
          </a:p>
        </p:txBody>
      </p:sp>
      <p:pic>
        <p:nvPicPr>
          <p:cNvPr id="10" name="Picture 9">
            <a:extLst>
              <a:ext uri="{FF2B5EF4-FFF2-40B4-BE49-F238E27FC236}">
                <a16:creationId xmlns:a16="http://schemas.microsoft.com/office/drawing/2014/main" id="{15BF1B4E-DD39-419B-A6B2-15DD2DA2600A}"/>
              </a:ext>
            </a:extLst>
          </p:cNvPr>
          <p:cNvPicPr>
            <a:picLocks noChangeAspect="1"/>
          </p:cNvPicPr>
          <p:nvPr/>
        </p:nvPicPr>
        <p:blipFill>
          <a:blip r:embed="rId2"/>
          <a:stretch>
            <a:fillRect/>
          </a:stretch>
        </p:blipFill>
        <p:spPr>
          <a:xfrm>
            <a:off x="606813" y="1919094"/>
            <a:ext cx="3703624" cy="1762319"/>
          </a:xfrm>
          <a:prstGeom prst="rect">
            <a:avLst/>
          </a:prstGeom>
        </p:spPr>
      </p:pic>
      <p:pic>
        <p:nvPicPr>
          <p:cNvPr id="11" name="Picture 10">
            <a:extLst>
              <a:ext uri="{FF2B5EF4-FFF2-40B4-BE49-F238E27FC236}">
                <a16:creationId xmlns:a16="http://schemas.microsoft.com/office/drawing/2014/main" id="{E556117B-8A1C-45C6-852E-5221EFF9AFA7}"/>
              </a:ext>
            </a:extLst>
          </p:cNvPr>
          <p:cNvPicPr>
            <a:picLocks noChangeAspect="1"/>
          </p:cNvPicPr>
          <p:nvPr/>
        </p:nvPicPr>
        <p:blipFill>
          <a:blip r:embed="rId3"/>
          <a:stretch>
            <a:fillRect/>
          </a:stretch>
        </p:blipFill>
        <p:spPr>
          <a:xfrm>
            <a:off x="606813" y="4043962"/>
            <a:ext cx="3162300" cy="695325"/>
          </a:xfrm>
          <a:prstGeom prst="rect">
            <a:avLst/>
          </a:prstGeom>
        </p:spPr>
      </p:pic>
      <p:pic>
        <p:nvPicPr>
          <p:cNvPr id="12" name="Picture 11">
            <a:extLst>
              <a:ext uri="{FF2B5EF4-FFF2-40B4-BE49-F238E27FC236}">
                <a16:creationId xmlns:a16="http://schemas.microsoft.com/office/drawing/2014/main" id="{B5B90C1D-9430-41ED-A104-047AA79B1D8C}"/>
              </a:ext>
            </a:extLst>
          </p:cNvPr>
          <p:cNvPicPr>
            <a:picLocks noChangeAspect="1"/>
          </p:cNvPicPr>
          <p:nvPr/>
        </p:nvPicPr>
        <p:blipFill>
          <a:blip r:embed="rId4"/>
          <a:stretch>
            <a:fillRect/>
          </a:stretch>
        </p:blipFill>
        <p:spPr>
          <a:xfrm>
            <a:off x="4860863" y="1695128"/>
            <a:ext cx="3444937" cy="2035285"/>
          </a:xfrm>
          <a:prstGeom prst="rect">
            <a:avLst/>
          </a:prstGeom>
        </p:spPr>
      </p:pic>
      <p:pic>
        <p:nvPicPr>
          <p:cNvPr id="14" name="Picture 13">
            <a:extLst>
              <a:ext uri="{FF2B5EF4-FFF2-40B4-BE49-F238E27FC236}">
                <a16:creationId xmlns:a16="http://schemas.microsoft.com/office/drawing/2014/main" id="{4E75EE78-DE82-43CF-BA8C-22BD4C9C8303}"/>
              </a:ext>
            </a:extLst>
          </p:cNvPr>
          <p:cNvPicPr>
            <a:picLocks noChangeAspect="1"/>
          </p:cNvPicPr>
          <p:nvPr/>
        </p:nvPicPr>
        <p:blipFill>
          <a:blip r:embed="rId5"/>
          <a:stretch>
            <a:fillRect/>
          </a:stretch>
        </p:blipFill>
        <p:spPr>
          <a:xfrm>
            <a:off x="4860863" y="4043962"/>
            <a:ext cx="1457325" cy="314325"/>
          </a:xfrm>
          <a:prstGeom prst="rect">
            <a:avLst/>
          </a:prstGeom>
        </p:spPr>
      </p:pic>
    </p:spTree>
    <p:extLst>
      <p:ext uri="{BB962C8B-B14F-4D97-AF65-F5344CB8AC3E}">
        <p14:creationId xmlns:p14="http://schemas.microsoft.com/office/powerpoint/2010/main" val="3405141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Nested try block</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507889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18A9B0-B415-4D84-8C79-260B2C16ED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 Placeholder 2">
            <a:extLst>
              <a:ext uri="{FF2B5EF4-FFF2-40B4-BE49-F238E27FC236}">
                <a16:creationId xmlns:a16="http://schemas.microsoft.com/office/drawing/2014/main" id="{E9B353A7-A5EE-48A0-A008-B80C87738B51}"/>
              </a:ext>
            </a:extLst>
          </p:cNvPr>
          <p:cNvSpPr>
            <a:spLocks noGrp="1"/>
          </p:cNvSpPr>
          <p:nvPr>
            <p:ph type="body" idx="1"/>
          </p:nvPr>
        </p:nvSpPr>
        <p:spPr/>
        <p:txBody>
          <a:bodyPr/>
          <a:lstStyle/>
          <a:p>
            <a:r>
              <a:rPr lang="en-US" dirty="0"/>
              <a:t>Sometimes a situation may arise where a part of a block may cause one error and the entire block itself may cause another error. In such cases, exception handlers have to be nested.</a:t>
            </a:r>
          </a:p>
          <a:p>
            <a:r>
              <a:rPr lang="en-US" dirty="0"/>
              <a:t>Syntax :</a:t>
            </a:r>
            <a:endParaRPr lang="en-ID" dirty="0"/>
          </a:p>
        </p:txBody>
      </p:sp>
      <p:sp>
        <p:nvSpPr>
          <p:cNvPr id="4" name="Text Placeholder 3">
            <a:extLst>
              <a:ext uri="{FF2B5EF4-FFF2-40B4-BE49-F238E27FC236}">
                <a16:creationId xmlns:a16="http://schemas.microsoft.com/office/drawing/2014/main" id="{20E268EF-7643-42CE-8330-1F72D10BE9F7}"/>
              </a:ext>
            </a:extLst>
          </p:cNvPr>
          <p:cNvSpPr>
            <a:spLocks noGrp="1"/>
          </p:cNvSpPr>
          <p:nvPr>
            <p:ph type="body" idx="13"/>
          </p:nvPr>
        </p:nvSpPr>
        <p:spPr/>
        <p:txBody>
          <a:bodyPr/>
          <a:lstStyle/>
          <a:p>
            <a:r>
              <a:rPr lang="en-US" dirty="0"/>
              <a:t>Example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Output : </a:t>
            </a:r>
            <a:endParaRPr lang="en-ID" dirty="0"/>
          </a:p>
        </p:txBody>
      </p:sp>
      <p:sp>
        <p:nvSpPr>
          <p:cNvPr id="5" name="Title 4">
            <a:extLst>
              <a:ext uri="{FF2B5EF4-FFF2-40B4-BE49-F238E27FC236}">
                <a16:creationId xmlns:a16="http://schemas.microsoft.com/office/drawing/2014/main" id="{CDDE64B7-4ADE-46A6-A035-A6970F5CBD6E}"/>
              </a:ext>
            </a:extLst>
          </p:cNvPr>
          <p:cNvSpPr>
            <a:spLocks noGrp="1"/>
          </p:cNvSpPr>
          <p:nvPr>
            <p:ph type="title"/>
          </p:nvPr>
        </p:nvSpPr>
        <p:spPr/>
        <p:txBody>
          <a:bodyPr/>
          <a:lstStyle/>
          <a:p>
            <a:r>
              <a:rPr lang="en-US" dirty="0"/>
              <a:t>Why use nested try block</a:t>
            </a:r>
          </a:p>
        </p:txBody>
      </p:sp>
      <p:pic>
        <p:nvPicPr>
          <p:cNvPr id="6" name="Picture 5">
            <a:extLst>
              <a:ext uri="{FF2B5EF4-FFF2-40B4-BE49-F238E27FC236}">
                <a16:creationId xmlns:a16="http://schemas.microsoft.com/office/drawing/2014/main" id="{C2D566A1-0B65-4AF5-9771-8F3A8A43BEF3}"/>
              </a:ext>
            </a:extLst>
          </p:cNvPr>
          <p:cNvPicPr>
            <a:picLocks noChangeAspect="1"/>
          </p:cNvPicPr>
          <p:nvPr/>
        </p:nvPicPr>
        <p:blipFill>
          <a:blip r:embed="rId2"/>
          <a:stretch>
            <a:fillRect/>
          </a:stretch>
        </p:blipFill>
        <p:spPr>
          <a:xfrm>
            <a:off x="990600" y="1905000"/>
            <a:ext cx="1905000" cy="2654508"/>
          </a:xfrm>
          <a:prstGeom prst="rect">
            <a:avLst/>
          </a:prstGeom>
        </p:spPr>
      </p:pic>
      <p:pic>
        <p:nvPicPr>
          <p:cNvPr id="7" name="Picture 6">
            <a:extLst>
              <a:ext uri="{FF2B5EF4-FFF2-40B4-BE49-F238E27FC236}">
                <a16:creationId xmlns:a16="http://schemas.microsoft.com/office/drawing/2014/main" id="{11AF37EF-CA7B-470C-A18D-4B0B95CC5F98}"/>
              </a:ext>
            </a:extLst>
          </p:cNvPr>
          <p:cNvPicPr>
            <a:picLocks noChangeAspect="1"/>
          </p:cNvPicPr>
          <p:nvPr/>
        </p:nvPicPr>
        <p:blipFill>
          <a:blip r:embed="rId3"/>
          <a:stretch>
            <a:fillRect/>
          </a:stretch>
        </p:blipFill>
        <p:spPr>
          <a:xfrm>
            <a:off x="4858664" y="971550"/>
            <a:ext cx="3005071" cy="2646151"/>
          </a:xfrm>
          <a:prstGeom prst="rect">
            <a:avLst/>
          </a:prstGeom>
        </p:spPr>
      </p:pic>
      <p:pic>
        <p:nvPicPr>
          <p:cNvPr id="8" name="Picture 7">
            <a:extLst>
              <a:ext uri="{FF2B5EF4-FFF2-40B4-BE49-F238E27FC236}">
                <a16:creationId xmlns:a16="http://schemas.microsoft.com/office/drawing/2014/main" id="{FF014DF0-0E58-4F30-A30E-AF708130AC2E}"/>
              </a:ext>
            </a:extLst>
          </p:cNvPr>
          <p:cNvPicPr>
            <a:picLocks noChangeAspect="1"/>
          </p:cNvPicPr>
          <p:nvPr/>
        </p:nvPicPr>
        <p:blipFill>
          <a:blip r:embed="rId4"/>
          <a:stretch>
            <a:fillRect/>
          </a:stretch>
        </p:blipFill>
        <p:spPr>
          <a:xfrm>
            <a:off x="4858664" y="3884640"/>
            <a:ext cx="2340736" cy="829011"/>
          </a:xfrm>
          <a:prstGeom prst="rect">
            <a:avLst/>
          </a:prstGeom>
        </p:spPr>
      </p:pic>
    </p:spTree>
    <p:extLst>
      <p:ext uri="{BB962C8B-B14F-4D97-AF65-F5344CB8AC3E}">
        <p14:creationId xmlns:p14="http://schemas.microsoft.com/office/powerpoint/2010/main" val="2451486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finally block</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112491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2A9FCA-8818-495E-8960-E291400FCF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Text Placeholder 2">
            <a:extLst>
              <a:ext uri="{FF2B5EF4-FFF2-40B4-BE49-F238E27FC236}">
                <a16:creationId xmlns:a16="http://schemas.microsoft.com/office/drawing/2014/main" id="{F06363C7-4713-4CD4-BB7B-41CB0A7FD585}"/>
              </a:ext>
            </a:extLst>
          </p:cNvPr>
          <p:cNvSpPr>
            <a:spLocks noGrp="1"/>
          </p:cNvSpPr>
          <p:nvPr>
            <p:ph type="body" idx="1"/>
          </p:nvPr>
        </p:nvSpPr>
        <p:spPr/>
        <p:txBody>
          <a:bodyPr/>
          <a:lstStyle/>
          <a:p>
            <a:r>
              <a:rPr lang="en-US" b="1" dirty="0"/>
              <a:t>Java finally block</a:t>
            </a:r>
            <a:r>
              <a:rPr lang="en-US" dirty="0"/>
              <a:t> is a block that is used </a:t>
            </a:r>
            <a:r>
              <a:rPr lang="en-US" i="1" dirty="0"/>
              <a:t>to execute important code</a:t>
            </a:r>
            <a:r>
              <a:rPr lang="en-US" dirty="0"/>
              <a:t> such as closing connection, stream etc.</a:t>
            </a:r>
          </a:p>
          <a:p>
            <a:r>
              <a:rPr lang="en-US" dirty="0"/>
              <a:t>Java finally block is always executed whether exception is handled or not.</a:t>
            </a:r>
          </a:p>
          <a:p>
            <a:r>
              <a:rPr lang="en-US" dirty="0"/>
              <a:t>Java finally block follows try or catch block.</a:t>
            </a:r>
          </a:p>
          <a:p>
            <a:pPr marL="76200" indent="0">
              <a:buNone/>
            </a:pPr>
            <a:r>
              <a:rPr lang="en-US" sz="2000" b="1" dirty="0"/>
              <a:t>Why use java finally</a:t>
            </a:r>
            <a:endParaRPr lang="en-US" b="1" dirty="0"/>
          </a:p>
          <a:p>
            <a:r>
              <a:rPr lang="en-US" dirty="0"/>
              <a:t>Finally block in java can be used to put "cleanup" code such as closing a file, closing connection etc.</a:t>
            </a:r>
          </a:p>
        </p:txBody>
      </p:sp>
      <p:sp>
        <p:nvSpPr>
          <p:cNvPr id="5" name="Title 4">
            <a:extLst>
              <a:ext uri="{FF2B5EF4-FFF2-40B4-BE49-F238E27FC236}">
                <a16:creationId xmlns:a16="http://schemas.microsoft.com/office/drawing/2014/main" id="{1C50A487-208B-4EF5-843F-836279C6C66B}"/>
              </a:ext>
            </a:extLst>
          </p:cNvPr>
          <p:cNvSpPr>
            <a:spLocks noGrp="1"/>
          </p:cNvSpPr>
          <p:nvPr>
            <p:ph type="title"/>
          </p:nvPr>
        </p:nvSpPr>
        <p:spPr/>
        <p:txBody>
          <a:bodyPr/>
          <a:lstStyle/>
          <a:p>
            <a:r>
              <a:rPr lang="en-US" dirty="0"/>
              <a:t>Java finally block </a:t>
            </a:r>
            <a:endParaRPr lang="en-ID" dirty="0"/>
          </a:p>
        </p:txBody>
      </p:sp>
      <p:pic>
        <p:nvPicPr>
          <p:cNvPr id="7" name="Picture 6">
            <a:extLst>
              <a:ext uri="{FF2B5EF4-FFF2-40B4-BE49-F238E27FC236}">
                <a16:creationId xmlns:a16="http://schemas.microsoft.com/office/drawing/2014/main" id="{884FF464-9029-4296-BA3E-60B797D45A01}"/>
              </a:ext>
            </a:extLst>
          </p:cNvPr>
          <p:cNvPicPr>
            <a:picLocks noChangeAspect="1"/>
          </p:cNvPicPr>
          <p:nvPr/>
        </p:nvPicPr>
        <p:blipFill>
          <a:blip r:embed="rId2"/>
          <a:stretch>
            <a:fillRect/>
          </a:stretch>
        </p:blipFill>
        <p:spPr>
          <a:xfrm>
            <a:off x="4721682" y="666750"/>
            <a:ext cx="3203118" cy="3820421"/>
          </a:xfrm>
          <a:prstGeom prst="rect">
            <a:avLst/>
          </a:prstGeom>
        </p:spPr>
      </p:pic>
    </p:spTree>
    <p:extLst>
      <p:ext uri="{BB962C8B-B14F-4D97-AF65-F5344CB8AC3E}">
        <p14:creationId xmlns:p14="http://schemas.microsoft.com/office/powerpoint/2010/main" val="592580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What Is HTML</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65C1A7-C2FD-4552-A2EE-BEFBAF52AB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Text Placeholder 2">
            <a:extLst>
              <a:ext uri="{FF2B5EF4-FFF2-40B4-BE49-F238E27FC236}">
                <a16:creationId xmlns:a16="http://schemas.microsoft.com/office/drawing/2014/main" id="{9F125F18-E91C-455B-8C32-1DFD88A5B477}"/>
              </a:ext>
            </a:extLst>
          </p:cNvPr>
          <p:cNvSpPr>
            <a:spLocks noGrp="1"/>
          </p:cNvSpPr>
          <p:nvPr>
            <p:ph type="body" idx="1"/>
          </p:nvPr>
        </p:nvSpPr>
        <p:spPr/>
        <p:txBody>
          <a:bodyPr/>
          <a:lstStyle/>
          <a:p>
            <a:r>
              <a:rPr lang="en-US" dirty="0"/>
              <a:t>The java finally example where </a:t>
            </a:r>
            <a:r>
              <a:rPr lang="en-US" b="1" dirty="0"/>
              <a:t>exception doesn't occur</a:t>
            </a:r>
            <a:r>
              <a:rPr lang="en-US" dirty="0"/>
              <a:t>.</a:t>
            </a:r>
          </a:p>
          <a:p>
            <a:r>
              <a:rPr lang="en-US" dirty="0"/>
              <a:t>Example 1:</a:t>
            </a:r>
            <a:br>
              <a:rPr lang="en-US" dirty="0"/>
            </a:br>
            <a:endParaRPr lang="en-US" dirty="0"/>
          </a:p>
          <a:p>
            <a:endParaRPr lang="en-US" dirty="0"/>
          </a:p>
          <a:p>
            <a:endParaRPr lang="en-US" dirty="0"/>
          </a:p>
          <a:p>
            <a:endParaRPr lang="en-US" dirty="0"/>
          </a:p>
          <a:p>
            <a:endParaRPr lang="en-US" dirty="0"/>
          </a:p>
          <a:p>
            <a:endParaRPr lang="en-US" dirty="0"/>
          </a:p>
          <a:p>
            <a:r>
              <a:rPr lang="en-US" dirty="0"/>
              <a:t>Output 1 :</a:t>
            </a:r>
          </a:p>
          <a:p>
            <a:endParaRPr lang="en-ID" dirty="0"/>
          </a:p>
        </p:txBody>
      </p:sp>
      <p:sp>
        <p:nvSpPr>
          <p:cNvPr id="4" name="Text Placeholder 3">
            <a:extLst>
              <a:ext uri="{FF2B5EF4-FFF2-40B4-BE49-F238E27FC236}">
                <a16:creationId xmlns:a16="http://schemas.microsoft.com/office/drawing/2014/main" id="{65128D6D-D6B9-4EF7-9F11-7E6A0235137A}"/>
              </a:ext>
            </a:extLst>
          </p:cNvPr>
          <p:cNvSpPr>
            <a:spLocks noGrp="1"/>
          </p:cNvSpPr>
          <p:nvPr>
            <p:ph type="body" idx="13"/>
          </p:nvPr>
        </p:nvSpPr>
        <p:spPr/>
        <p:txBody>
          <a:bodyPr/>
          <a:lstStyle/>
          <a:p>
            <a:r>
              <a:rPr lang="en-US" dirty="0"/>
              <a:t>The java finally example where </a:t>
            </a:r>
            <a:r>
              <a:rPr lang="en-US" b="1" dirty="0"/>
              <a:t>exception occurs and not handled</a:t>
            </a:r>
            <a:r>
              <a:rPr lang="en-US" dirty="0"/>
              <a:t>.</a:t>
            </a:r>
          </a:p>
          <a:p>
            <a:r>
              <a:rPr lang="en-US" dirty="0"/>
              <a:t>Example 2:</a:t>
            </a:r>
          </a:p>
          <a:p>
            <a:endParaRPr lang="en-US" dirty="0"/>
          </a:p>
          <a:p>
            <a:endParaRPr lang="en-US" dirty="0"/>
          </a:p>
          <a:p>
            <a:endParaRPr lang="en-US" dirty="0"/>
          </a:p>
          <a:p>
            <a:endParaRPr lang="en-US" dirty="0"/>
          </a:p>
          <a:p>
            <a:endParaRPr lang="en-US" dirty="0"/>
          </a:p>
          <a:p>
            <a:endParaRPr lang="en-US" dirty="0"/>
          </a:p>
          <a:p>
            <a:r>
              <a:rPr lang="en-US" dirty="0"/>
              <a:t>Output 2 :</a:t>
            </a:r>
            <a:endParaRPr lang="en-ID" dirty="0"/>
          </a:p>
        </p:txBody>
      </p:sp>
      <p:sp>
        <p:nvSpPr>
          <p:cNvPr id="5" name="Title 4">
            <a:extLst>
              <a:ext uri="{FF2B5EF4-FFF2-40B4-BE49-F238E27FC236}">
                <a16:creationId xmlns:a16="http://schemas.microsoft.com/office/drawing/2014/main" id="{7EAAB245-B62F-4F92-8153-26CE62E5CBF7}"/>
              </a:ext>
            </a:extLst>
          </p:cNvPr>
          <p:cNvSpPr>
            <a:spLocks noGrp="1"/>
          </p:cNvSpPr>
          <p:nvPr>
            <p:ph type="title"/>
          </p:nvPr>
        </p:nvSpPr>
        <p:spPr/>
        <p:txBody>
          <a:bodyPr/>
          <a:lstStyle/>
          <a:p>
            <a:r>
              <a:rPr lang="en-ID" dirty="0"/>
              <a:t>Usage of Java finally</a:t>
            </a:r>
          </a:p>
        </p:txBody>
      </p:sp>
      <p:pic>
        <p:nvPicPr>
          <p:cNvPr id="6" name="Picture 5">
            <a:extLst>
              <a:ext uri="{FF2B5EF4-FFF2-40B4-BE49-F238E27FC236}">
                <a16:creationId xmlns:a16="http://schemas.microsoft.com/office/drawing/2014/main" id="{8599E8C4-0321-4A9C-8FA9-131105E95881}"/>
              </a:ext>
            </a:extLst>
          </p:cNvPr>
          <p:cNvPicPr>
            <a:picLocks noChangeAspect="1"/>
          </p:cNvPicPr>
          <p:nvPr/>
        </p:nvPicPr>
        <p:blipFill>
          <a:blip r:embed="rId2"/>
          <a:stretch>
            <a:fillRect/>
          </a:stretch>
        </p:blipFill>
        <p:spPr>
          <a:xfrm>
            <a:off x="635732" y="1469438"/>
            <a:ext cx="3699054" cy="1704975"/>
          </a:xfrm>
          <a:prstGeom prst="rect">
            <a:avLst/>
          </a:prstGeom>
        </p:spPr>
      </p:pic>
      <p:pic>
        <p:nvPicPr>
          <p:cNvPr id="7" name="Picture 6">
            <a:extLst>
              <a:ext uri="{FF2B5EF4-FFF2-40B4-BE49-F238E27FC236}">
                <a16:creationId xmlns:a16="http://schemas.microsoft.com/office/drawing/2014/main" id="{8D24DF83-B0DF-4CB7-8DD2-A68660E9CD0C}"/>
              </a:ext>
            </a:extLst>
          </p:cNvPr>
          <p:cNvPicPr>
            <a:picLocks noChangeAspect="1"/>
          </p:cNvPicPr>
          <p:nvPr/>
        </p:nvPicPr>
        <p:blipFill>
          <a:blip r:embed="rId3"/>
          <a:stretch>
            <a:fillRect/>
          </a:stretch>
        </p:blipFill>
        <p:spPr>
          <a:xfrm>
            <a:off x="639431" y="3437554"/>
            <a:ext cx="2941969" cy="802355"/>
          </a:xfrm>
          <a:prstGeom prst="rect">
            <a:avLst/>
          </a:prstGeom>
        </p:spPr>
      </p:pic>
      <p:pic>
        <p:nvPicPr>
          <p:cNvPr id="8" name="Picture 7">
            <a:extLst>
              <a:ext uri="{FF2B5EF4-FFF2-40B4-BE49-F238E27FC236}">
                <a16:creationId xmlns:a16="http://schemas.microsoft.com/office/drawing/2014/main" id="{F68C77FC-46A9-4A20-A68C-1BA385968376}"/>
              </a:ext>
            </a:extLst>
          </p:cNvPr>
          <p:cNvPicPr>
            <a:picLocks noChangeAspect="1"/>
          </p:cNvPicPr>
          <p:nvPr/>
        </p:nvPicPr>
        <p:blipFill>
          <a:blip r:embed="rId4"/>
          <a:stretch>
            <a:fillRect/>
          </a:stretch>
        </p:blipFill>
        <p:spPr>
          <a:xfrm>
            <a:off x="4800601" y="1490663"/>
            <a:ext cx="3707668" cy="1686654"/>
          </a:xfrm>
          <a:prstGeom prst="rect">
            <a:avLst/>
          </a:prstGeom>
        </p:spPr>
      </p:pic>
      <p:pic>
        <p:nvPicPr>
          <p:cNvPr id="9" name="Picture 8">
            <a:extLst>
              <a:ext uri="{FF2B5EF4-FFF2-40B4-BE49-F238E27FC236}">
                <a16:creationId xmlns:a16="http://schemas.microsoft.com/office/drawing/2014/main" id="{2249C61E-F2B6-459C-9B4F-A0B5CD29C2E2}"/>
              </a:ext>
            </a:extLst>
          </p:cNvPr>
          <p:cNvPicPr>
            <a:picLocks noChangeAspect="1"/>
          </p:cNvPicPr>
          <p:nvPr/>
        </p:nvPicPr>
        <p:blipFill>
          <a:blip r:embed="rId5"/>
          <a:stretch>
            <a:fillRect/>
          </a:stretch>
        </p:blipFill>
        <p:spPr>
          <a:xfrm>
            <a:off x="4800601" y="3527519"/>
            <a:ext cx="3428999" cy="734228"/>
          </a:xfrm>
          <a:prstGeom prst="rect">
            <a:avLst/>
          </a:prstGeom>
        </p:spPr>
      </p:pic>
    </p:spTree>
    <p:extLst>
      <p:ext uri="{BB962C8B-B14F-4D97-AF65-F5344CB8AC3E}">
        <p14:creationId xmlns:p14="http://schemas.microsoft.com/office/powerpoint/2010/main" val="1826313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BB8873-5D41-42B7-B104-EEDF697FFF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3" name="Text Placeholder 2">
            <a:extLst>
              <a:ext uri="{FF2B5EF4-FFF2-40B4-BE49-F238E27FC236}">
                <a16:creationId xmlns:a16="http://schemas.microsoft.com/office/drawing/2014/main" id="{C3E208CF-7092-4DBC-A7CB-BA8AFDEA2314}"/>
              </a:ext>
            </a:extLst>
          </p:cNvPr>
          <p:cNvSpPr>
            <a:spLocks noGrp="1"/>
          </p:cNvSpPr>
          <p:nvPr>
            <p:ph type="body" idx="1"/>
          </p:nvPr>
        </p:nvSpPr>
        <p:spPr/>
        <p:txBody>
          <a:bodyPr/>
          <a:lstStyle/>
          <a:p>
            <a:r>
              <a:rPr lang="en-US" dirty="0"/>
              <a:t>The java finally example where </a:t>
            </a:r>
            <a:r>
              <a:rPr lang="en-US" b="1" dirty="0"/>
              <a:t>exception occurs and handled</a:t>
            </a:r>
            <a:r>
              <a:rPr lang="en-US" dirty="0"/>
              <a:t>.</a:t>
            </a:r>
          </a:p>
          <a:p>
            <a:r>
              <a:rPr lang="en-US" dirty="0"/>
              <a:t>Example 3:</a:t>
            </a:r>
          </a:p>
          <a:p>
            <a:endParaRPr lang="en-US" dirty="0"/>
          </a:p>
          <a:p>
            <a:endParaRPr lang="en-US" dirty="0"/>
          </a:p>
          <a:p>
            <a:endParaRPr lang="en-US" dirty="0"/>
          </a:p>
          <a:p>
            <a:endParaRPr lang="en-US" dirty="0"/>
          </a:p>
          <a:p>
            <a:endParaRPr lang="en-US" dirty="0"/>
          </a:p>
          <a:p>
            <a:endParaRPr lang="en-US" dirty="0"/>
          </a:p>
          <a:p>
            <a:r>
              <a:rPr lang="en-US" dirty="0"/>
              <a:t>Output 3:</a:t>
            </a:r>
          </a:p>
        </p:txBody>
      </p:sp>
      <p:sp>
        <p:nvSpPr>
          <p:cNvPr id="5" name="Title 4">
            <a:extLst>
              <a:ext uri="{FF2B5EF4-FFF2-40B4-BE49-F238E27FC236}">
                <a16:creationId xmlns:a16="http://schemas.microsoft.com/office/drawing/2014/main" id="{773CAE85-6A79-46F3-A6F5-2EBA6C141122}"/>
              </a:ext>
            </a:extLst>
          </p:cNvPr>
          <p:cNvSpPr>
            <a:spLocks noGrp="1"/>
          </p:cNvSpPr>
          <p:nvPr>
            <p:ph type="title"/>
          </p:nvPr>
        </p:nvSpPr>
        <p:spPr/>
        <p:txBody>
          <a:bodyPr/>
          <a:lstStyle/>
          <a:p>
            <a:r>
              <a:rPr lang="en-ID" dirty="0"/>
              <a:t>Usage of Java finally</a:t>
            </a:r>
          </a:p>
        </p:txBody>
      </p:sp>
      <p:pic>
        <p:nvPicPr>
          <p:cNvPr id="6" name="Picture 5">
            <a:extLst>
              <a:ext uri="{FF2B5EF4-FFF2-40B4-BE49-F238E27FC236}">
                <a16:creationId xmlns:a16="http://schemas.microsoft.com/office/drawing/2014/main" id="{8348B7C4-BE49-4C11-A1F2-F46CA310E5DB}"/>
              </a:ext>
            </a:extLst>
          </p:cNvPr>
          <p:cNvPicPr>
            <a:picLocks noChangeAspect="1"/>
          </p:cNvPicPr>
          <p:nvPr/>
        </p:nvPicPr>
        <p:blipFill>
          <a:blip r:embed="rId2"/>
          <a:stretch>
            <a:fillRect/>
          </a:stretch>
        </p:blipFill>
        <p:spPr>
          <a:xfrm>
            <a:off x="612556" y="1491535"/>
            <a:ext cx="3780118" cy="1712748"/>
          </a:xfrm>
          <a:prstGeom prst="rect">
            <a:avLst/>
          </a:prstGeom>
        </p:spPr>
      </p:pic>
      <p:pic>
        <p:nvPicPr>
          <p:cNvPr id="7" name="Picture 6">
            <a:extLst>
              <a:ext uri="{FF2B5EF4-FFF2-40B4-BE49-F238E27FC236}">
                <a16:creationId xmlns:a16="http://schemas.microsoft.com/office/drawing/2014/main" id="{BB371ABB-9A95-4242-B14E-66FAB5AB3917}"/>
              </a:ext>
            </a:extLst>
          </p:cNvPr>
          <p:cNvPicPr>
            <a:picLocks noChangeAspect="1"/>
          </p:cNvPicPr>
          <p:nvPr/>
        </p:nvPicPr>
        <p:blipFill>
          <a:blip r:embed="rId3"/>
          <a:stretch>
            <a:fillRect/>
          </a:stretch>
        </p:blipFill>
        <p:spPr>
          <a:xfrm>
            <a:off x="612556" y="3503906"/>
            <a:ext cx="2740244" cy="732953"/>
          </a:xfrm>
          <a:prstGeom prst="rect">
            <a:avLst/>
          </a:prstGeom>
        </p:spPr>
      </p:pic>
    </p:spTree>
    <p:extLst>
      <p:ext uri="{BB962C8B-B14F-4D97-AF65-F5344CB8AC3E}">
        <p14:creationId xmlns:p14="http://schemas.microsoft.com/office/powerpoint/2010/main" val="3717868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throw keyword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126342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6157CD-E2C0-4ECD-A514-B666C5F7D7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6" name="Text Placeholder 5">
            <a:extLst>
              <a:ext uri="{FF2B5EF4-FFF2-40B4-BE49-F238E27FC236}">
                <a16:creationId xmlns:a16="http://schemas.microsoft.com/office/drawing/2014/main" id="{244AA23A-C98B-4387-B9E9-CD2532C106CF}"/>
              </a:ext>
            </a:extLst>
          </p:cNvPr>
          <p:cNvSpPr>
            <a:spLocks noGrp="1"/>
          </p:cNvSpPr>
          <p:nvPr>
            <p:ph type="body" idx="1"/>
          </p:nvPr>
        </p:nvSpPr>
        <p:spPr/>
        <p:txBody>
          <a:bodyPr/>
          <a:lstStyle/>
          <a:p>
            <a:r>
              <a:rPr lang="en-US" dirty="0"/>
              <a:t>The Java throw keyword is used to explicitly throw an exception.</a:t>
            </a:r>
          </a:p>
          <a:p>
            <a:r>
              <a:rPr lang="en-US" dirty="0"/>
              <a:t>We can throw either checked or </a:t>
            </a:r>
            <a:r>
              <a:rPr lang="en-US" dirty="0" err="1"/>
              <a:t>uncheked</a:t>
            </a:r>
            <a:r>
              <a:rPr lang="en-US" dirty="0"/>
              <a:t> exception in java by throw keyword. The throw keyword is mainly used to throw custom exception. We will see custom exceptions later.</a:t>
            </a:r>
          </a:p>
          <a:p>
            <a:endParaRPr lang="en-ID" dirty="0"/>
          </a:p>
        </p:txBody>
      </p:sp>
      <p:sp>
        <p:nvSpPr>
          <p:cNvPr id="5" name="Title 4">
            <a:extLst>
              <a:ext uri="{FF2B5EF4-FFF2-40B4-BE49-F238E27FC236}">
                <a16:creationId xmlns:a16="http://schemas.microsoft.com/office/drawing/2014/main" id="{CDFAECCC-25F5-4AC0-A3C8-E2F9931C6F45}"/>
              </a:ext>
            </a:extLst>
          </p:cNvPr>
          <p:cNvSpPr>
            <a:spLocks noGrp="1"/>
          </p:cNvSpPr>
          <p:nvPr>
            <p:ph type="title"/>
          </p:nvPr>
        </p:nvSpPr>
        <p:spPr/>
        <p:txBody>
          <a:bodyPr/>
          <a:lstStyle/>
          <a:p>
            <a:r>
              <a:rPr lang="en-US" dirty="0"/>
              <a:t>Java throw keyword</a:t>
            </a:r>
            <a:endParaRPr lang="en-ID" dirty="0"/>
          </a:p>
        </p:txBody>
      </p:sp>
      <p:sp>
        <p:nvSpPr>
          <p:cNvPr id="7" name="Text Placeholder 6">
            <a:extLst>
              <a:ext uri="{FF2B5EF4-FFF2-40B4-BE49-F238E27FC236}">
                <a16:creationId xmlns:a16="http://schemas.microsoft.com/office/drawing/2014/main" id="{E862E07D-1982-427A-8525-301C781EFE7E}"/>
              </a:ext>
            </a:extLst>
          </p:cNvPr>
          <p:cNvSpPr>
            <a:spLocks noGrp="1"/>
          </p:cNvSpPr>
          <p:nvPr>
            <p:ph type="body" idx="13"/>
          </p:nvPr>
        </p:nvSpPr>
        <p:spPr/>
        <p:txBody>
          <a:bodyPr/>
          <a:lstStyle/>
          <a:p>
            <a:r>
              <a:rPr lang="en-US" dirty="0"/>
              <a:t>The syntax of java throw keyword is given below.</a:t>
            </a:r>
          </a:p>
          <a:p>
            <a:endParaRPr lang="en-US" dirty="0"/>
          </a:p>
          <a:p>
            <a:r>
              <a:rPr lang="en-US" dirty="0"/>
              <a:t>Example :</a:t>
            </a:r>
          </a:p>
          <a:p>
            <a:pPr marL="76200" indent="0">
              <a:buNone/>
            </a:pPr>
            <a:endParaRPr lang="en-US" dirty="0"/>
          </a:p>
          <a:p>
            <a:endParaRPr lang="en-ID" dirty="0"/>
          </a:p>
        </p:txBody>
      </p:sp>
      <p:pic>
        <p:nvPicPr>
          <p:cNvPr id="8" name="Picture 7">
            <a:extLst>
              <a:ext uri="{FF2B5EF4-FFF2-40B4-BE49-F238E27FC236}">
                <a16:creationId xmlns:a16="http://schemas.microsoft.com/office/drawing/2014/main" id="{35B7EF75-04E2-4B75-ADB4-BA4025D5985F}"/>
              </a:ext>
            </a:extLst>
          </p:cNvPr>
          <p:cNvPicPr>
            <a:picLocks noChangeAspect="1"/>
          </p:cNvPicPr>
          <p:nvPr/>
        </p:nvPicPr>
        <p:blipFill>
          <a:blip r:embed="rId2"/>
          <a:stretch>
            <a:fillRect/>
          </a:stretch>
        </p:blipFill>
        <p:spPr>
          <a:xfrm>
            <a:off x="4724400" y="1047750"/>
            <a:ext cx="1685925" cy="200025"/>
          </a:xfrm>
          <a:prstGeom prst="rect">
            <a:avLst/>
          </a:prstGeom>
        </p:spPr>
      </p:pic>
      <p:pic>
        <p:nvPicPr>
          <p:cNvPr id="9" name="Picture 8">
            <a:extLst>
              <a:ext uri="{FF2B5EF4-FFF2-40B4-BE49-F238E27FC236}">
                <a16:creationId xmlns:a16="http://schemas.microsoft.com/office/drawing/2014/main" id="{2EF3E237-B6C2-4E2B-8905-D26E5AFBC78C}"/>
              </a:ext>
            </a:extLst>
          </p:cNvPr>
          <p:cNvPicPr>
            <a:picLocks noChangeAspect="1"/>
          </p:cNvPicPr>
          <p:nvPr/>
        </p:nvPicPr>
        <p:blipFill>
          <a:blip r:embed="rId3"/>
          <a:stretch>
            <a:fillRect/>
          </a:stretch>
        </p:blipFill>
        <p:spPr>
          <a:xfrm>
            <a:off x="4724400" y="1561814"/>
            <a:ext cx="2867025" cy="266700"/>
          </a:xfrm>
          <a:prstGeom prst="rect">
            <a:avLst/>
          </a:prstGeom>
        </p:spPr>
      </p:pic>
    </p:spTree>
    <p:extLst>
      <p:ext uri="{BB962C8B-B14F-4D97-AF65-F5344CB8AC3E}">
        <p14:creationId xmlns:p14="http://schemas.microsoft.com/office/powerpoint/2010/main" val="3233254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80FED8-C515-4841-A97B-4ED78DFC16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3" name="Text Placeholder 2">
            <a:extLst>
              <a:ext uri="{FF2B5EF4-FFF2-40B4-BE49-F238E27FC236}">
                <a16:creationId xmlns:a16="http://schemas.microsoft.com/office/drawing/2014/main" id="{DBE0D274-06A8-435E-A1AC-63AF572FE4C6}"/>
              </a:ext>
            </a:extLst>
          </p:cNvPr>
          <p:cNvSpPr>
            <a:spLocks noGrp="1"/>
          </p:cNvSpPr>
          <p:nvPr>
            <p:ph type="body" idx="1"/>
          </p:nvPr>
        </p:nvSpPr>
        <p:spPr/>
        <p:txBody>
          <a:bodyPr/>
          <a:lstStyle/>
          <a:p>
            <a:pPr marL="76200" indent="0">
              <a:buNone/>
            </a:pPr>
            <a:r>
              <a:rPr lang="en-US" dirty="0"/>
              <a:t>we create the validate method that takes integer value as a parameter. If the age is less than 18, we are throwing the </a:t>
            </a:r>
            <a:r>
              <a:rPr lang="en-US" dirty="0" err="1"/>
              <a:t>ArithmeticException</a:t>
            </a:r>
            <a:r>
              <a:rPr lang="en-US" dirty="0"/>
              <a:t> otherwise print a message welcome to vote.</a:t>
            </a:r>
          </a:p>
          <a:p>
            <a:r>
              <a:rPr lang="en-US" dirty="0"/>
              <a:t>Example :</a:t>
            </a:r>
            <a:endParaRPr lang="en-ID" dirty="0"/>
          </a:p>
        </p:txBody>
      </p:sp>
      <p:sp>
        <p:nvSpPr>
          <p:cNvPr id="4" name="Title 3">
            <a:extLst>
              <a:ext uri="{FF2B5EF4-FFF2-40B4-BE49-F238E27FC236}">
                <a16:creationId xmlns:a16="http://schemas.microsoft.com/office/drawing/2014/main" id="{D9578A83-31B4-450F-97F2-A4A5CB643749}"/>
              </a:ext>
            </a:extLst>
          </p:cNvPr>
          <p:cNvSpPr>
            <a:spLocks noGrp="1"/>
          </p:cNvSpPr>
          <p:nvPr>
            <p:ph type="title"/>
          </p:nvPr>
        </p:nvSpPr>
        <p:spPr/>
        <p:txBody>
          <a:bodyPr/>
          <a:lstStyle/>
          <a:p>
            <a:r>
              <a:rPr lang="en-US" dirty="0"/>
              <a:t>Java throw keyword</a:t>
            </a:r>
            <a:endParaRPr lang="en-ID" dirty="0"/>
          </a:p>
        </p:txBody>
      </p:sp>
      <p:sp>
        <p:nvSpPr>
          <p:cNvPr id="7" name="Text Placeholder 6">
            <a:extLst>
              <a:ext uri="{FF2B5EF4-FFF2-40B4-BE49-F238E27FC236}">
                <a16:creationId xmlns:a16="http://schemas.microsoft.com/office/drawing/2014/main" id="{26C3A6C6-C681-4EB3-892A-C24D244CCA13}"/>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F9015AE1-EACC-45D3-A760-D1F01BBC3713}"/>
              </a:ext>
            </a:extLst>
          </p:cNvPr>
          <p:cNvPicPr>
            <a:picLocks noChangeAspect="1"/>
          </p:cNvPicPr>
          <p:nvPr/>
        </p:nvPicPr>
        <p:blipFill>
          <a:blip r:embed="rId2"/>
          <a:stretch>
            <a:fillRect/>
          </a:stretch>
        </p:blipFill>
        <p:spPr>
          <a:xfrm>
            <a:off x="609599" y="1676279"/>
            <a:ext cx="3657341" cy="2114671"/>
          </a:xfrm>
          <a:prstGeom prst="rect">
            <a:avLst/>
          </a:prstGeom>
        </p:spPr>
      </p:pic>
      <p:pic>
        <p:nvPicPr>
          <p:cNvPr id="8" name="Picture 7">
            <a:extLst>
              <a:ext uri="{FF2B5EF4-FFF2-40B4-BE49-F238E27FC236}">
                <a16:creationId xmlns:a16="http://schemas.microsoft.com/office/drawing/2014/main" id="{666FB8E7-04F0-449A-906D-229FC1A3058F}"/>
              </a:ext>
            </a:extLst>
          </p:cNvPr>
          <p:cNvPicPr>
            <a:picLocks noChangeAspect="1"/>
          </p:cNvPicPr>
          <p:nvPr/>
        </p:nvPicPr>
        <p:blipFill>
          <a:blip r:embed="rId3"/>
          <a:stretch>
            <a:fillRect/>
          </a:stretch>
        </p:blipFill>
        <p:spPr>
          <a:xfrm>
            <a:off x="5897841" y="1038386"/>
            <a:ext cx="2787688" cy="538991"/>
          </a:xfrm>
          <a:prstGeom prst="rect">
            <a:avLst/>
          </a:prstGeom>
        </p:spPr>
      </p:pic>
    </p:spTree>
    <p:extLst>
      <p:ext uri="{BB962C8B-B14F-4D97-AF65-F5344CB8AC3E}">
        <p14:creationId xmlns:p14="http://schemas.microsoft.com/office/powerpoint/2010/main" val="3118806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ID" dirty="0"/>
              <a:t>Java Exception propagation</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7</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657077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CADC26-BCEB-4F27-AD5F-ACFB1B9BD6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3" name="Text Placeholder 2">
            <a:extLst>
              <a:ext uri="{FF2B5EF4-FFF2-40B4-BE49-F238E27FC236}">
                <a16:creationId xmlns:a16="http://schemas.microsoft.com/office/drawing/2014/main" id="{340A8EB6-BF20-4BD7-94A7-FA9CC2A759AB}"/>
              </a:ext>
            </a:extLst>
          </p:cNvPr>
          <p:cNvSpPr>
            <a:spLocks noGrp="1"/>
          </p:cNvSpPr>
          <p:nvPr>
            <p:ph type="body" idx="1"/>
          </p:nvPr>
        </p:nvSpPr>
        <p:spPr/>
        <p:txBody>
          <a:bodyPr/>
          <a:lstStyle/>
          <a:p>
            <a:r>
              <a:rPr lang="en-US" dirty="0"/>
              <a:t>An exception is first thrown from the top of the stack and if it is not caught, it drops down the call stack to the previous </a:t>
            </a:r>
            <a:r>
              <a:rPr lang="en-US" dirty="0" err="1"/>
              <a:t>method,If</a:t>
            </a:r>
            <a:r>
              <a:rPr lang="en-US" dirty="0"/>
              <a:t> not caught there, the exception again drops down to the previous method, and so on until they are caught or until they reach the very bottom of the call </a:t>
            </a:r>
            <a:r>
              <a:rPr lang="en-US" dirty="0" err="1"/>
              <a:t>stack.This</a:t>
            </a:r>
            <a:r>
              <a:rPr lang="en-US" dirty="0"/>
              <a:t> is called exception propagation.</a:t>
            </a:r>
            <a:endParaRPr lang="en-ID" dirty="0"/>
          </a:p>
        </p:txBody>
      </p:sp>
      <p:sp>
        <p:nvSpPr>
          <p:cNvPr id="10" name="Text Placeholder 9">
            <a:extLst>
              <a:ext uri="{FF2B5EF4-FFF2-40B4-BE49-F238E27FC236}">
                <a16:creationId xmlns:a16="http://schemas.microsoft.com/office/drawing/2014/main" id="{C236288D-2F42-46E9-83B2-474D77FDB901}"/>
              </a:ext>
            </a:extLst>
          </p:cNvPr>
          <p:cNvSpPr>
            <a:spLocks noGrp="1"/>
          </p:cNvSpPr>
          <p:nvPr>
            <p:ph type="body" idx="13"/>
          </p:nvPr>
        </p:nvSpPr>
        <p:spPr/>
        <p:txBody>
          <a:bodyPr/>
          <a:lstStyle/>
          <a:p>
            <a:r>
              <a:rPr lang="en-US" dirty="0"/>
              <a:t>Example 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Output 1:</a:t>
            </a:r>
            <a:endParaRPr lang="en-ID" dirty="0"/>
          </a:p>
        </p:txBody>
      </p:sp>
      <p:sp>
        <p:nvSpPr>
          <p:cNvPr id="4" name="Title 3">
            <a:extLst>
              <a:ext uri="{FF2B5EF4-FFF2-40B4-BE49-F238E27FC236}">
                <a16:creationId xmlns:a16="http://schemas.microsoft.com/office/drawing/2014/main" id="{731AB701-E2F2-4B12-980B-64AAD2017D7B}"/>
              </a:ext>
            </a:extLst>
          </p:cNvPr>
          <p:cNvSpPr>
            <a:spLocks noGrp="1"/>
          </p:cNvSpPr>
          <p:nvPr>
            <p:ph type="title"/>
          </p:nvPr>
        </p:nvSpPr>
        <p:spPr/>
        <p:txBody>
          <a:bodyPr/>
          <a:lstStyle/>
          <a:p>
            <a:r>
              <a:rPr lang="en-ID" dirty="0"/>
              <a:t>Java Exception propagation</a:t>
            </a:r>
          </a:p>
        </p:txBody>
      </p:sp>
      <p:pic>
        <p:nvPicPr>
          <p:cNvPr id="9" name="Picture 8">
            <a:extLst>
              <a:ext uri="{FF2B5EF4-FFF2-40B4-BE49-F238E27FC236}">
                <a16:creationId xmlns:a16="http://schemas.microsoft.com/office/drawing/2014/main" id="{2740359E-9278-4ACC-B3A3-AB880BEBD81E}"/>
              </a:ext>
            </a:extLst>
          </p:cNvPr>
          <p:cNvPicPr>
            <a:picLocks noChangeAspect="1"/>
          </p:cNvPicPr>
          <p:nvPr/>
        </p:nvPicPr>
        <p:blipFill>
          <a:blip r:embed="rId2"/>
          <a:stretch>
            <a:fillRect/>
          </a:stretch>
        </p:blipFill>
        <p:spPr>
          <a:xfrm>
            <a:off x="914400" y="2328149"/>
            <a:ext cx="2821058" cy="2466151"/>
          </a:xfrm>
          <a:prstGeom prst="rect">
            <a:avLst/>
          </a:prstGeom>
        </p:spPr>
      </p:pic>
      <p:pic>
        <p:nvPicPr>
          <p:cNvPr id="11" name="Picture 10">
            <a:extLst>
              <a:ext uri="{FF2B5EF4-FFF2-40B4-BE49-F238E27FC236}">
                <a16:creationId xmlns:a16="http://schemas.microsoft.com/office/drawing/2014/main" id="{3C102F47-254C-4F07-91DF-3659CAA0C6B5}"/>
              </a:ext>
            </a:extLst>
          </p:cNvPr>
          <p:cNvPicPr>
            <a:picLocks noChangeAspect="1"/>
          </p:cNvPicPr>
          <p:nvPr/>
        </p:nvPicPr>
        <p:blipFill>
          <a:blip r:embed="rId3"/>
          <a:stretch>
            <a:fillRect/>
          </a:stretch>
        </p:blipFill>
        <p:spPr>
          <a:xfrm>
            <a:off x="4834576" y="975078"/>
            <a:ext cx="3090224" cy="2588921"/>
          </a:xfrm>
          <a:prstGeom prst="rect">
            <a:avLst/>
          </a:prstGeom>
        </p:spPr>
      </p:pic>
      <p:pic>
        <p:nvPicPr>
          <p:cNvPr id="12" name="Picture 11">
            <a:extLst>
              <a:ext uri="{FF2B5EF4-FFF2-40B4-BE49-F238E27FC236}">
                <a16:creationId xmlns:a16="http://schemas.microsoft.com/office/drawing/2014/main" id="{2FA3A5F5-E44E-417B-9DBA-2DD214F20CDD}"/>
              </a:ext>
            </a:extLst>
          </p:cNvPr>
          <p:cNvPicPr>
            <a:picLocks noChangeAspect="1"/>
          </p:cNvPicPr>
          <p:nvPr/>
        </p:nvPicPr>
        <p:blipFill>
          <a:blip r:embed="rId4"/>
          <a:stretch>
            <a:fillRect/>
          </a:stretch>
        </p:blipFill>
        <p:spPr>
          <a:xfrm>
            <a:off x="4834576" y="3932520"/>
            <a:ext cx="1413824" cy="605925"/>
          </a:xfrm>
          <a:prstGeom prst="rect">
            <a:avLst/>
          </a:prstGeom>
        </p:spPr>
      </p:pic>
    </p:spTree>
    <p:extLst>
      <p:ext uri="{BB962C8B-B14F-4D97-AF65-F5344CB8AC3E}">
        <p14:creationId xmlns:p14="http://schemas.microsoft.com/office/powerpoint/2010/main" val="2634051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CADC26-BCEB-4F27-AD5F-ACFB1B9BD6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3" name="Text Placeholder 2">
            <a:extLst>
              <a:ext uri="{FF2B5EF4-FFF2-40B4-BE49-F238E27FC236}">
                <a16:creationId xmlns:a16="http://schemas.microsoft.com/office/drawing/2014/main" id="{340A8EB6-BF20-4BD7-94A7-FA9CC2A759AB}"/>
              </a:ext>
            </a:extLst>
          </p:cNvPr>
          <p:cNvSpPr>
            <a:spLocks noGrp="1"/>
          </p:cNvSpPr>
          <p:nvPr>
            <p:ph type="body" idx="1"/>
          </p:nvPr>
        </p:nvSpPr>
        <p:spPr/>
        <p:txBody>
          <a:bodyPr/>
          <a:lstStyle/>
          <a:p>
            <a:r>
              <a:rPr lang="en-US" dirty="0"/>
              <a:t>In the above example exception occurs in m() method where it is not </a:t>
            </a:r>
            <a:r>
              <a:rPr lang="en-US" dirty="0" err="1"/>
              <a:t>handled,so</a:t>
            </a:r>
            <a:r>
              <a:rPr lang="en-US" dirty="0"/>
              <a:t> it is propagated to previous n() method where it is not handled, again it is propagated to p() method where exception is handled.</a:t>
            </a:r>
          </a:p>
          <a:p>
            <a:r>
              <a:rPr lang="en-US" dirty="0"/>
              <a:t>Exception can be handled in any method in call stack either in main() </a:t>
            </a:r>
            <a:r>
              <a:rPr lang="en-US" dirty="0" err="1"/>
              <a:t>method,p</a:t>
            </a:r>
            <a:r>
              <a:rPr lang="en-US" dirty="0"/>
              <a:t>() </a:t>
            </a:r>
            <a:r>
              <a:rPr lang="en-US" dirty="0" err="1"/>
              <a:t>method,n</a:t>
            </a:r>
            <a:r>
              <a:rPr lang="en-US" dirty="0"/>
              <a:t>() method or m() method.</a:t>
            </a:r>
          </a:p>
        </p:txBody>
      </p:sp>
      <p:sp>
        <p:nvSpPr>
          <p:cNvPr id="10" name="Text Placeholder 9">
            <a:extLst>
              <a:ext uri="{FF2B5EF4-FFF2-40B4-BE49-F238E27FC236}">
                <a16:creationId xmlns:a16="http://schemas.microsoft.com/office/drawing/2014/main" id="{C236288D-2F42-46E9-83B2-474D77FDB901}"/>
              </a:ext>
            </a:extLst>
          </p:cNvPr>
          <p:cNvSpPr>
            <a:spLocks noGrp="1"/>
          </p:cNvSpPr>
          <p:nvPr>
            <p:ph type="body" idx="13"/>
          </p:nvPr>
        </p:nvSpPr>
        <p:spPr/>
        <p:txBody>
          <a:bodyPr/>
          <a:lstStyle/>
          <a:p>
            <a:r>
              <a:rPr lang="en-US" dirty="0"/>
              <a:t>Example 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Output 1:</a:t>
            </a:r>
            <a:endParaRPr lang="en-ID" dirty="0"/>
          </a:p>
        </p:txBody>
      </p:sp>
      <p:sp>
        <p:nvSpPr>
          <p:cNvPr id="4" name="Title 3">
            <a:extLst>
              <a:ext uri="{FF2B5EF4-FFF2-40B4-BE49-F238E27FC236}">
                <a16:creationId xmlns:a16="http://schemas.microsoft.com/office/drawing/2014/main" id="{731AB701-E2F2-4B12-980B-64AAD2017D7B}"/>
              </a:ext>
            </a:extLst>
          </p:cNvPr>
          <p:cNvSpPr>
            <a:spLocks noGrp="1"/>
          </p:cNvSpPr>
          <p:nvPr>
            <p:ph type="title"/>
          </p:nvPr>
        </p:nvSpPr>
        <p:spPr/>
        <p:txBody>
          <a:bodyPr/>
          <a:lstStyle/>
          <a:p>
            <a:r>
              <a:rPr lang="en-ID" dirty="0"/>
              <a:t>Java Exception propagation</a:t>
            </a:r>
          </a:p>
        </p:txBody>
      </p:sp>
      <p:pic>
        <p:nvPicPr>
          <p:cNvPr id="11" name="Picture 10">
            <a:extLst>
              <a:ext uri="{FF2B5EF4-FFF2-40B4-BE49-F238E27FC236}">
                <a16:creationId xmlns:a16="http://schemas.microsoft.com/office/drawing/2014/main" id="{3C102F47-254C-4F07-91DF-3659CAA0C6B5}"/>
              </a:ext>
            </a:extLst>
          </p:cNvPr>
          <p:cNvPicPr>
            <a:picLocks noChangeAspect="1"/>
          </p:cNvPicPr>
          <p:nvPr/>
        </p:nvPicPr>
        <p:blipFill>
          <a:blip r:embed="rId2"/>
          <a:stretch>
            <a:fillRect/>
          </a:stretch>
        </p:blipFill>
        <p:spPr>
          <a:xfrm>
            <a:off x="4834576" y="975078"/>
            <a:ext cx="3090224" cy="2588921"/>
          </a:xfrm>
          <a:prstGeom prst="rect">
            <a:avLst/>
          </a:prstGeom>
        </p:spPr>
      </p:pic>
      <p:pic>
        <p:nvPicPr>
          <p:cNvPr id="12" name="Picture 11">
            <a:extLst>
              <a:ext uri="{FF2B5EF4-FFF2-40B4-BE49-F238E27FC236}">
                <a16:creationId xmlns:a16="http://schemas.microsoft.com/office/drawing/2014/main" id="{2FA3A5F5-E44E-417B-9DBA-2DD214F20CDD}"/>
              </a:ext>
            </a:extLst>
          </p:cNvPr>
          <p:cNvPicPr>
            <a:picLocks noChangeAspect="1"/>
          </p:cNvPicPr>
          <p:nvPr/>
        </p:nvPicPr>
        <p:blipFill>
          <a:blip r:embed="rId3"/>
          <a:stretch>
            <a:fillRect/>
          </a:stretch>
        </p:blipFill>
        <p:spPr>
          <a:xfrm>
            <a:off x="4834576" y="3932520"/>
            <a:ext cx="1413824" cy="605925"/>
          </a:xfrm>
          <a:prstGeom prst="rect">
            <a:avLst/>
          </a:prstGeom>
        </p:spPr>
      </p:pic>
    </p:spTree>
    <p:extLst>
      <p:ext uri="{BB962C8B-B14F-4D97-AF65-F5344CB8AC3E}">
        <p14:creationId xmlns:p14="http://schemas.microsoft.com/office/powerpoint/2010/main" val="896453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throws keyword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8</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89319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84DE33-8971-4FE4-80F0-1BD18E2B2C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3" name="Text Placeholder 2">
            <a:extLst>
              <a:ext uri="{FF2B5EF4-FFF2-40B4-BE49-F238E27FC236}">
                <a16:creationId xmlns:a16="http://schemas.microsoft.com/office/drawing/2014/main" id="{C2591676-4C8D-47EE-8DB6-0A4B9987B95E}"/>
              </a:ext>
            </a:extLst>
          </p:cNvPr>
          <p:cNvSpPr>
            <a:spLocks noGrp="1"/>
          </p:cNvSpPr>
          <p:nvPr>
            <p:ph type="body" idx="1"/>
          </p:nvPr>
        </p:nvSpPr>
        <p:spPr/>
        <p:txBody>
          <a:bodyPr/>
          <a:lstStyle/>
          <a:p>
            <a:r>
              <a:rPr lang="en-US" dirty="0"/>
              <a:t>The </a:t>
            </a:r>
            <a:r>
              <a:rPr lang="en-US" b="1" dirty="0"/>
              <a:t>Java throws keyword</a:t>
            </a:r>
            <a:r>
              <a:rPr lang="en-US" dirty="0"/>
              <a:t> is used to declare an exception. It gives an information to the programmer that there may occur an exception so it is better for the programmer to provide the exception handling code so that normal flow can be maintained.</a:t>
            </a:r>
          </a:p>
          <a:p>
            <a:r>
              <a:rPr lang="en-US" dirty="0"/>
              <a:t>Exception Handling is mainly used to handle the checked exceptions. If there occurs any unchecked exception such as </a:t>
            </a:r>
            <a:r>
              <a:rPr lang="en-US" dirty="0" err="1"/>
              <a:t>NullPointerException</a:t>
            </a:r>
            <a:r>
              <a:rPr lang="en-US" dirty="0"/>
              <a:t>, it is programmers fault that he is not performing check up before the code being used.</a:t>
            </a:r>
          </a:p>
          <a:p>
            <a:r>
              <a:rPr lang="en-US" dirty="0"/>
              <a:t>Syntax :</a:t>
            </a:r>
          </a:p>
        </p:txBody>
      </p:sp>
      <p:sp>
        <p:nvSpPr>
          <p:cNvPr id="4" name="Text Placeholder 3">
            <a:extLst>
              <a:ext uri="{FF2B5EF4-FFF2-40B4-BE49-F238E27FC236}">
                <a16:creationId xmlns:a16="http://schemas.microsoft.com/office/drawing/2014/main" id="{679F264C-6F0F-410A-AB09-98ACF5E28C2F}"/>
              </a:ext>
            </a:extLst>
          </p:cNvPr>
          <p:cNvSpPr>
            <a:spLocks noGrp="1"/>
          </p:cNvSpPr>
          <p:nvPr>
            <p:ph type="body" idx="13"/>
          </p:nvPr>
        </p:nvSpPr>
        <p:spPr/>
        <p:txBody>
          <a:bodyPr/>
          <a:lstStyle/>
          <a:p>
            <a:pPr marL="76200" indent="0">
              <a:buNone/>
            </a:pPr>
            <a:r>
              <a:rPr lang="en-US" sz="2000" b="1" dirty="0"/>
              <a:t>Which exception should be declared ?</a:t>
            </a:r>
          </a:p>
          <a:p>
            <a:pPr marL="76200" indent="0">
              <a:buNone/>
            </a:pPr>
            <a:r>
              <a:rPr lang="en-US" b="1" dirty="0"/>
              <a:t>Ans)</a:t>
            </a:r>
            <a:r>
              <a:rPr lang="en-US" dirty="0"/>
              <a:t> checked exception only, because:</a:t>
            </a:r>
          </a:p>
          <a:p>
            <a:r>
              <a:rPr lang="en-US" dirty="0"/>
              <a:t>unchecked Exception: under your control so correct your code.</a:t>
            </a:r>
          </a:p>
          <a:p>
            <a:r>
              <a:rPr lang="en-US" dirty="0"/>
              <a:t>error: beyond your control e.g. you are unable to do anything if there occurs </a:t>
            </a:r>
            <a:r>
              <a:rPr lang="en-US" dirty="0" err="1"/>
              <a:t>VirtualMachineError</a:t>
            </a:r>
            <a:r>
              <a:rPr lang="en-US" dirty="0"/>
              <a:t> or </a:t>
            </a:r>
            <a:r>
              <a:rPr lang="en-US" dirty="0" err="1"/>
              <a:t>StackOverflowError</a:t>
            </a:r>
            <a:r>
              <a:rPr lang="en-US" dirty="0"/>
              <a:t>.</a:t>
            </a:r>
          </a:p>
          <a:p>
            <a:pPr marL="76200" indent="0">
              <a:buNone/>
            </a:pPr>
            <a:endParaRPr lang="en-US" dirty="0"/>
          </a:p>
          <a:p>
            <a:pPr marL="76200" indent="0">
              <a:buNone/>
            </a:pPr>
            <a:r>
              <a:rPr lang="en-US" sz="1800" b="1" dirty="0"/>
              <a:t>Advantage of Java throws keyword</a:t>
            </a:r>
          </a:p>
          <a:p>
            <a:r>
              <a:rPr lang="en-US" dirty="0"/>
              <a:t>Now Checked Exception can be propagated (forwarded in call stack).</a:t>
            </a:r>
          </a:p>
          <a:p>
            <a:r>
              <a:rPr lang="en-US" dirty="0"/>
              <a:t>It provides information to the caller of the method about the exception.</a:t>
            </a:r>
            <a:endParaRPr lang="en-ID" dirty="0"/>
          </a:p>
        </p:txBody>
      </p:sp>
      <p:sp>
        <p:nvSpPr>
          <p:cNvPr id="5" name="Title 4">
            <a:extLst>
              <a:ext uri="{FF2B5EF4-FFF2-40B4-BE49-F238E27FC236}">
                <a16:creationId xmlns:a16="http://schemas.microsoft.com/office/drawing/2014/main" id="{A14C61F6-519E-4ECD-8B74-0F51151DEF7C}"/>
              </a:ext>
            </a:extLst>
          </p:cNvPr>
          <p:cNvSpPr>
            <a:spLocks noGrp="1"/>
          </p:cNvSpPr>
          <p:nvPr>
            <p:ph type="title"/>
          </p:nvPr>
        </p:nvSpPr>
        <p:spPr>
          <a:xfrm>
            <a:off x="457201" y="168465"/>
            <a:ext cx="5439368" cy="268122"/>
          </a:xfrm>
        </p:spPr>
        <p:txBody>
          <a:bodyPr/>
          <a:lstStyle/>
          <a:p>
            <a:r>
              <a:rPr lang="en-US" dirty="0"/>
              <a:t>Java throws keyword</a:t>
            </a:r>
            <a:endParaRPr lang="en-ID" dirty="0"/>
          </a:p>
        </p:txBody>
      </p:sp>
      <p:pic>
        <p:nvPicPr>
          <p:cNvPr id="6" name="Picture 5">
            <a:extLst>
              <a:ext uri="{FF2B5EF4-FFF2-40B4-BE49-F238E27FC236}">
                <a16:creationId xmlns:a16="http://schemas.microsoft.com/office/drawing/2014/main" id="{12837BB6-9F37-4F5A-8BC2-8D53BD442988}"/>
              </a:ext>
            </a:extLst>
          </p:cNvPr>
          <p:cNvPicPr>
            <a:picLocks noChangeAspect="1"/>
          </p:cNvPicPr>
          <p:nvPr/>
        </p:nvPicPr>
        <p:blipFill>
          <a:blip r:embed="rId2"/>
          <a:stretch>
            <a:fillRect/>
          </a:stretch>
        </p:blipFill>
        <p:spPr>
          <a:xfrm>
            <a:off x="992699" y="3714750"/>
            <a:ext cx="3045901" cy="512911"/>
          </a:xfrm>
          <a:prstGeom prst="rect">
            <a:avLst/>
          </a:prstGeom>
        </p:spPr>
      </p:pic>
    </p:spTree>
    <p:extLst>
      <p:ext uri="{BB962C8B-B14F-4D97-AF65-F5344CB8AC3E}">
        <p14:creationId xmlns:p14="http://schemas.microsoft.com/office/powerpoint/2010/main" val="2845684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00D4CE-DB56-4DEE-BACA-8D3BA36F71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Text Placeholder 5">
            <a:extLst>
              <a:ext uri="{FF2B5EF4-FFF2-40B4-BE49-F238E27FC236}">
                <a16:creationId xmlns:a16="http://schemas.microsoft.com/office/drawing/2014/main" id="{D5755A6B-3627-4A68-833A-1DA5CDFAC070}"/>
              </a:ext>
            </a:extLst>
          </p:cNvPr>
          <p:cNvSpPr>
            <a:spLocks noGrp="1"/>
          </p:cNvSpPr>
          <p:nvPr>
            <p:ph type="body" idx="1"/>
          </p:nvPr>
        </p:nvSpPr>
        <p:spPr/>
        <p:txBody>
          <a:bodyPr/>
          <a:lstStyle/>
          <a:p>
            <a:r>
              <a:rPr lang="en-US" dirty="0"/>
              <a:t>HTML is an acronym which stands for </a:t>
            </a:r>
            <a:r>
              <a:rPr lang="en-US" b="1" dirty="0"/>
              <a:t>Hyper Text Markup Language</a:t>
            </a:r>
            <a:r>
              <a:rPr lang="en-US" dirty="0"/>
              <a:t> which is used for creating web pages and web applications. Let's see what is meant by Hypertext Markup Language, and Web page.</a:t>
            </a:r>
          </a:p>
          <a:p>
            <a:r>
              <a:rPr lang="en-US" b="1" dirty="0"/>
              <a:t>Hyper Text:</a:t>
            </a:r>
            <a:r>
              <a:rPr lang="en-US" dirty="0"/>
              <a:t> </a:t>
            </a:r>
            <a:r>
              <a:rPr lang="en-US" dirty="0" err="1"/>
              <a:t>HyperText</a:t>
            </a:r>
            <a:r>
              <a:rPr lang="en-US" dirty="0"/>
              <a:t> simply means "Text within Text." A text has a link within it, is a hypertext. Whenever you click on a link which brings you to a new webpage, you have clicked on a hypertext. </a:t>
            </a:r>
            <a:r>
              <a:rPr lang="en-US" dirty="0" err="1"/>
              <a:t>HyperText</a:t>
            </a:r>
            <a:r>
              <a:rPr lang="en-US" dirty="0"/>
              <a:t> is a way to link two or more web pages (HTML documents) with each other.</a:t>
            </a:r>
          </a:p>
          <a:p>
            <a:r>
              <a:rPr lang="en-US" b="1" dirty="0"/>
              <a:t>Markup language:</a:t>
            </a:r>
            <a:r>
              <a:rPr lang="en-US" dirty="0"/>
              <a:t> A markup language is a computer language that is used to apply layout and formatting conventions to a text document. Markup language makes text more interactive and dynamic. It can turn text into images, tables, links, etc.</a:t>
            </a:r>
          </a:p>
        </p:txBody>
      </p:sp>
      <p:sp>
        <p:nvSpPr>
          <p:cNvPr id="7" name="Text Placeholder 6">
            <a:extLst>
              <a:ext uri="{FF2B5EF4-FFF2-40B4-BE49-F238E27FC236}">
                <a16:creationId xmlns:a16="http://schemas.microsoft.com/office/drawing/2014/main" id="{8421B625-F6A2-487B-8B69-D832485349CC}"/>
              </a:ext>
            </a:extLst>
          </p:cNvPr>
          <p:cNvSpPr>
            <a:spLocks noGrp="1"/>
          </p:cNvSpPr>
          <p:nvPr>
            <p:ph type="body" idx="13"/>
          </p:nvPr>
        </p:nvSpPr>
        <p:spPr/>
        <p:txBody>
          <a:bodyPr/>
          <a:lstStyle/>
          <a:p>
            <a:r>
              <a:rPr lang="en-US" b="1" dirty="0"/>
              <a:t>Web Page:</a:t>
            </a:r>
            <a:r>
              <a:rPr lang="en-US" dirty="0"/>
              <a:t> A web page is a document which is commonly written in HTML and translated by a web browser. A web page can be identified by entering an URL. A Web page can be of the static or dynamic type. </a:t>
            </a:r>
            <a:r>
              <a:rPr lang="en-US" b="1" dirty="0"/>
              <a:t>With the help of HTML only, we can create static web pages</a:t>
            </a:r>
            <a:r>
              <a:rPr lang="en-US" dirty="0"/>
              <a:t>.</a:t>
            </a:r>
          </a:p>
          <a:p>
            <a:r>
              <a:rPr lang="en-US" dirty="0"/>
              <a:t>Hence, HTML is a markup language which is used for creating attractive web pages with the help of styling, and which looks in a nice format on a web browser. An HTML document is made of many HTML tags and each HTML tag contains different content.</a:t>
            </a:r>
          </a:p>
        </p:txBody>
      </p:sp>
      <p:sp>
        <p:nvSpPr>
          <p:cNvPr id="5" name="Title 4">
            <a:extLst>
              <a:ext uri="{FF2B5EF4-FFF2-40B4-BE49-F238E27FC236}">
                <a16:creationId xmlns:a16="http://schemas.microsoft.com/office/drawing/2014/main" id="{78310773-78EA-4AF1-9042-4EC4B918E64D}"/>
              </a:ext>
            </a:extLst>
          </p:cNvPr>
          <p:cNvSpPr>
            <a:spLocks noGrp="1"/>
          </p:cNvSpPr>
          <p:nvPr>
            <p:ph type="title"/>
          </p:nvPr>
        </p:nvSpPr>
        <p:spPr/>
        <p:txBody>
          <a:bodyPr/>
          <a:lstStyle/>
          <a:p>
            <a:r>
              <a:rPr lang="en-US" dirty="0"/>
              <a:t>What is HTML</a:t>
            </a:r>
          </a:p>
        </p:txBody>
      </p:sp>
    </p:spTree>
    <p:extLst>
      <p:ext uri="{BB962C8B-B14F-4D97-AF65-F5344CB8AC3E}">
        <p14:creationId xmlns:p14="http://schemas.microsoft.com/office/powerpoint/2010/main" val="557311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D381E0-4899-4C65-B387-83B3502933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3" name="Text Placeholder 2">
            <a:extLst>
              <a:ext uri="{FF2B5EF4-FFF2-40B4-BE49-F238E27FC236}">
                <a16:creationId xmlns:a16="http://schemas.microsoft.com/office/drawing/2014/main" id="{8067F6D5-62E1-4C52-A78E-432E0D2E4F19}"/>
              </a:ext>
            </a:extLst>
          </p:cNvPr>
          <p:cNvSpPr>
            <a:spLocks noGrp="1"/>
          </p:cNvSpPr>
          <p:nvPr>
            <p:ph type="body" idx="1"/>
          </p:nvPr>
        </p:nvSpPr>
        <p:spPr/>
        <p:txBody>
          <a:bodyPr/>
          <a:lstStyle/>
          <a:p>
            <a:r>
              <a:rPr lang="en-US" dirty="0"/>
              <a:t>Example :</a:t>
            </a:r>
            <a:endParaRPr lang="en-ID" dirty="0"/>
          </a:p>
        </p:txBody>
      </p:sp>
      <p:sp>
        <p:nvSpPr>
          <p:cNvPr id="4" name="Text Placeholder 3">
            <a:extLst>
              <a:ext uri="{FF2B5EF4-FFF2-40B4-BE49-F238E27FC236}">
                <a16:creationId xmlns:a16="http://schemas.microsoft.com/office/drawing/2014/main" id="{EA8268DA-F924-474B-88D5-F939B56AA89A}"/>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9CF3BB85-7559-4725-B5A1-8AD554393917}"/>
              </a:ext>
            </a:extLst>
          </p:cNvPr>
          <p:cNvSpPr>
            <a:spLocks noGrp="1"/>
          </p:cNvSpPr>
          <p:nvPr>
            <p:ph type="title"/>
          </p:nvPr>
        </p:nvSpPr>
        <p:spPr/>
        <p:txBody>
          <a:bodyPr/>
          <a:lstStyle/>
          <a:p>
            <a:r>
              <a:rPr lang="en-US" dirty="0"/>
              <a:t>Java throws keyword</a:t>
            </a:r>
            <a:endParaRPr lang="en-ID" dirty="0"/>
          </a:p>
        </p:txBody>
      </p:sp>
      <p:pic>
        <p:nvPicPr>
          <p:cNvPr id="6" name="Picture 5">
            <a:extLst>
              <a:ext uri="{FF2B5EF4-FFF2-40B4-BE49-F238E27FC236}">
                <a16:creationId xmlns:a16="http://schemas.microsoft.com/office/drawing/2014/main" id="{966649E7-DEA7-4302-90AB-91BEBF7CB3E2}"/>
              </a:ext>
            </a:extLst>
          </p:cNvPr>
          <p:cNvPicPr>
            <a:picLocks noChangeAspect="1"/>
          </p:cNvPicPr>
          <p:nvPr/>
        </p:nvPicPr>
        <p:blipFill>
          <a:blip r:embed="rId2"/>
          <a:stretch>
            <a:fillRect/>
          </a:stretch>
        </p:blipFill>
        <p:spPr>
          <a:xfrm>
            <a:off x="626590" y="955485"/>
            <a:ext cx="3436777" cy="3681015"/>
          </a:xfrm>
          <a:prstGeom prst="rect">
            <a:avLst/>
          </a:prstGeom>
        </p:spPr>
      </p:pic>
      <p:pic>
        <p:nvPicPr>
          <p:cNvPr id="7" name="Picture 6">
            <a:extLst>
              <a:ext uri="{FF2B5EF4-FFF2-40B4-BE49-F238E27FC236}">
                <a16:creationId xmlns:a16="http://schemas.microsoft.com/office/drawing/2014/main" id="{A0D78608-AAB5-40FD-BBAF-30B6ACF7814B}"/>
              </a:ext>
            </a:extLst>
          </p:cNvPr>
          <p:cNvPicPr>
            <a:picLocks noChangeAspect="1"/>
          </p:cNvPicPr>
          <p:nvPr/>
        </p:nvPicPr>
        <p:blipFill>
          <a:blip r:embed="rId3"/>
          <a:stretch>
            <a:fillRect/>
          </a:stretch>
        </p:blipFill>
        <p:spPr>
          <a:xfrm>
            <a:off x="4876800" y="1005040"/>
            <a:ext cx="2352675" cy="733425"/>
          </a:xfrm>
          <a:prstGeom prst="rect">
            <a:avLst/>
          </a:prstGeom>
        </p:spPr>
      </p:pic>
    </p:spTree>
    <p:extLst>
      <p:ext uri="{BB962C8B-B14F-4D97-AF65-F5344CB8AC3E}">
        <p14:creationId xmlns:p14="http://schemas.microsoft.com/office/powerpoint/2010/main" val="3558124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8BA30-3A99-4D4D-97F5-BE03244DAE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7" name="Text Placeholder 6">
            <a:extLst>
              <a:ext uri="{FF2B5EF4-FFF2-40B4-BE49-F238E27FC236}">
                <a16:creationId xmlns:a16="http://schemas.microsoft.com/office/drawing/2014/main" id="{3221FC4D-9CD8-41AA-A063-D8682C6EB2EC}"/>
              </a:ext>
            </a:extLst>
          </p:cNvPr>
          <p:cNvSpPr>
            <a:spLocks noGrp="1"/>
          </p:cNvSpPr>
          <p:nvPr>
            <p:ph type="body" idx="1"/>
          </p:nvPr>
        </p:nvSpPr>
        <p:spPr/>
        <p:txBody>
          <a:bodyPr/>
          <a:lstStyle/>
          <a:p>
            <a:pPr marL="76200" indent="0">
              <a:buNone/>
            </a:pPr>
            <a:r>
              <a:rPr lang="en-US" dirty="0"/>
              <a:t>Rule: If you are calling a method that declares an exception, you must either caught or declare the exception.</a:t>
            </a:r>
          </a:p>
          <a:p>
            <a:pPr marL="76200" indent="0">
              <a:buNone/>
            </a:pPr>
            <a:r>
              <a:rPr lang="en-US" dirty="0"/>
              <a:t>There are two cases:</a:t>
            </a:r>
          </a:p>
          <a:p>
            <a:r>
              <a:rPr lang="en-US" dirty="0"/>
              <a:t>Case1:You caught the exception i.e. handle the exception using try/catch.</a:t>
            </a:r>
          </a:p>
          <a:p>
            <a:r>
              <a:rPr lang="en-US" dirty="0"/>
              <a:t>Case2:You declare the exception i.e. specifying throws with the method.</a:t>
            </a:r>
            <a:endParaRPr lang="en-ID" dirty="0"/>
          </a:p>
        </p:txBody>
      </p:sp>
      <p:sp>
        <p:nvSpPr>
          <p:cNvPr id="6" name="Title 5">
            <a:extLst>
              <a:ext uri="{FF2B5EF4-FFF2-40B4-BE49-F238E27FC236}">
                <a16:creationId xmlns:a16="http://schemas.microsoft.com/office/drawing/2014/main" id="{ED9A58FD-1957-4EAE-9C95-50F2F716B303}"/>
              </a:ext>
            </a:extLst>
          </p:cNvPr>
          <p:cNvSpPr>
            <a:spLocks noGrp="1"/>
          </p:cNvSpPr>
          <p:nvPr>
            <p:ph type="title"/>
          </p:nvPr>
        </p:nvSpPr>
        <p:spPr/>
        <p:txBody>
          <a:bodyPr/>
          <a:lstStyle/>
          <a:p>
            <a:r>
              <a:rPr lang="en-US" dirty="0"/>
              <a:t>Java throws keyword - Rule</a:t>
            </a:r>
            <a:endParaRPr lang="en-ID" dirty="0"/>
          </a:p>
        </p:txBody>
      </p:sp>
    </p:spTree>
    <p:extLst>
      <p:ext uri="{BB962C8B-B14F-4D97-AF65-F5344CB8AC3E}">
        <p14:creationId xmlns:p14="http://schemas.microsoft.com/office/powerpoint/2010/main" val="4201274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EFB1A5-6501-4B94-A628-A1F10F1F1C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3" name="Text Placeholder 2">
            <a:extLst>
              <a:ext uri="{FF2B5EF4-FFF2-40B4-BE49-F238E27FC236}">
                <a16:creationId xmlns:a16="http://schemas.microsoft.com/office/drawing/2014/main" id="{2866DC62-0136-40AF-B768-6E2E3F1BF17B}"/>
              </a:ext>
            </a:extLst>
          </p:cNvPr>
          <p:cNvSpPr>
            <a:spLocks noGrp="1"/>
          </p:cNvSpPr>
          <p:nvPr>
            <p:ph type="body" idx="1"/>
          </p:nvPr>
        </p:nvSpPr>
        <p:spPr/>
        <p:txBody>
          <a:bodyPr/>
          <a:lstStyle/>
          <a:p>
            <a:r>
              <a:rPr lang="en-US" dirty="0"/>
              <a:t>Case1:You caught the exception i.e. handle the exception using try/catch.</a:t>
            </a:r>
          </a:p>
          <a:p>
            <a:pPr marL="76200" indent="0">
              <a:buNone/>
            </a:pPr>
            <a:r>
              <a:rPr lang="en-US" dirty="0"/>
              <a:t>In case you handle the exception, the code will be executed fine whether exception occurs during the program or not.</a:t>
            </a:r>
          </a:p>
          <a:p>
            <a:pPr marL="76200" indent="0">
              <a:buNone/>
            </a:pPr>
            <a:endParaRPr lang="en-US" dirty="0"/>
          </a:p>
        </p:txBody>
      </p:sp>
      <p:sp>
        <p:nvSpPr>
          <p:cNvPr id="5" name="Title 4">
            <a:extLst>
              <a:ext uri="{FF2B5EF4-FFF2-40B4-BE49-F238E27FC236}">
                <a16:creationId xmlns:a16="http://schemas.microsoft.com/office/drawing/2014/main" id="{A5EC4973-7AE2-4DF7-8AA0-FF7CBC9EC3FE}"/>
              </a:ext>
            </a:extLst>
          </p:cNvPr>
          <p:cNvSpPr>
            <a:spLocks noGrp="1"/>
          </p:cNvSpPr>
          <p:nvPr>
            <p:ph type="title"/>
          </p:nvPr>
        </p:nvSpPr>
        <p:spPr/>
        <p:txBody>
          <a:bodyPr/>
          <a:lstStyle/>
          <a:p>
            <a:r>
              <a:rPr lang="en-US" dirty="0"/>
              <a:t>Java throws keyword - Case</a:t>
            </a:r>
            <a:endParaRPr lang="en-ID" dirty="0"/>
          </a:p>
        </p:txBody>
      </p:sp>
      <p:pic>
        <p:nvPicPr>
          <p:cNvPr id="6" name="Picture 5">
            <a:extLst>
              <a:ext uri="{FF2B5EF4-FFF2-40B4-BE49-F238E27FC236}">
                <a16:creationId xmlns:a16="http://schemas.microsoft.com/office/drawing/2014/main" id="{495FDA80-DEAC-42F1-84E1-DBE6F0B9E56C}"/>
              </a:ext>
            </a:extLst>
          </p:cNvPr>
          <p:cNvPicPr>
            <a:picLocks noChangeAspect="1"/>
          </p:cNvPicPr>
          <p:nvPr/>
        </p:nvPicPr>
        <p:blipFill>
          <a:blip r:embed="rId2"/>
          <a:stretch>
            <a:fillRect/>
          </a:stretch>
        </p:blipFill>
        <p:spPr>
          <a:xfrm>
            <a:off x="4782844" y="721431"/>
            <a:ext cx="3218155" cy="3412702"/>
          </a:xfrm>
          <a:prstGeom prst="rect">
            <a:avLst/>
          </a:prstGeom>
        </p:spPr>
      </p:pic>
      <p:pic>
        <p:nvPicPr>
          <p:cNvPr id="7" name="Picture 6">
            <a:extLst>
              <a:ext uri="{FF2B5EF4-FFF2-40B4-BE49-F238E27FC236}">
                <a16:creationId xmlns:a16="http://schemas.microsoft.com/office/drawing/2014/main" id="{C61F9E04-CF8C-4A30-A813-D1AE23D80092}"/>
              </a:ext>
            </a:extLst>
          </p:cNvPr>
          <p:cNvPicPr>
            <a:picLocks noChangeAspect="1"/>
          </p:cNvPicPr>
          <p:nvPr/>
        </p:nvPicPr>
        <p:blipFill>
          <a:blip r:embed="rId3"/>
          <a:stretch>
            <a:fillRect/>
          </a:stretch>
        </p:blipFill>
        <p:spPr>
          <a:xfrm>
            <a:off x="4782845" y="4139631"/>
            <a:ext cx="2209800" cy="688885"/>
          </a:xfrm>
          <a:prstGeom prst="rect">
            <a:avLst/>
          </a:prstGeom>
        </p:spPr>
      </p:pic>
    </p:spTree>
    <p:extLst>
      <p:ext uri="{BB962C8B-B14F-4D97-AF65-F5344CB8AC3E}">
        <p14:creationId xmlns:p14="http://schemas.microsoft.com/office/powerpoint/2010/main" val="595804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DB75CC-3F00-453E-80DC-4EBC0C4CE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3" name="Text Placeholder 2">
            <a:extLst>
              <a:ext uri="{FF2B5EF4-FFF2-40B4-BE49-F238E27FC236}">
                <a16:creationId xmlns:a16="http://schemas.microsoft.com/office/drawing/2014/main" id="{48AFD9D2-B224-4000-863A-AA5980D196E8}"/>
              </a:ext>
            </a:extLst>
          </p:cNvPr>
          <p:cNvSpPr>
            <a:spLocks noGrp="1"/>
          </p:cNvSpPr>
          <p:nvPr>
            <p:ph type="body" idx="1"/>
          </p:nvPr>
        </p:nvSpPr>
        <p:spPr/>
        <p:txBody>
          <a:bodyPr/>
          <a:lstStyle/>
          <a:p>
            <a:r>
              <a:rPr lang="en-US" dirty="0"/>
              <a:t>A)In case you declare the exception, if exception does not occur, the code will be executed fine.</a:t>
            </a:r>
          </a:p>
          <a:p>
            <a:pPr marL="76200" indent="0">
              <a:buNone/>
            </a:pPr>
            <a:endParaRPr lang="en-ID" dirty="0"/>
          </a:p>
        </p:txBody>
      </p:sp>
      <p:sp>
        <p:nvSpPr>
          <p:cNvPr id="7" name="Text Placeholder 6">
            <a:extLst>
              <a:ext uri="{FF2B5EF4-FFF2-40B4-BE49-F238E27FC236}">
                <a16:creationId xmlns:a16="http://schemas.microsoft.com/office/drawing/2014/main" id="{266B4507-8619-43BB-933B-B68F85BCB482}"/>
              </a:ext>
            </a:extLst>
          </p:cNvPr>
          <p:cNvSpPr>
            <a:spLocks noGrp="1"/>
          </p:cNvSpPr>
          <p:nvPr>
            <p:ph type="body" idx="13"/>
          </p:nvPr>
        </p:nvSpPr>
        <p:spPr/>
        <p:txBody>
          <a:bodyPr/>
          <a:lstStyle/>
          <a:p>
            <a:r>
              <a:rPr lang="en-US" dirty="0"/>
              <a:t>B)In case you declare the exception if exception </a:t>
            </a:r>
            <a:r>
              <a:rPr lang="en-US" dirty="0" err="1"/>
              <a:t>occures</a:t>
            </a:r>
            <a:r>
              <a:rPr lang="en-US" dirty="0"/>
              <a:t>, an exception will be thrown at runtime because throws does not handle the exception.</a:t>
            </a:r>
          </a:p>
          <a:p>
            <a:pPr marL="76200" indent="0">
              <a:buNone/>
            </a:pPr>
            <a:endParaRPr lang="en-ID" dirty="0"/>
          </a:p>
        </p:txBody>
      </p:sp>
      <p:sp>
        <p:nvSpPr>
          <p:cNvPr id="4" name="Title 3">
            <a:extLst>
              <a:ext uri="{FF2B5EF4-FFF2-40B4-BE49-F238E27FC236}">
                <a16:creationId xmlns:a16="http://schemas.microsoft.com/office/drawing/2014/main" id="{D7D8F9DC-7C29-4956-ADC5-7C32497BD17C}"/>
              </a:ext>
            </a:extLst>
          </p:cNvPr>
          <p:cNvSpPr>
            <a:spLocks noGrp="1"/>
          </p:cNvSpPr>
          <p:nvPr>
            <p:ph type="title"/>
          </p:nvPr>
        </p:nvSpPr>
        <p:spPr/>
        <p:txBody>
          <a:bodyPr/>
          <a:lstStyle/>
          <a:p>
            <a:r>
              <a:rPr lang="en-US" dirty="0"/>
              <a:t>Java throws keyword - Case</a:t>
            </a:r>
            <a:endParaRPr lang="en-ID" dirty="0"/>
          </a:p>
        </p:txBody>
      </p:sp>
      <p:pic>
        <p:nvPicPr>
          <p:cNvPr id="5" name="Picture 4">
            <a:extLst>
              <a:ext uri="{FF2B5EF4-FFF2-40B4-BE49-F238E27FC236}">
                <a16:creationId xmlns:a16="http://schemas.microsoft.com/office/drawing/2014/main" id="{97763CC8-EB89-46F4-8E2E-3303071AD788}"/>
              </a:ext>
            </a:extLst>
          </p:cNvPr>
          <p:cNvPicPr>
            <a:picLocks noChangeAspect="1"/>
          </p:cNvPicPr>
          <p:nvPr/>
        </p:nvPicPr>
        <p:blipFill>
          <a:blip r:embed="rId2"/>
          <a:stretch>
            <a:fillRect/>
          </a:stretch>
        </p:blipFill>
        <p:spPr>
          <a:xfrm>
            <a:off x="531552" y="1556077"/>
            <a:ext cx="3733800" cy="2264113"/>
          </a:xfrm>
          <a:prstGeom prst="rect">
            <a:avLst/>
          </a:prstGeom>
        </p:spPr>
      </p:pic>
      <p:pic>
        <p:nvPicPr>
          <p:cNvPr id="6" name="Picture 5">
            <a:extLst>
              <a:ext uri="{FF2B5EF4-FFF2-40B4-BE49-F238E27FC236}">
                <a16:creationId xmlns:a16="http://schemas.microsoft.com/office/drawing/2014/main" id="{08AC7E06-5D75-454A-861A-0177B6AB0E00}"/>
              </a:ext>
            </a:extLst>
          </p:cNvPr>
          <p:cNvPicPr>
            <a:picLocks noChangeAspect="1"/>
          </p:cNvPicPr>
          <p:nvPr/>
        </p:nvPicPr>
        <p:blipFill>
          <a:blip r:embed="rId3"/>
          <a:stretch>
            <a:fillRect/>
          </a:stretch>
        </p:blipFill>
        <p:spPr>
          <a:xfrm>
            <a:off x="531552" y="3900626"/>
            <a:ext cx="2021647" cy="665664"/>
          </a:xfrm>
          <a:prstGeom prst="rect">
            <a:avLst/>
          </a:prstGeom>
        </p:spPr>
      </p:pic>
      <p:pic>
        <p:nvPicPr>
          <p:cNvPr id="8" name="Picture 7">
            <a:extLst>
              <a:ext uri="{FF2B5EF4-FFF2-40B4-BE49-F238E27FC236}">
                <a16:creationId xmlns:a16="http://schemas.microsoft.com/office/drawing/2014/main" id="{0E90EDB7-6C43-4B04-84D4-9839BA1ED203}"/>
              </a:ext>
            </a:extLst>
          </p:cNvPr>
          <p:cNvPicPr>
            <a:picLocks noChangeAspect="1"/>
          </p:cNvPicPr>
          <p:nvPr/>
        </p:nvPicPr>
        <p:blipFill>
          <a:blip r:embed="rId4"/>
          <a:stretch>
            <a:fillRect/>
          </a:stretch>
        </p:blipFill>
        <p:spPr>
          <a:xfrm>
            <a:off x="5201167" y="1428750"/>
            <a:ext cx="3485632" cy="2017217"/>
          </a:xfrm>
          <a:prstGeom prst="rect">
            <a:avLst/>
          </a:prstGeom>
        </p:spPr>
      </p:pic>
      <p:pic>
        <p:nvPicPr>
          <p:cNvPr id="9" name="Picture 8">
            <a:extLst>
              <a:ext uri="{FF2B5EF4-FFF2-40B4-BE49-F238E27FC236}">
                <a16:creationId xmlns:a16="http://schemas.microsoft.com/office/drawing/2014/main" id="{837A4505-498D-4513-96EE-F2B3E8F3F0C5}"/>
              </a:ext>
            </a:extLst>
          </p:cNvPr>
          <p:cNvPicPr>
            <a:picLocks noChangeAspect="1"/>
          </p:cNvPicPr>
          <p:nvPr/>
        </p:nvPicPr>
        <p:blipFill>
          <a:blip r:embed="rId5"/>
          <a:stretch>
            <a:fillRect/>
          </a:stretch>
        </p:blipFill>
        <p:spPr>
          <a:xfrm>
            <a:off x="5201168" y="3572682"/>
            <a:ext cx="3709536" cy="820462"/>
          </a:xfrm>
          <a:prstGeom prst="rect">
            <a:avLst/>
          </a:prstGeom>
        </p:spPr>
      </p:pic>
    </p:spTree>
    <p:extLst>
      <p:ext uri="{BB962C8B-B14F-4D97-AF65-F5344CB8AC3E}">
        <p14:creationId xmlns:p14="http://schemas.microsoft.com/office/powerpoint/2010/main" val="1517072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Differences between throw and throws</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9</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22694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15ABB6-C08C-4324-BBF4-5BC47CD9AF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7" name="Text Placeholder 6">
            <a:extLst>
              <a:ext uri="{FF2B5EF4-FFF2-40B4-BE49-F238E27FC236}">
                <a16:creationId xmlns:a16="http://schemas.microsoft.com/office/drawing/2014/main" id="{B5205D09-A36C-4419-91E0-9A35EDDCB862}"/>
              </a:ext>
            </a:extLst>
          </p:cNvPr>
          <p:cNvSpPr>
            <a:spLocks noGrp="1"/>
          </p:cNvSpPr>
          <p:nvPr>
            <p:ph type="body" idx="1"/>
          </p:nvPr>
        </p:nvSpPr>
        <p:spPr/>
        <p:txBody>
          <a:bodyPr/>
          <a:lstStyle/>
          <a:p>
            <a:r>
              <a:rPr lang="en-US" dirty="0"/>
              <a:t>There are many differences between throw and throws keywords. A list of differences between throw and throws are given below:</a:t>
            </a:r>
            <a:endParaRPr lang="en-ID" dirty="0"/>
          </a:p>
        </p:txBody>
      </p:sp>
      <p:sp>
        <p:nvSpPr>
          <p:cNvPr id="6" name="Title 5">
            <a:extLst>
              <a:ext uri="{FF2B5EF4-FFF2-40B4-BE49-F238E27FC236}">
                <a16:creationId xmlns:a16="http://schemas.microsoft.com/office/drawing/2014/main" id="{4EAE75CA-2C72-4844-907B-CD56B5338194}"/>
              </a:ext>
            </a:extLst>
          </p:cNvPr>
          <p:cNvSpPr>
            <a:spLocks noGrp="1"/>
          </p:cNvSpPr>
          <p:nvPr>
            <p:ph type="title"/>
          </p:nvPr>
        </p:nvSpPr>
        <p:spPr/>
        <p:txBody>
          <a:bodyPr/>
          <a:lstStyle/>
          <a:p>
            <a:r>
              <a:rPr lang="en-US" dirty="0"/>
              <a:t>Differences between throw and throws</a:t>
            </a:r>
            <a:endParaRPr lang="en-ID" dirty="0"/>
          </a:p>
        </p:txBody>
      </p:sp>
      <p:pic>
        <p:nvPicPr>
          <p:cNvPr id="8" name="Picture 7">
            <a:extLst>
              <a:ext uri="{FF2B5EF4-FFF2-40B4-BE49-F238E27FC236}">
                <a16:creationId xmlns:a16="http://schemas.microsoft.com/office/drawing/2014/main" id="{27E75F13-887F-43C9-B2A9-D1C478F4D97B}"/>
              </a:ext>
            </a:extLst>
          </p:cNvPr>
          <p:cNvPicPr>
            <a:picLocks noChangeAspect="1"/>
          </p:cNvPicPr>
          <p:nvPr/>
        </p:nvPicPr>
        <p:blipFill>
          <a:blip r:embed="rId2"/>
          <a:stretch>
            <a:fillRect/>
          </a:stretch>
        </p:blipFill>
        <p:spPr>
          <a:xfrm>
            <a:off x="1046500" y="1282144"/>
            <a:ext cx="7315200" cy="2167467"/>
          </a:xfrm>
          <a:prstGeom prst="rect">
            <a:avLst/>
          </a:prstGeom>
        </p:spPr>
      </p:pic>
    </p:spTree>
    <p:extLst>
      <p:ext uri="{BB962C8B-B14F-4D97-AF65-F5344CB8AC3E}">
        <p14:creationId xmlns:p14="http://schemas.microsoft.com/office/powerpoint/2010/main" val="1839543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ID" dirty="0"/>
              <a:t>final, finally and finalize</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10</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69580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7048C7-6C8B-4F7F-8105-458CCD2E01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6" name="Text Placeholder 5">
            <a:extLst>
              <a:ext uri="{FF2B5EF4-FFF2-40B4-BE49-F238E27FC236}">
                <a16:creationId xmlns:a16="http://schemas.microsoft.com/office/drawing/2014/main" id="{1EEE501E-5E2E-47CE-BAC8-43666F254013}"/>
              </a:ext>
            </a:extLst>
          </p:cNvPr>
          <p:cNvSpPr>
            <a:spLocks noGrp="1"/>
          </p:cNvSpPr>
          <p:nvPr>
            <p:ph type="body" idx="1"/>
          </p:nvPr>
        </p:nvSpPr>
        <p:spPr/>
        <p:txBody>
          <a:bodyPr/>
          <a:lstStyle/>
          <a:p>
            <a:r>
              <a:rPr lang="en-US" dirty="0"/>
              <a:t>There are many differences between final, finally and finalize. A list of differences between final, finally and finalize are given below:</a:t>
            </a:r>
            <a:endParaRPr lang="en-ID" dirty="0"/>
          </a:p>
        </p:txBody>
      </p:sp>
      <p:sp>
        <p:nvSpPr>
          <p:cNvPr id="5" name="Title 4">
            <a:extLst>
              <a:ext uri="{FF2B5EF4-FFF2-40B4-BE49-F238E27FC236}">
                <a16:creationId xmlns:a16="http://schemas.microsoft.com/office/drawing/2014/main" id="{0689C432-3C37-4243-BFAF-11B350D03C39}"/>
              </a:ext>
            </a:extLst>
          </p:cNvPr>
          <p:cNvSpPr>
            <a:spLocks noGrp="1"/>
          </p:cNvSpPr>
          <p:nvPr>
            <p:ph type="title"/>
          </p:nvPr>
        </p:nvSpPr>
        <p:spPr/>
        <p:txBody>
          <a:bodyPr/>
          <a:lstStyle/>
          <a:p>
            <a:r>
              <a:rPr lang="en-US" dirty="0"/>
              <a:t>Differences between final, finally and finalize</a:t>
            </a:r>
            <a:endParaRPr lang="en-ID" dirty="0"/>
          </a:p>
        </p:txBody>
      </p:sp>
      <p:pic>
        <p:nvPicPr>
          <p:cNvPr id="7" name="Picture 6">
            <a:extLst>
              <a:ext uri="{FF2B5EF4-FFF2-40B4-BE49-F238E27FC236}">
                <a16:creationId xmlns:a16="http://schemas.microsoft.com/office/drawing/2014/main" id="{3182FD5C-0EDE-42A2-9CBC-7FED54F250E8}"/>
              </a:ext>
            </a:extLst>
          </p:cNvPr>
          <p:cNvPicPr>
            <a:picLocks noChangeAspect="1"/>
          </p:cNvPicPr>
          <p:nvPr/>
        </p:nvPicPr>
        <p:blipFill>
          <a:blip r:embed="rId2"/>
          <a:stretch>
            <a:fillRect/>
          </a:stretch>
        </p:blipFill>
        <p:spPr>
          <a:xfrm>
            <a:off x="990600" y="1276350"/>
            <a:ext cx="7467600" cy="1657350"/>
          </a:xfrm>
          <a:prstGeom prst="rect">
            <a:avLst/>
          </a:prstGeom>
        </p:spPr>
      </p:pic>
    </p:spTree>
    <p:extLst>
      <p:ext uri="{BB962C8B-B14F-4D97-AF65-F5344CB8AC3E}">
        <p14:creationId xmlns:p14="http://schemas.microsoft.com/office/powerpoint/2010/main" val="156935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953334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GOOD LUCK!</a:t>
            </a: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0B53F8-B619-4135-8773-915BA171B2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Text Placeholder 2">
            <a:extLst>
              <a:ext uri="{FF2B5EF4-FFF2-40B4-BE49-F238E27FC236}">
                <a16:creationId xmlns:a16="http://schemas.microsoft.com/office/drawing/2014/main" id="{3BB54230-1650-4770-936D-BCACDEC623AF}"/>
              </a:ext>
            </a:extLst>
          </p:cNvPr>
          <p:cNvSpPr>
            <a:spLocks noGrp="1"/>
          </p:cNvSpPr>
          <p:nvPr>
            <p:ph type="body" idx="1"/>
          </p:nvPr>
        </p:nvSpPr>
        <p:spPr/>
        <p:txBody>
          <a:bodyPr/>
          <a:lstStyle/>
          <a:p>
            <a:r>
              <a:rPr lang="en-US" dirty="0"/>
              <a:t>Example :</a:t>
            </a:r>
          </a:p>
          <a:p>
            <a:endParaRPr lang="en-US" dirty="0"/>
          </a:p>
          <a:p>
            <a:endParaRPr lang="en-US" dirty="0"/>
          </a:p>
          <a:p>
            <a:endParaRPr lang="en-US" dirty="0"/>
          </a:p>
          <a:p>
            <a:endParaRPr lang="en-US" dirty="0"/>
          </a:p>
          <a:p>
            <a:endParaRPr lang="en-US" dirty="0"/>
          </a:p>
          <a:p>
            <a:r>
              <a:rPr lang="en-US" b="1" dirty="0"/>
              <a:t>&lt;!DOCTYPE&gt;:</a:t>
            </a:r>
            <a:r>
              <a:rPr lang="en-US" dirty="0"/>
              <a:t> It defines the document type or it instruct the browser about the version of HTML.</a:t>
            </a:r>
          </a:p>
          <a:p>
            <a:r>
              <a:rPr lang="en-US" b="1" dirty="0"/>
              <a:t>&lt;html &gt;</a:t>
            </a:r>
            <a:r>
              <a:rPr lang="en-US" dirty="0"/>
              <a:t> :This tag informs the browser that it is an HTML document. Text between html tag describes the web document. It is a container for all other elements of HTML except &lt;!DOCTYPE&gt;</a:t>
            </a:r>
          </a:p>
          <a:p>
            <a:r>
              <a:rPr lang="en-US" b="1" dirty="0"/>
              <a:t>&lt;head&gt;:</a:t>
            </a:r>
            <a:r>
              <a:rPr lang="en-US" dirty="0"/>
              <a:t> It should be the first element inside the &lt;html&gt; element, which contains the metadata(information about the document). It must be closed before the body tag opens.</a:t>
            </a:r>
          </a:p>
          <a:p>
            <a:endParaRPr lang="en-ID" dirty="0"/>
          </a:p>
        </p:txBody>
      </p:sp>
      <p:sp>
        <p:nvSpPr>
          <p:cNvPr id="4" name="Text Placeholder 3">
            <a:extLst>
              <a:ext uri="{FF2B5EF4-FFF2-40B4-BE49-F238E27FC236}">
                <a16:creationId xmlns:a16="http://schemas.microsoft.com/office/drawing/2014/main" id="{6D5A412B-E9B9-4EEF-A0CD-D33CC22FE4EE}"/>
              </a:ext>
            </a:extLst>
          </p:cNvPr>
          <p:cNvSpPr>
            <a:spLocks noGrp="1"/>
          </p:cNvSpPr>
          <p:nvPr>
            <p:ph type="body" idx="13"/>
          </p:nvPr>
        </p:nvSpPr>
        <p:spPr/>
        <p:txBody>
          <a:bodyPr/>
          <a:lstStyle/>
          <a:p>
            <a:r>
              <a:rPr lang="en-US" b="1" dirty="0"/>
              <a:t>&lt;title&gt;:</a:t>
            </a:r>
            <a:r>
              <a:rPr lang="en-US" dirty="0"/>
              <a:t> As its name suggested, it is used to add title of that HTML page which appears at the top of the browser window. It must be placed inside the head tag and should close immediately. (Optional)</a:t>
            </a:r>
          </a:p>
          <a:p>
            <a:r>
              <a:rPr lang="en-US" b="1" dirty="0"/>
              <a:t>&lt;body&gt; </a:t>
            </a:r>
            <a:r>
              <a:rPr lang="en-US" dirty="0"/>
              <a:t>: Text between body tag describes the body content of the page that is visible to the end user. This tag contains the main content of the HTML document.</a:t>
            </a:r>
          </a:p>
          <a:p>
            <a:r>
              <a:rPr lang="en-US" b="1" dirty="0"/>
              <a:t>&lt;h1&gt;</a:t>
            </a:r>
            <a:r>
              <a:rPr lang="en-US" dirty="0"/>
              <a:t> : Text between &lt;h1&gt; tag describes the first level heading of the webpage.</a:t>
            </a:r>
          </a:p>
          <a:p>
            <a:r>
              <a:rPr lang="en-US" b="1" dirty="0"/>
              <a:t>&lt;p&gt; </a:t>
            </a:r>
            <a:r>
              <a:rPr lang="en-US" dirty="0"/>
              <a:t>: Text between &lt;p&gt; tag describes the paragraph of the webpage.</a:t>
            </a:r>
          </a:p>
        </p:txBody>
      </p:sp>
      <p:sp>
        <p:nvSpPr>
          <p:cNvPr id="5" name="Title 4">
            <a:extLst>
              <a:ext uri="{FF2B5EF4-FFF2-40B4-BE49-F238E27FC236}">
                <a16:creationId xmlns:a16="http://schemas.microsoft.com/office/drawing/2014/main" id="{2747649A-7020-4DB2-A24D-9FD7F72B9BC5}"/>
              </a:ext>
            </a:extLst>
          </p:cNvPr>
          <p:cNvSpPr>
            <a:spLocks noGrp="1"/>
          </p:cNvSpPr>
          <p:nvPr>
            <p:ph type="title"/>
          </p:nvPr>
        </p:nvSpPr>
        <p:spPr/>
        <p:txBody>
          <a:bodyPr/>
          <a:lstStyle/>
          <a:p>
            <a:r>
              <a:rPr lang="en-US" dirty="0"/>
              <a:t>What is HTML</a:t>
            </a:r>
            <a:endParaRPr lang="en-ID" dirty="0"/>
          </a:p>
        </p:txBody>
      </p:sp>
      <p:pic>
        <p:nvPicPr>
          <p:cNvPr id="7" name="Picture 6">
            <a:extLst>
              <a:ext uri="{FF2B5EF4-FFF2-40B4-BE49-F238E27FC236}">
                <a16:creationId xmlns:a16="http://schemas.microsoft.com/office/drawing/2014/main" id="{E9731421-5BA3-4389-AB84-9AEC50B90E02}"/>
              </a:ext>
            </a:extLst>
          </p:cNvPr>
          <p:cNvPicPr>
            <a:picLocks noChangeAspect="1"/>
          </p:cNvPicPr>
          <p:nvPr/>
        </p:nvPicPr>
        <p:blipFill>
          <a:blip r:embed="rId2"/>
          <a:stretch>
            <a:fillRect/>
          </a:stretch>
        </p:blipFill>
        <p:spPr>
          <a:xfrm>
            <a:off x="609600" y="1016647"/>
            <a:ext cx="2819399" cy="1406057"/>
          </a:xfrm>
          <a:prstGeom prst="rect">
            <a:avLst/>
          </a:prstGeom>
        </p:spPr>
      </p:pic>
    </p:spTree>
    <p:extLst>
      <p:ext uri="{BB962C8B-B14F-4D97-AF65-F5344CB8AC3E}">
        <p14:creationId xmlns:p14="http://schemas.microsoft.com/office/powerpoint/2010/main" val="28592338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C4E932-B081-4850-B3E9-D16BAD5FD5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Text Placeholder 2">
            <a:extLst>
              <a:ext uri="{FF2B5EF4-FFF2-40B4-BE49-F238E27FC236}">
                <a16:creationId xmlns:a16="http://schemas.microsoft.com/office/drawing/2014/main" id="{EFEB95E0-94A5-454C-9690-B97215042406}"/>
              </a:ext>
            </a:extLst>
          </p:cNvPr>
          <p:cNvSpPr>
            <a:spLocks noGrp="1"/>
          </p:cNvSpPr>
          <p:nvPr>
            <p:ph type="body" idx="1"/>
          </p:nvPr>
        </p:nvSpPr>
        <p:spPr/>
        <p:txBody>
          <a:bodyPr/>
          <a:lstStyle/>
          <a:p>
            <a:r>
              <a:rPr lang="en-US" b="1" dirty="0"/>
              <a:t>HTML 1.0:</a:t>
            </a:r>
            <a:r>
              <a:rPr lang="en-US" dirty="0"/>
              <a:t> The first version of HTML was 1.0, which was the barebones version of HTML language, and it was released in1991.</a:t>
            </a:r>
          </a:p>
          <a:p>
            <a:r>
              <a:rPr lang="en-US" b="1" dirty="0"/>
              <a:t>HTML 2.0:</a:t>
            </a:r>
            <a:r>
              <a:rPr lang="en-US" dirty="0"/>
              <a:t> This was the next version which was released in 1995, and it was standard language version for website design. HTML 2.0 was able to support extra features such as form-based file upload, form elements such as text box, option button, etc.</a:t>
            </a:r>
          </a:p>
          <a:p>
            <a:r>
              <a:rPr lang="en-US" b="1" dirty="0"/>
              <a:t>HTML 3.2:</a:t>
            </a:r>
            <a:r>
              <a:rPr lang="en-US" dirty="0"/>
              <a:t> HTML 3.2 version was published by W3C in early 1997. This version was capable of creating tables and providing support for extra options for form elements. It can also support a web page with complex mathematical equations. It became an official standard for any browser till January 1997. Today it is practically supported by most of the browsers.</a:t>
            </a:r>
          </a:p>
          <a:p>
            <a:endParaRPr lang="en-ID" dirty="0"/>
          </a:p>
        </p:txBody>
      </p:sp>
      <p:sp>
        <p:nvSpPr>
          <p:cNvPr id="4" name="Text Placeholder 3">
            <a:extLst>
              <a:ext uri="{FF2B5EF4-FFF2-40B4-BE49-F238E27FC236}">
                <a16:creationId xmlns:a16="http://schemas.microsoft.com/office/drawing/2014/main" id="{7B6A2A2E-32AA-4EDA-BD47-F174F305A3BE}"/>
              </a:ext>
            </a:extLst>
          </p:cNvPr>
          <p:cNvSpPr>
            <a:spLocks noGrp="1"/>
          </p:cNvSpPr>
          <p:nvPr>
            <p:ph type="body" idx="13"/>
          </p:nvPr>
        </p:nvSpPr>
        <p:spPr/>
        <p:txBody>
          <a:bodyPr/>
          <a:lstStyle/>
          <a:p>
            <a:r>
              <a:rPr lang="en-US" b="1" dirty="0"/>
              <a:t>HTML 4.01:</a:t>
            </a:r>
            <a:r>
              <a:rPr lang="en-US" dirty="0"/>
              <a:t> HTML 4.01 version was released on December 1999, and it is a very stable version of HTML language. This version is the current official standard, and it provides added support for stylesheets (CSS) and scripting ability for various multimedia elements.</a:t>
            </a:r>
          </a:p>
          <a:p>
            <a:r>
              <a:rPr lang="en-US" b="1" dirty="0"/>
              <a:t>HTML5 :</a:t>
            </a:r>
            <a:r>
              <a:rPr lang="en-US" dirty="0"/>
              <a:t> HTML5 is the newest version of </a:t>
            </a:r>
            <a:r>
              <a:rPr lang="en-US" dirty="0" err="1"/>
              <a:t>HyperText</a:t>
            </a:r>
            <a:r>
              <a:rPr lang="en-US" dirty="0"/>
              <a:t> Markup language. The first draft of this version was announced in January 2008. There are two major organizations one is W3C (World Wide Web Consortium), and another one is WHATWG( Web Hypertext Application Technology Working Group) which are involved in the development of HTML 5 version, and still, it is under development</a:t>
            </a:r>
          </a:p>
        </p:txBody>
      </p:sp>
      <p:sp>
        <p:nvSpPr>
          <p:cNvPr id="5" name="Title 4">
            <a:extLst>
              <a:ext uri="{FF2B5EF4-FFF2-40B4-BE49-F238E27FC236}">
                <a16:creationId xmlns:a16="http://schemas.microsoft.com/office/drawing/2014/main" id="{0942C81D-C569-4138-BCAD-74E026030FAB}"/>
              </a:ext>
            </a:extLst>
          </p:cNvPr>
          <p:cNvSpPr>
            <a:spLocks noGrp="1"/>
          </p:cNvSpPr>
          <p:nvPr>
            <p:ph type="title"/>
          </p:nvPr>
        </p:nvSpPr>
        <p:spPr/>
        <p:txBody>
          <a:bodyPr/>
          <a:lstStyle/>
          <a:p>
            <a:r>
              <a:rPr lang="en-US" dirty="0"/>
              <a:t>HTML Version</a:t>
            </a:r>
            <a:endParaRPr lang="en-ID" dirty="0"/>
          </a:p>
        </p:txBody>
      </p:sp>
    </p:spTree>
    <p:extLst>
      <p:ext uri="{BB962C8B-B14F-4D97-AF65-F5344CB8AC3E}">
        <p14:creationId xmlns:p14="http://schemas.microsoft.com/office/powerpoint/2010/main" val="406974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6FA497-3996-4BA5-9E0B-99A565E733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Text Placeholder 2">
            <a:extLst>
              <a:ext uri="{FF2B5EF4-FFF2-40B4-BE49-F238E27FC236}">
                <a16:creationId xmlns:a16="http://schemas.microsoft.com/office/drawing/2014/main" id="{FCCCBC67-6540-4E67-A9C6-B6D52CF8A2ED}"/>
              </a:ext>
            </a:extLst>
          </p:cNvPr>
          <p:cNvSpPr>
            <a:spLocks noGrp="1"/>
          </p:cNvSpPr>
          <p:nvPr>
            <p:ph type="body" idx="1"/>
          </p:nvPr>
        </p:nvSpPr>
        <p:spPr/>
        <p:txBody>
          <a:bodyPr/>
          <a:lstStyle/>
          <a:p>
            <a:r>
              <a:rPr lang="en-US" dirty="0"/>
              <a:t>1) It is a very </a:t>
            </a:r>
            <a:r>
              <a:rPr lang="en-US" b="1" dirty="0"/>
              <a:t>easy and simple language</a:t>
            </a:r>
            <a:r>
              <a:rPr lang="en-US" dirty="0"/>
              <a:t>. It can be easily understood and modified.</a:t>
            </a:r>
          </a:p>
          <a:p>
            <a:r>
              <a:rPr lang="en-US" dirty="0"/>
              <a:t>2) It is very easy to make an </a:t>
            </a:r>
            <a:r>
              <a:rPr lang="en-US" b="1" dirty="0"/>
              <a:t>effective presentation</a:t>
            </a:r>
            <a:r>
              <a:rPr lang="en-US" dirty="0"/>
              <a:t> with HTML because it has a lot of formatting tags.</a:t>
            </a:r>
          </a:p>
          <a:p>
            <a:r>
              <a:rPr lang="en-US" dirty="0"/>
              <a:t>3) It is a </a:t>
            </a:r>
            <a:r>
              <a:rPr lang="en-US" b="1" dirty="0"/>
              <a:t>markup language</a:t>
            </a:r>
            <a:r>
              <a:rPr lang="en-US" dirty="0"/>
              <a:t>, so it provides a flexible way to design web pages along with the text.</a:t>
            </a:r>
          </a:p>
          <a:p>
            <a:r>
              <a:rPr lang="en-US" dirty="0"/>
              <a:t>4) It facilitates programmers to add a </a:t>
            </a:r>
            <a:r>
              <a:rPr lang="en-US" b="1" dirty="0"/>
              <a:t>link</a:t>
            </a:r>
            <a:r>
              <a:rPr lang="en-US" dirty="0"/>
              <a:t> on the web pages (by html anchor tag), so it enhances the interest of browsing of the user.</a:t>
            </a:r>
          </a:p>
          <a:p>
            <a:endParaRPr lang="en-ID" dirty="0"/>
          </a:p>
        </p:txBody>
      </p:sp>
      <p:sp>
        <p:nvSpPr>
          <p:cNvPr id="4" name="Text Placeholder 3">
            <a:extLst>
              <a:ext uri="{FF2B5EF4-FFF2-40B4-BE49-F238E27FC236}">
                <a16:creationId xmlns:a16="http://schemas.microsoft.com/office/drawing/2014/main" id="{F81DCB87-A3D1-4FBF-B15D-0F30B21C3480}"/>
              </a:ext>
            </a:extLst>
          </p:cNvPr>
          <p:cNvSpPr>
            <a:spLocks noGrp="1"/>
          </p:cNvSpPr>
          <p:nvPr>
            <p:ph type="body" idx="13"/>
          </p:nvPr>
        </p:nvSpPr>
        <p:spPr/>
        <p:txBody>
          <a:bodyPr/>
          <a:lstStyle/>
          <a:p>
            <a:r>
              <a:rPr lang="en-US" dirty="0"/>
              <a:t>5) It is </a:t>
            </a:r>
            <a:r>
              <a:rPr lang="en-US" b="1" dirty="0"/>
              <a:t>platform-independent</a:t>
            </a:r>
            <a:r>
              <a:rPr lang="en-US" dirty="0"/>
              <a:t> because it can be displayed on any platform like Windows, Linux, and Macintosh, etc.</a:t>
            </a:r>
          </a:p>
          <a:p>
            <a:r>
              <a:rPr lang="en-US" dirty="0"/>
              <a:t>6) It facilitates the programmer to add </a:t>
            </a:r>
            <a:r>
              <a:rPr lang="en-US" b="1" dirty="0"/>
              <a:t>Graphics, Videos, and Sound</a:t>
            </a:r>
            <a:r>
              <a:rPr lang="en-US" dirty="0"/>
              <a:t> to the web pages which makes it more attractive and interactive.</a:t>
            </a:r>
          </a:p>
          <a:p>
            <a:r>
              <a:rPr lang="en-US" dirty="0"/>
              <a:t>7) HTML is a case-insensitive language, which means we can use tags either in lower-case or upper-case.</a:t>
            </a:r>
          </a:p>
        </p:txBody>
      </p:sp>
      <p:sp>
        <p:nvSpPr>
          <p:cNvPr id="5" name="Title 4">
            <a:extLst>
              <a:ext uri="{FF2B5EF4-FFF2-40B4-BE49-F238E27FC236}">
                <a16:creationId xmlns:a16="http://schemas.microsoft.com/office/drawing/2014/main" id="{C2A35F40-B2B2-4448-88CE-7C227EE7F322}"/>
              </a:ext>
            </a:extLst>
          </p:cNvPr>
          <p:cNvSpPr>
            <a:spLocks noGrp="1"/>
          </p:cNvSpPr>
          <p:nvPr>
            <p:ph type="title"/>
          </p:nvPr>
        </p:nvSpPr>
        <p:spPr/>
        <p:txBody>
          <a:bodyPr/>
          <a:lstStyle/>
          <a:p>
            <a:r>
              <a:rPr lang="en-US" dirty="0"/>
              <a:t>Features of HTML</a:t>
            </a:r>
            <a:endParaRPr lang="en-ID" dirty="0"/>
          </a:p>
        </p:txBody>
      </p:sp>
    </p:spTree>
    <p:extLst>
      <p:ext uri="{BB962C8B-B14F-4D97-AF65-F5344CB8AC3E}">
        <p14:creationId xmlns:p14="http://schemas.microsoft.com/office/powerpoint/2010/main" val="512432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2AE548-B90B-4BE3-8E26-58098CE94F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Text Placeholder 2">
            <a:extLst>
              <a:ext uri="{FF2B5EF4-FFF2-40B4-BE49-F238E27FC236}">
                <a16:creationId xmlns:a16="http://schemas.microsoft.com/office/drawing/2014/main" id="{083A5802-1192-4E66-AEDD-E12DB8BD7E41}"/>
              </a:ext>
            </a:extLst>
          </p:cNvPr>
          <p:cNvSpPr>
            <a:spLocks noGrp="1"/>
          </p:cNvSpPr>
          <p:nvPr>
            <p:ph type="body" idx="1"/>
          </p:nvPr>
        </p:nvSpPr>
        <p:spPr/>
        <p:txBody>
          <a:bodyPr/>
          <a:lstStyle/>
          <a:p>
            <a:pPr marL="76200" indent="0">
              <a:buNone/>
            </a:pPr>
            <a:r>
              <a:rPr lang="en-US" dirty="0"/>
              <a:t>An HTML document consist of its basic building blocks which are:</a:t>
            </a:r>
          </a:p>
          <a:p>
            <a:r>
              <a:rPr lang="en-US" b="1" dirty="0"/>
              <a:t>Tags:</a:t>
            </a:r>
            <a:r>
              <a:rPr lang="en-US" dirty="0"/>
              <a:t> An HTML tag surrounds the content and apply meaning to it. It is written between &lt; and &gt; brackets.</a:t>
            </a:r>
          </a:p>
          <a:p>
            <a:r>
              <a:rPr lang="en-US" b="1" dirty="0"/>
              <a:t>Attribute:</a:t>
            </a:r>
            <a:r>
              <a:rPr lang="en-US" dirty="0"/>
              <a:t> An attribute in HTML provides extra information about the element, and it is applied within the start tag. An HTML attribute contains two fields: name &amp; value.</a:t>
            </a:r>
          </a:p>
          <a:p>
            <a:r>
              <a:rPr lang="en-US" dirty="0"/>
              <a:t>Syntax :</a:t>
            </a:r>
          </a:p>
          <a:p>
            <a:endParaRPr lang="en-US" dirty="0"/>
          </a:p>
          <a:p>
            <a:r>
              <a:rPr lang="en-US" b="1" dirty="0"/>
              <a:t>Elements:</a:t>
            </a:r>
            <a:r>
              <a:rPr lang="en-US" dirty="0"/>
              <a:t> An HTML element is an individual component of an HTML file. In an HTML file, everything written within tags are termed as HTML elements.</a:t>
            </a:r>
          </a:p>
          <a:p>
            <a:pPr marL="76200" indent="0">
              <a:buNone/>
            </a:pPr>
            <a:endParaRPr lang="en-US" dirty="0"/>
          </a:p>
          <a:p>
            <a:pPr marL="76200" indent="0">
              <a:buNone/>
            </a:pPr>
            <a:endParaRPr lang="en-ID" dirty="0"/>
          </a:p>
        </p:txBody>
      </p:sp>
      <p:sp>
        <p:nvSpPr>
          <p:cNvPr id="5" name="Title 4">
            <a:extLst>
              <a:ext uri="{FF2B5EF4-FFF2-40B4-BE49-F238E27FC236}">
                <a16:creationId xmlns:a16="http://schemas.microsoft.com/office/drawing/2014/main" id="{959E8200-8FEE-4C2E-8C7A-06B017BE1DB4}"/>
              </a:ext>
            </a:extLst>
          </p:cNvPr>
          <p:cNvSpPr>
            <a:spLocks noGrp="1"/>
          </p:cNvSpPr>
          <p:nvPr>
            <p:ph type="title"/>
          </p:nvPr>
        </p:nvSpPr>
        <p:spPr/>
        <p:txBody>
          <a:bodyPr/>
          <a:lstStyle/>
          <a:p>
            <a:r>
              <a:rPr lang="en-ID" dirty="0"/>
              <a:t>Building blocks of HTML</a:t>
            </a:r>
          </a:p>
        </p:txBody>
      </p:sp>
      <p:pic>
        <p:nvPicPr>
          <p:cNvPr id="6" name="Picture 5">
            <a:extLst>
              <a:ext uri="{FF2B5EF4-FFF2-40B4-BE49-F238E27FC236}">
                <a16:creationId xmlns:a16="http://schemas.microsoft.com/office/drawing/2014/main" id="{F2D33E5F-7E4A-4F31-B100-8D585B4B481A}"/>
              </a:ext>
            </a:extLst>
          </p:cNvPr>
          <p:cNvPicPr>
            <a:picLocks noChangeAspect="1"/>
          </p:cNvPicPr>
          <p:nvPr/>
        </p:nvPicPr>
        <p:blipFill>
          <a:blip r:embed="rId2"/>
          <a:stretch>
            <a:fillRect/>
          </a:stretch>
        </p:blipFill>
        <p:spPr>
          <a:xfrm>
            <a:off x="990600" y="3181350"/>
            <a:ext cx="3469449" cy="211750"/>
          </a:xfrm>
          <a:prstGeom prst="rect">
            <a:avLst/>
          </a:prstGeom>
        </p:spPr>
      </p:pic>
      <p:pic>
        <p:nvPicPr>
          <p:cNvPr id="8" name="Picture 7">
            <a:extLst>
              <a:ext uri="{FF2B5EF4-FFF2-40B4-BE49-F238E27FC236}">
                <a16:creationId xmlns:a16="http://schemas.microsoft.com/office/drawing/2014/main" id="{FB67D5A4-A478-4482-978B-E62F5C1EE4FF}"/>
              </a:ext>
            </a:extLst>
          </p:cNvPr>
          <p:cNvPicPr>
            <a:picLocks noChangeAspect="1"/>
          </p:cNvPicPr>
          <p:nvPr/>
        </p:nvPicPr>
        <p:blipFill>
          <a:blip r:embed="rId3"/>
          <a:stretch>
            <a:fillRect/>
          </a:stretch>
        </p:blipFill>
        <p:spPr>
          <a:xfrm>
            <a:off x="4599373" y="742950"/>
            <a:ext cx="3987310" cy="2986053"/>
          </a:xfrm>
          <a:prstGeom prst="rect">
            <a:avLst/>
          </a:prstGeom>
        </p:spPr>
      </p:pic>
    </p:spTree>
    <p:extLst>
      <p:ext uri="{BB962C8B-B14F-4D97-AF65-F5344CB8AC3E}">
        <p14:creationId xmlns:p14="http://schemas.microsoft.com/office/powerpoint/2010/main" val="933180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8B954E-F43D-4B62-98AD-4586014FDF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Text Placeholder 2">
            <a:extLst>
              <a:ext uri="{FF2B5EF4-FFF2-40B4-BE49-F238E27FC236}">
                <a16:creationId xmlns:a16="http://schemas.microsoft.com/office/drawing/2014/main" id="{16F4DC78-3D0E-4149-9E46-98D951CB3A48}"/>
              </a:ext>
            </a:extLst>
          </p:cNvPr>
          <p:cNvSpPr>
            <a:spLocks noGrp="1"/>
          </p:cNvSpPr>
          <p:nvPr>
            <p:ph type="body" idx="1"/>
          </p:nvPr>
        </p:nvSpPr>
        <p:spPr/>
        <p:txBody>
          <a:bodyPr/>
          <a:lstStyle/>
          <a:p>
            <a:r>
              <a:rPr lang="en-US" dirty="0"/>
              <a:t>Example :</a:t>
            </a:r>
            <a:endParaRPr lang="en-ID" dirty="0"/>
          </a:p>
        </p:txBody>
      </p:sp>
      <p:sp>
        <p:nvSpPr>
          <p:cNvPr id="4" name="Text Placeholder 3">
            <a:extLst>
              <a:ext uri="{FF2B5EF4-FFF2-40B4-BE49-F238E27FC236}">
                <a16:creationId xmlns:a16="http://schemas.microsoft.com/office/drawing/2014/main" id="{E3EC80C3-707B-405F-A7C1-6C5AE094F028}"/>
              </a:ext>
            </a:extLst>
          </p:cNvPr>
          <p:cNvSpPr>
            <a:spLocks noGrp="1"/>
          </p:cNvSpPr>
          <p:nvPr>
            <p:ph type="body" idx="13"/>
          </p:nvPr>
        </p:nvSpPr>
        <p:spPr>
          <a:xfrm>
            <a:off x="5329302" y="605055"/>
            <a:ext cx="3357498" cy="4041671"/>
          </a:xfrm>
        </p:spPr>
        <p:txBody>
          <a:bodyPr/>
          <a:lstStyle/>
          <a:p>
            <a:r>
              <a:rPr lang="en-US" dirty="0"/>
              <a:t>Output :</a:t>
            </a:r>
            <a:endParaRPr lang="en-ID" dirty="0"/>
          </a:p>
        </p:txBody>
      </p:sp>
      <p:sp>
        <p:nvSpPr>
          <p:cNvPr id="5" name="Title 4">
            <a:extLst>
              <a:ext uri="{FF2B5EF4-FFF2-40B4-BE49-F238E27FC236}">
                <a16:creationId xmlns:a16="http://schemas.microsoft.com/office/drawing/2014/main" id="{0C2D6AC0-CBEF-4743-AFD8-4A9DFB217511}"/>
              </a:ext>
            </a:extLst>
          </p:cNvPr>
          <p:cNvSpPr>
            <a:spLocks noGrp="1"/>
          </p:cNvSpPr>
          <p:nvPr>
            <p:ph type="title"/>
          </p:nvPr>
        </p:nvSpPr>
        <p:spPr/>
        <p:txBody>
          <a:bodyPr/>
          <a:lstStyle/>
          <a:p>
            <a:r>
              <a:rPr lang="en-US" dirty="0"/>
              <a:t>Block HTML Example </a:t>
            </a:r>
            <a:endParaRPr lang="en-ID" dirty="0"/>
          </a:p>
        </p:txBody>
      </p:sp>
      <p:pic>
        <p:nvPicPr>
          <p:cNvPr id="6" name="Picture 5">
            <a:extLst>
              <a:ext uri="{FF2B5EF4-FFF2-40B4-BE49-F238E27FC236}">
                <a16:creationId xmlns:a16="http://schemas.microsoft.com/office/drawing/2014/main" id="{4D6FFB82-5292-4403-A468-FFAFAC020503}"/>
              </a:ext>
            </a:extLst>
          </p:cNvPr>
          <p:cNvPicPr>
            <a:picLocks noChangeAspect="1"/>
          </p:cNvPicPr>
          <p:nvPr/>
        </p:nvPicPr>
        <p:blipFill>
          <a:blip r:embed="rId2"/>
          <a:stretch>
            <a:fillRect/>
          </a:stretch>
        </p:blipFill>
        <p:spPr>
          <a:xfrm>
            <a:off x="624185" y="1047750"/>
            <a:ext cx="4538133" cy="1524000"/>
          </a:xfrm>
          <a:prstGeom prst="rect">
            <a:avLst/>
          </a:prstGeom>
        </p:spPr>
      </p:pic>
      <p:pic>
        <p:nvPicPr>
          <p:cNvPr id="7" name="Picture 6">
            <a:extLst>
              <a:ext uri="{FF2B5EF4-FFF2-40B4-BE49-F238E27FC236}">
                <a16:creationId xmlns:a16="http://schemas.microsoft.com/office/drawing/2014/main" id="{4023E1FA-89D1-4358-83BB-9D6F3B16653B}"/>
              </a:ext>
            </a:extLst>
          </p:cNvPr>
          <p:cNvPicPr>
            <a:picLocks noChangeAspect="1"/>
          </p:cNvPicPr>
          <p:nvPr/>
        </p:nvPicPr>
        <p:blipFill>
          <a:blip r:embed="rId3"/>
          <a:stretch>
            <a:fillRect/>
          </a:stretch>
        </p:blipFill>
        <p:spPr>
          <a:xfrm>
            <a:off x="5816139" y="1047750"/>
            <a:ext cx="2905374" cy="1314970"/>
          </a:xfrm>
          <a:prstGeom prst="rect">
            <a:avLst/>
          </a:prstGeom>
        </p:spPr>
      </p:pic>
    </p:spTree>
    <p:extLst>
      <p:ext uri="{BB962C8B-B14F-4D97-AF65-F5344CB8AC3E}">
        <p14:creationId xmlns:p14="http://schemas.microsoft.com/office/powerpoint/2010/main" val="3696815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HTML Tag</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10315149"/>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8881</TotalTime>
  <Words>1215</Words>
  <Application>Microsoft Office PowerPoint</Application>
  <PresentationFormat>On-screen Show (16:9)</PresentationFormat>
  <Paragraphs>300</Paragraphs>
  <Slides>40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Wingdings</vt:lpstr>
      <vt:lpstr>Roboto Condensed Light</vt:lpstr>
      <vt:lpstr>Arvo</vt:lpstr>
      <vt:lpstr>Roboto Condensed</vt:lpstr>
      <vt:lpstr>Arial</vt:lpstr>
      <vt:lpstr>Salerio template</vt:lpstr>
      <vt:lpstr>Java – Technology Day 01</vt:lpstr>
      <vt:lpstr>Day 01</vt:lpstr>
      <vt:lpstr>What is HTML</vt:lpstr>
      <vt:lpstr>What is HTML</vt:lpstr>
      <vt:lpstr>HTML Version</vt:lpstr>
      <vt:lpstr>Features of HTML</vt:lpstr>
      <vt:lpstr>Building blocks of HTML</vt:lpstr>
      <vt:lpstr>Block HTML Example </vt:lpstr>
      <vt:lpstr>Day 01</vt:lpstr>
      <vt:lpstr>HTML Tag</vt:lpstr>
      <vt:lpstr>HTML Tag</vt:lpstr>
      <vt:lpstr>Day 04</vt:lpstr>
      <vt:lpstr>Java Multi-catch block</vt:lpstr>
      <vt:lpstr>PowerPoint Presentation</vt:lpstr>
      <vt:lpstr>PowerPoint Presentation</vt:lpstr>
      <vt:lpstr>Day 04</vt:lpstr>
      <vt:lpstr>Why use nested try block</vt:lpstr>
      <vt:lpstr>Day 04</vt:lpstr>
      <vt:lpstr>Java finally block </vt:lpstr>
      <vt:lpstr>Usage of Java finally</vt:lpstr>
      <vt:lpstr>Usage of Java finally</vt:lpstr>
      <vt:lpstr>Day 04</vt:lpstr>
      <vt:lpstr>Java throw keyword</vt:lpstr>
      <vt:lpstr>Java throw keyword</vt:lpstr>
      <vt:lpstr>Day 04</vt:lpstr>
      <vt:lpstr>Java Exception propagation</vt:lpstr>
      <vt:lpstr>Java Exception propagation</vt:lpstr>
      <vt:lpstr>Day 04</vt:lpstr>
      <vt:lpstr>Java throws keyword</vt:lpstr>
      <vt:lpstr>Java throws keyword</vt:lpstr>
      <vt:lpstr>Java throws keyword - Rule</vt:lpstr>
      <vt:lpstr>Java throws keyword - Case</vt:lpstr>
      <vt:lpstr>Java throws keyword - Case</vt:lpstr>
      <vt:lpstr>Day 04</vt:lpstr>
      <vt:lpstr>Differences between throw and throws</vt:lpstr>
      <vt:lpstr>Day 04</vt:lpstr>
      <vt:lpstr>Differences between final, finally and finalize</vt:lpstr>
      <vt:lpstr>Day 04</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617</cp:revision>
  <dcterms:modified xsi:type="dcterms:W3CDTF">2019-05-14T03:21:28Z</dcterms:modified>
</cp:coreProperties>
</file>