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311" r:id="rId3"/>
    <p:sldId id="341" r:id="rId4"/>
    <p:sldId id="342" r:id="rId5"/>
    <p:sldId id="344" r:id="rId6"/>
    <p:sldId id="343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40" r:id="rId23"/>
    <p:sldId id="360" r:id="rId24"/>
    <p:sldId id="315" r:id="rId25"/>
    <p:sldId id="361" r:id="rId26"/>
    <p:sldId id="313" r:id="rId27"/>
    <p:sldId id="318" r:id="rId28"/>
    <p:sldId id="363" r:id="rId29"/>
    <p:sldId id="362" r:id="rId30"/>
    <p:sldId id="364" r:id="rId31"/>
    <p:sldId id="365" r:id="rId32"/>
    <p:sldId id="366" r:id="rId33"/>
    <p:sldId id="367" r:id="rId34"/>
    <p:sldId id="324" r:id="rId35"/>
    <p:sldId id="338" r:id="rId36"/>
    <p:sldId id="337" r:id="rId37"/>
    <p:sldId id="336" r:id="rId38"/>
  </p:sldIdLst>
  <p:sldSz cx="9144000" cy="5143500" type="screen16x9"/>
  <p:notesSz cx="6858000" cy="9144000"/>
  <p:embeddedFontLst>
    <p:embeddedFont>
      <p:font typeface="Arvo" panose="020B0604020202020204" charset="0"/>
      <p:regular r:id="rId40"/>
      <p:bold r:id="rId41"/>
      <p:italic r:id="rId42"/>
      <p:boldItalic r:id="rId43"/>
    </p:embeddedFont>
    <p:embeddedFont>
      <p:font typeface="Roboto Condensed" panose="020B0604020202020204" charset="0"/>
      <p:regular r:id="rId44"/>
      <p:bold r:id="rId45"/>
      <p:italic r:id="rId46"/>
      <p:boldItalic r:id="rId47"/>
    </p:embeddedFont>
    <p:embeddedFont>
      <p:font typeface="Roboto Condensed Ligh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Java Day 02" id="{687A065B-1F8A-4195-B95D-96588DE540CB}">
          <p14:sldIdLst>
            <p14:sldId id="256"/>
          </p14:sldIdLst>
        </p14:section>
        <p14:section name="If Else" id="{37FE7C09-1CE2-4B10-ACC8-E65A64ED5C44}">
          <p14:sldIdLst>
            <p14:sldId id="311"/>
            <p14:sldId id="341"/>
            <p14:sldId id="342"/>
            <p14:sldId id="344"/>
            <p14:sldId id="343"/>
            <p14:sldId id="345"/>
            <p14:sldId id="346"/>
            <p14:sldId id="347"/>
            <p14:sldId id="348"/>
            <p14:sldId id="349"/>
            <p14:sldId id="350"/>
          </p14:sldIdLst>
        </p14:section>
        <p14:section name="Switch" id="{1EE6AB64-63FA-427E-BC12-D7CB76CC1951}">
          <p14:sldIdLst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Method" id="{487AA5F1-12C8-489A-AD8D-7420816C9EFB}">
          <p14:sldIdLst>
            <p14:sldId id="340"/>
            <p14:sldId id="360"/>
            <p14:sldId id="315"/>
            <p14:sldId id="361"/>
            <p14:sldId id="313"/>
            <p14:sldId id="318"/>
          </p14:sldIdLst>
        </p14:section>
        <p14:section name="Method Overloading" id="{F0D4BA3C-BFDB-43C8-B9EE-3E2E24CE84FF}">
          <p14:sldIdLst>
            <p14:sldId id="363"/>
            <p14:sldId id="362"/>
            <p14:sldId id="364"/>
            <p14:sldId id="365"/>
            <p14:sldId id="366"/>
            <p14:sldId id="367"/>
          </p14:sldIdLst>
        </p14:section>
        <p14:section name="Study Case" id="{EC62FB57-DA5F-442E-BE52-C30DB1F19A87}">
          <p14:sldIdLst>
            <p14:sldId id="324"/>
            <p14:sldId id="338"/>
            <p14:sldId id="337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8473" y="1634373"/>
            <a:ext cx="3950162" cy="301235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21" name="Google Shape;79;p5">
            <a:extLst>
              <a:ext uri="{FF2B5EF4-FFF2-40B4-BE49-F238E27FC236}">
                <a16:creationId xmlns:a16="http://schemas.microsoft.com/office/drawing/2014/main" id="{D187CDD8-77CC-44EC-9A35-0FF0C7AAD200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772276" y="1634290"/>
            <a:ext cx="3913252" cy="3012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2" name="Google Shape;172;p10">
            <a:extLst>
              <a:ext uri="{FF2B5EF4-FFF2-40B4-BE49-F238E27FC236}">
                <a16:creationId xmlns:a16="http://schemas.microsoft.com/office/drawing/2014/main" id="{75E22C34-0E30-4225-98FF-BF0216DB6D67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3" name="Google Shape;173;p10">
              <a:extLst>
                <a:ext uri="{FF2B5EF4-FFF2-40B4-BE49-F238E27FC236}">
                  <a16:creationId xmlns:a16="http://schemas.microsoft.com/office/drawing/2014/main" id="{57FC667F-3E34-4E20-9053-2A782AC27CF4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74;p10">
              <a:extLst>
                <a:ext uri="{FF2B5EF4-FFF2-40B4-BE49-F238E27FC236}">
                  <a16:creationId xmlns:a16="http://schemas.microsoft.com/office/drawing/2014/main" id="{0B3BB4D6-0235-4277-8372-B15A47961DEF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8" name="Google Shape;175;p10">
                <a:extLst>
                  <a:ext uri="{FF2B5EF4-FFF2-40B4-BE49-F238E27FC236}">
                    <a16:creationId xmlns:a16="http://schemas.microsoft.com/office/drawing/2014/main" id="{06E96CE3-389A-41D6-AC88-391C1CD52D3D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;p10">
                <a:extLst>
                  <a:ext uri="{FF2B5EF4-FFF2-40B4-BE49-F238E27FC236}">
                    <a16:creationId xmlns:a16="http://schemas.microsoft.com/office/drawing/2014/main" id="{EA62C617-AFFE-4BC0-A44D-13FDB3788C2F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77;p10">
              <a:extLst>
                <a:ext uri="{FF2B5EF4-FFF2-40B4-BE49-F238E27FC236}">
                  <a16:creationId xmlns:a16="http://schemas.microsoft.com/office/drawing/2014/main" id="{7421F6D4-41AD-4407-81E9-BF4842CD211D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6" name="Google Shape;178;p10">
                <a:extLst>
                  <a:ext uri="{FF2B5EF4-FFF2-40B4-BE49-F238E27FC236}">
                    <a16:creationId xmlns:a16="http://schemas.microsoft.com/office/drawing/2014/main" id="{0A43C0A8-788C-463B-895F-03E9B8220BBB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9;p10">
                <a:extLst>
                  <a:ext uri="{FF2B5EF4-FFF2-40B4-BE49-F238E27FC236}">
                    <a16:creationId xmlns:a16="http://schemas.microsoft.com/office/drawing/2014/main" id="{BAA01DF9-A09B-4CB1-A537-763DC96795F8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98;p6">
            <a:extLst>
              <a:ext uri="{FF2B5EF4-FFF2-40B4-BE49-F238E27FC236}">
                <a16:creationId xmlns:a16="http://schemas.microsoft.com/office/drawing/2014/main" id="{98711A4E-00A1-4E89-8063-A15D993EC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472" y="186451"/>
            <a:ext cx="3883716" cy="25815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79;p5">
            <a:extLst>
              <a:ext uri="{FF2B5EF4-FFF2-40B4-BE49-F238E27FC236}">
                <a16:creationId xmlns:a16="http://schemas.microsoft.com/office/drawing/2014/main" id="{7408B06A-A607-416C-8836-2D7C1A9516C1}"/>
              </a:ext>
            </a:extLst>
          </p:cNvPr>
          <p:cNvSpPr txBox="1">
            <a:spLocks noGrp="1"/>
          </p:cNvSpPr>
          <p:nvPr>
            <p:ph type="body" idx="14"/>
          </p:nvPr>
        </p:nvSpPr>
        <p:spPr>
          <a:xfrm>
            <a:off x="461244" y="618719"/>
            <a:ext cx="8224284" cy="84155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2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1_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538" y="1325877"/>
            <a:ext cx="3378300" cy="330982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14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386" y="1325877"/>
            <a:ext cx="3378300" cy="330982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14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67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oogle Shape;172;p10">
            <a:extLst>
              <a:ext uri="{FF2B5EF4-FFF2-40B4-BE49-F238E27FC236}">
                <a16:creationId xmlns:a16="http://schemas.microsoft.com/office/drawing/2014/main" id="{75877FC7-7561-44E8-AF0A-8F7E2154E988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2" name="Google Shape;173;p10">
              <a:extLst>
                <a:ext uri="{FF2B5EF4-FFF2-40B4-BE49-F238E27FC236}">
                  <a16:creationId xmlns:a16="http://schemas.microsoft.com/office/drawing/2014/main" id="{A57D6D68-10AF-48D1-99CB-D722BB39DEF4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74;p10">
              <a:extLst>
                <a:ext uri="{FF2B5EF4-FFF2-40B4-BE49-F238E27FC236}">
                  <a16:creationId xmlns:a16="http://schemas.microsoft.com/office/drawing/2014/main" id="{0DFFD1F8-8674-4171-95BB-BC298E47A835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7" name="Google Shape;175;p10">
                <a:extLst>
                  <a:ext uri="{FF2B5EF4-FFF2-40B4-BE49-F238E27FC236}">
                    <a16:creationId xmlns:a16="http://schemas.microsoft.com/office/drawing/2014/main" id="{DCC6C0A7-38C8-4B46-8754-43619AF2604F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;p10">
                <a:extLst>
                  <a:ext uri="{FF2B5EF4-FFF2-40B4-BE49-F238E27FC236}">
                    <a16:creationId xmlns:a16="http://schemas.microsoft.com/office/drawing/2014/main" id="{52C2A8E4-614D-41AA-86BA-FFD35B6BE51D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177;p10">
              <a:extLst>
                <a:ext uri="{FF2B5EF4-FFF2-40B4-BE49-F238E27FC236}">
                  <a16:creationId xmlns:a16="http://schemas.microsoft.com/office/drawing/2014/main" id="{398158C3-77F7-4DA0-9448-112FC36FB170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5" name="Google Shape;178;p10">
                <a:extLst>
                  <a:ext uri="{FF2B5EF4-FFF2-40B4-BE49-F238E27FC236}">
                    <a16:creationId xmlns:a16="http://schemas.microsoft.com/office/drawing/2014/main" id="{3F3FB7BB-0242-44FF-8D7E-119475F0792A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9;p10">
                <a:extLst>
                  <a:ext uri="{FF2B5EF4-FFF2-40B4-BE49-F238E27FC236}">
                    <a16:creationId xmlns:a16="http://schemas.microsoft.com/office/drawing/2014/main" id="{12A4AF21-F987-42D1-86B2-B50289B404A6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98;p6">
            <a:extLst>
              <a:ext uri="{FF2B5EF4-FFF2-40B4-BE49-F238E27FC236}">
                <a16:creationId xmlns:a16="http://schemas.microsoft.com/office/drawing/2014/main" id="{1A3A2B51-DB63-49B4-8786-312ECC928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22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600361"/>
            <a:ext cx="8229599" cy="40547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1" name="Google Shape;172;p10">
            <a:extLst>
              <a:ext uri="{FF2B5EF4-FFF2-40B4-BE49-F238E27FC236}">
                <a16:creationId xmlns:a16="http://schemas.microsoft.com/office/drawing/2014/main" id="{8D2BC380-ADAD-4017-BFF2-6CCA57A0C570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2" name="Google Shape;173;p10">
              <a:extLst>
                <a:ext uri="{FF2B5EF4-FFF2-40B4-BE49-F238E27FC236}">
                  <a16:creationId xmlns:a16="http://schemas.microsoft.com/office/drawing/2014/main" id="{609A72CE-C6DC-4237-B5B2-3D611BBED14E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74;p10">
              <a:extLst>
                <a:ext uri="{FF2B5EF4-FFF2-40B4-BE49-F238E27FC236}">
                  <a16:creationId xmlns:a16="http://schemas.microsoft.com/office/drawing/2014/main" id="{C40C7F33-BD13-4249-A7BB-EF56349FADA2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7" name="Google Shape;175;p10">
                <a:extLst>
                  <a:ext uri="{FF2B5EF4-FFF2-40B4-BE49-F238E27FC236}">
                    <a16:creationId xmlns:a16="http://schemas.microsoft.com/office/drawing/2014/main" id="{8FEDD521-97CD-4EDC-858F-C53E0D0A7926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;p10">
                <a:extLst>
                  <a:ext uri="{FF2B5EF4-FFF2-40B4-BE49-F238E27FC236}">
                    <a16:creationId xmlns:a16="http://schemas.microsoft.com/office/drawing/2014/main" id="{66C44A8C-A67D-47A0-A770-50A8CEA6BC1C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177;p10">
              <a:extLst>
                <a:ext uri="{FF2B5EF4-FFF2-40B4-BE49-F238E27FC236}">
                  <a16:creationId xmlns:a16="http://schemas.microsoft.com/office/drawing/2014/main" id="{3468223E-E16F-4D85-B3BC-5919B7B8B88E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5" name="Google Shape;178;p10">
                <a:extLst>
                  <a:ext uri="{FF2B5EF4-FFF2-40B4-BE49-F238E27FC236}">
                    <a16:creationId xmlns:a16="http://schemas.microsoft.com/office/drawing/2014/main" id="{2DE71FCD-0B91-4675-A18F-2C1E9F25F874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9;p10">
                <a:extLst>
                  <a:ext uri="{FF2B5EF4-FFF2-40B4-BE49-F238E27FC236}">
                    <a16:creationId xmlns:a16="http://schemas.microsoft.com/office/drawing/2014/main" id="{EF46D34A-55AA-4153-A032-FF90A54FCED1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98;p6">
            <a:extLst>
              <a:ext uri="{FF2B5EF4-FFF2-40B4-BE49-F238E27FC236}">
                <a16:creationId xmlns:a16="http://schemas.microsoft.com/office/drawing/2014/main" id="{48D9AD33-E56B-4FD0-AD04-CE19F14D8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9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1" y="605055"/>
            <a:ext cx="4002848" cy="404167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21" name="Google Shape;79;p5">
            <a:extLst>
              <a:ext uri="{FF2B5EF4-FFF2-40B4-BE49-F238E27FC236}">
                <a16:creationId xmlns:a16="http://schemas.microsoft.com/office/drawing/2014/main" id="{D187CDD8-77CC-44EC-9A35-0FF0C7AAD200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683952" y="605055"/>
            <a:ext cx="4002848" cy="404167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2" name="Google Shape;172;p10">
            <a:extLst>
              <a:ext uri="{FF2B5EF4-FFF2-40B4-BE49-F238E27FC236}">
                <a16:creationId xmlns:a16="http://schemas.microsoft.com/office/drawing/2014/main" id="{1BA40CAA-8455-4DA6-83DF-BB35C3ADCB89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3" name="Google Shape;173;p10">
              <a:extLst>
                <a:ext uri="{FF2B5EF4-FFF2-40B4-BE49-F238E27FC236}">
                  <a16:creationId xmlns:a16="http://schemas.microsoft.com/office/drawing/2014/main" id="{0369AC1D-690F-4B67-94AF-7A9DCA7FC775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74;p10">
              <a:extLst>
                <a:ext uri="{FF2B5EF4-FFF2-40B4-BE49-F238E27FC236}">
                  <a16:creationId xmlns:a16="http://schemas.microsoft.com/office/drawing/2014/main" id="{F2D169AA-11EC-4B76-A4B5-AE712F819B9B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8" name="Google Shape;175;p10">
                <a:extLst>
                  <a:ext uri="{FF2B5EF4-FFF2-40B4-BE49-F238E27FC236}">
                    <a16:creationId xmlns:a16="http://schemas.microsoft.com/office/drawing/2014/main" id="{8D319CCB-1ABB-47B8-83C3-9ACE1B06F1AF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;p10">
                <a:extLst>
                  <a:ext uri="{FF2B5EF4-FFF2-40B4-BE49-F238E27FC236}">
                    <a16:creationId xmlns:a16="http://schemas.microsoft.com/office/drawing/2014/main" id="{B7721E2E-52A3-4621-A5CE-7922C3C6FB99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77;p10">
              <a:extLst>
                <a:ext uri="{FF2B5EF4-FFF2-40B4-BE49-F238E27FC236}">
                  <a16:creationId xmlns:a16="http://schemas.microsoft.com/office/drawing/2014/main" id="{84BC3B97-B37D-44C0-9152-2B5C7C53823A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6" name="Google Shape;178;p10">
                <a:extLst>
                  <a:ext uri="{FF2B5EF4-FFF2-40B4-BE49-F238E27FC236}">
                    <a16:creationId xmlns:a16="http://schemas.microsoft.com/office/drawing/2014/main" id="{6E49A60E-05D1-4622-9034-D7ADA89CA8E2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9;p10">
                <a:extLst>
                  <a:ext uri="{FF2B5EF4-FFF2-40B4-BE49-F238E27FC236}">
                    <a16:creationId xmlns:a16="http://schemas.microsoft.com/office/drawing/2014/main" id="{51FD00E6-3643-4BA2-9B3D-BDCDE6FE7F18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98;p6">
            <a:extLst>
              <a:ext uri="{FF2B5EF4-FFF2-40B4-BE49-F238E27FC236}">
                <a16:creationId xmlns:a16="http://schemas.microsoft.com/office/drawing/2014/main" id="{56881290-D2E7-4316-AECA-616D0E781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86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8472" y="600361"/>
            <a:ext cx="4799327" cy="40463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2" name="Google Shape;172;p10">
            <a:extLst>
              <a:ext uri="{FF2B5EF4-FFF2-40B4-BE49-F238E27FC236}">
                <a16:creationId xmlns:a16="http://schemas.microsoft.com/office/drawing/2014/main" id="{75E22C34-0E30-4225-98FF-BF0216DB6D67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3" name="Google Shape;173;p10">
              <a:extLst>
                <a:ext uri="{FF2B5EF4-FFF2-40B4-BE49-F238E27FC236}">
                  <a16:creationId xmlns:a16="http://schemas.microsoft.com/office/drawing/2014/main" id="{57FC667F-3E34-4E20-9053-2A782AC27CF4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74;p10">
              <a:extLst>
                <a:ext uri="{FF2B5EF4-FFF2-40B4-BE49-F238E27FC236}">
                  <a16:creationId xmlns:a16="http://schemas.microsoft.com/office/drawing/2014/main" id="{0B3BB4D6-0235-4277-8372-B15A47961DEF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8" name="Google Shape;175;p10">
                <a:extLst>
                  <a:ext uri="{FF2B5EF4-FFF2-40B4-BE49-F238E27FC236}">
                    <a16:creationId xmlns:a16="http://schemas.microsoft.com/office/drawing/2014/main" id="{06E96CE3-389A-41D6-AC88-391C1CD52D3D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;p10">
                <a:extLst>
                  <a:ext uri="{FF2B5EF4-FFF2-40B4-BE49-F238E27FC236}">
                    <a16:creationId xmlns:a16="http://schemas.microsoft.com/office/drawing/2014/main" id="{EA62C617-AFFE-4BC0-A44D-13FDB3788C2F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77;p10">
              <a:extLst>
                <a:ext uri="{FF2B5EF4-FFF2-40B4-BE49-F238E27FC236}">
                  <a16:creationId xmlns:a16="http://schemas.microsoft.com/office/drawing/2014/main" id="{7421F6D4-41AD-4407-81E9-BF4842CD211D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6" name="Google Shape;178;p10">
                <a:extLst>
                  <a:ext uri="{FF2B5EF4-FFF2-40B4-BE49-F238E27FC236}">
                    <a16:creationId xmlns:a16="http://schemas.microsoft.com/office/drawing/2014/main" id="{0A43C0A8-788C-463B-895F-03E9B8220BBB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9;p10">
                <a:extLst>
                  <a:ext uri="{FF2B5EF4-FFF2-40B4-BE49-F238E27FC236}">
                    <a16:creationId xmlns:a16="http://schemas.microsoft.com/office/drawing/2014/main" id="{BAA01DF9-A09B-4CB1-A537-763DC96795F8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98;p6">
            <a:extLst>
              <a:ext uri="{FF2B5EF4-FFF2-40B4-BE49-F238E27FC236}">
                <a16:creationId xmlns:a16="http://schemas.microsoft.com/office/drawing/2014/main" id="{98711A4E-00A1-4E89-8063-A15D993EC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472" y="186451"/>
            <a:ext cx="3883716" cy="25815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79;p5">
            <a:extLst>
              <a:ext uri="{FF2B5EF4-FFF2-40B4-BE49-F238E27FC236}">
                <a16:creationId xmlns:a16="http://schemas.microsoft.com/office/drawing/2014/main" id="{AB9DD573-5539-4C62-A85D-02BF5DDF8E4F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5704899" y="600361"/>
            <a:ext cx="2980629" cy="40463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647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8472" y="600361"/>
            <a:ext cx="4799327" cy="40463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2" name="Google Shape;172;p10">
            <a:extLst>
              <a:ext uri="{FF2B5EF4-FFF2-40B4-BE49-F238E27FC236}">
                <a16:creationId xmlns:a16="http://schemas.microsoft.com/office/drawing/2014/main" id="{75E22C34-0E30-4225-98FF-BF0216DB6D67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3" name="Google Shape;173;p10">
              <a:extLst>
                <a:ext uri="{FF2B5EF4-FFF2-40B4-BE49-F238E27FC236}">
                  <a16:creationId xmlns:a16="http://schemas.microsoft.com/office/drawing/2014/main" id="{57FC667F-3E34-4E20-9053-2A782AC27CF4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74;p10">
              <a:extLst>
                <a:ext uri="{FF2B5EF4-FFF2-40B4-BE49-F238E27FC236}">
                  <a16:creationId xmlns:a16="http://schemas.microsoft.com/office/drawing/2014/main" id="{0B3BB4D6-0235-4277-8372-B15A47961DEF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8" name="Google Shape;175;p10">
                <a:extLst>
                  <a:ext uri="{FF2B5EF4-FFF2-40B4-BE49-F238E27FC236}">
                    <a16:creationId xmlns:a16="http://schemas.microsoft.com/office/drawing/2014/main" id="{06E96CE3-389A-41D6-AC88-391C1CD52D3D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;p10">
                <a:extLst>
                  <a:ext uri="{FF2B5EF4-FFF2-40B4-BE49-F238E27FC236}">
                    <a16:creationId xmlns:a16="http://schemas.microsoft.com/office/drawing/2014/main" id="{EA62C617-AFFE-4BC0-A44D-13FDB3788C2F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77;p10">
              <a:extLst>
                <a:ext uri="{FF2B5EF4-FFF2-40B4-BE49-F238E27FC236}">
                  <a16:creationId xmlns:a16="http://schemas.microsoft.com/office/drawing/2014/main" id="{7421F6D4-41AD-4407-81E9-BF4842CD211D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6" name="Google Shape;178;p10">
                <a:extLst>
                  <a:ext uri="{FF2B5EF4-FFF2-40B4-BE49-F238E27FC236}">
                    <a16:creationId xmlns:a16="http://schemas.microsoft.com/office/drawing/2014/main" id="{0A43C0A8-788C-463B-895F-03E9B8220BBB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9;p10">
                <a:extLst>
                  <a:ext uri="{FF2B5EF4-FFF2-40B4-BE49-F238E27FC236}">
                    <a16:creationId xmlns:a16="http://schemas.microsoft.com/office/drawing/2014/main" id="{BAA01DF9-A09B-4CB1-A537-763DC96795F8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98;p6">
            <a:extLst>
              <a:ext uri="{FF2B5EF4-FFF2-40B4-BE49-F238E27FC236}">
                <a16:creationId xmlns:a16="http://schemas.microsoft.com/office/drawing/2014/main" id="{98711A4E-00A1-4E89-8063-A15D993EC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472" y="186451"/>
            <a:ext cx="3883716" cy="25815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20961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2" r:id="rId3"/>
    <p:sldLayoutId id="2147483656" r:id="rId4"/>
    <p:sldLayoutId id="2147483658" r:id="rId5"/>
    <p:sldLayoutId id="2147483659" r:id="rId6"/>
    <p:sldLayoutId id="2147483660" r:id="rId7"/>
    <p:sldLayoutId id="2147483663" r:id="rId8"/>
    <p:sldLayoutId id="2147483664" r:id="rId9"/>
    <p:sldLayoutId id="2147483661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 – Logic</a:t>
            </a:r>
            <a:br>
              <a:rPr lang="en-ID" dirty="0"/>
            </a:br>
            <a:r>
              <a:rPr lang="en-ID" dirty="0"/>
              <a:t>Day 02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2A64F-5A72-46F8-9AB8-4FA1E38C62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823DE-3FD0-41A6-8938-81728746D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nested if statement represents the if block within another if block. Here, the inner if block condition executes only when outer if block condition is true.</a:t>
            </a:r>
          </a:p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976ED-8BCB-4576-B3C4-A8831F25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Nested if statement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6D1DF-25DB-4E05-AB6A-B91558BC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2114550"/>
            <a:ext cx="2065867" cy="1205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71E590-A5C9-4CD8-A085-82BABA659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742948"/>
            <a:ext cx="1219200" cy="42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2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E3EDB-2585-45FF-AEF4-C1FCCA66B6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1CF3A-138D-4719-80C5-BAB6ABD9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25" y="1219200"/>
            <a:ext cx="4083609" cy="17335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88062-2EFC-458B-AD14-F60E3ABB0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49F838-0328-4FB1-9368-85A09F76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Nested if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CD66E-6756-408E-821E-6462B14390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 1: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6A65C-D605-477B-B293-87F179C7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22" y="1208617"/>
            <a:ext cx="29051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6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F4A65-25C7-4193-8323-1A93D6C7D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7CC8-19D7-4A32-A59D-5544F343D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39DF8B-52C1-47BA-B865-746104AA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Nested if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3F5A7-0A8F-4DAD-93B7-FB0A381D9DF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2 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82D87-C04A-4520-A6D6-F4F4ADFF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142008"/>
            <a:ext cx="3810000" cy="1963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60EC22-A64B-46A6-A4A9-746D048F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79" y="1148358"/>
            <a:ext cx="2424972" cy="87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8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2903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8AE5-8A78-4AF5-AF25-7C0C9D0C0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764EB4-8F40-4B6F-87FC-F7D3FFC24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switch statement executes one statement from multiple conditions. It is like if-else-if ladder statement. The switch statement works with byte, short, int, long, </a:t>
            </a:r>
            <a:r>
              <a:rPr lang="en-US" dirty="0" err="1"/>
              <a:t>enum</a:t>
            </a:r>
            <a:r>
              <a:rPr lang="en-US" dirty="0"/>
              <a:t> types, String and some wrapper types like Byte, Short, Int, and Long. Since Java 7, you can use strings in the switch statement.</a:t>
            </a:r>
          </a:p>
          <a:p>
            <a:r>
              <a:rPr lang="en-US" dirty="0"/>
              <a:t>In other words, the switch statement tests the equality of a variable against multiple values.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818E39-D5CF-4DDC-8747-049E22C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46" y="168725"/>
            <a:ext cx="4118404" cy="238258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850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8AE5-8A78-4AF5-AF25-7C0C9D0C0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764EB4-8F40-4B6F-87FC-F7D3FFC24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800" b="1" dirty="0"/>
              <a:t>Points to Remember</a:t>
            </a:r>
            <a:endParaRPr lang="en-US" b="1" dirty="0"/>
          </a:p>
          <a:p>
            <a:r>
              <a:rPr lang="en-US" dirty="0"/>
              <a:t>There can be one or N number of case values for a switch expression.</a:t>
            </a:r>
          </a:p>
          <a:p>
            <a:r>
              <a:rPr lang="en-US" dirty="0"/>
              <a:t>The case value must be of switch expression type only. The case value must be literal or constant. It doesn't allow variables.</a:t>
            </a:r>
          </a:p>
          <a:p>
            <a:r>
              <a:rPr lang="en-US" dirty="0"/>
              <a:t>The case values must be unique. In case of duplicate value, it renders compile-time error.</a:t>
            </a:r>
          </a:p>
          <a:p>
            <a:r>
              <a:rPr lang="en-US" dirty="0"/>
              <a:t>The Java switch expression must be of byte, short, int, long (with its Wrapper type), </a:t>
            </a:r>
            <a:r>
              <a:rPr lang="en-US" dirty="0" err="1"/>
              <a:t>enums</a:t>
            </a:r>
            <a:r>
              <a:rPr lang="en-US" dirty="0"/>
              <a:t> and string.</a:t>
            </a:r>
          </a:p>
          <a:p>
            <a:r>
              <a:rPr lang="en-US" dirty="0"/>
              <a:t>Each case statement can have a break statement which is optional. When control reaches to the break statement, it jumps the control after the switch expression. If a break statement is not found, it executes the next case.</a:t>
            </a:r>
          </a:p>
          <a:p>
            <a:r>
              <a:rPr lang="en-US" dirty="0"/>
              <a:t>The case value can have a default label which is optional.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818E39-D5CF-4DDC-8747-049E22C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46" y="168725"/>
            <a:ext cx="4118404" cy="238258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679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F59E48-B219-42E9-B2B4-FFE1E30EF4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FA540-95E9-4C8B-A557-0DCC7B661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38D6D-027C-44DD-9666-6EAD737D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C6693-F809-4FD2-8E03-5D6E6819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227985"/>
            <a:ext cx="3062863" cy="2562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22DB7-F69A-4A96-BD57-7182BF02A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52" y="720411"/>
            <a:ext cx="3822047" cy="372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29E20-CA3A-40EC-80C8-9AB0B5A71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C36C3-E4F5-4508-BAB3-303BCF50E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2A5EEE-1400-4CAD-BCE0-C2BBC68F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3E7E-8252-4C37-9B9D-BE32E44BB73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1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4A50A-463B-4B14-A382-6E3B3902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77" y="1205026"/>
            <a:ext cx="3641623" cy="3231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4D8BE-7CC9-4D15-87ED-5F3D4C10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74101"/>
            <a:ext cx="2209800" cy="85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1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5B7C0-15EF-4B12-8F91-D1CFE8313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CDEFB-E77B-4F10-BE80-2C13F16A5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968C47-05BD-4BDC-9055-E2D8F169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771C9-0A4F-41C4-A6EC-C9494B2013C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2 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50F12-4C4C-4F64-B716-D77F692F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2" y="1125009"/>
            <a:ext cx="3261160" cy="3521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F2FD8-8AC8-46CB-A151-CCFA042A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52" y="742948"/>
            <a:ext cx="2726896" cy="2712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488A5-0BE6-44CF-BB2F-8B295F30E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67" y="3723217"/>
            <a:ext cx="2296500" cy="7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6A722-B1C7-40F4-9E5E-A10A142B6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3E3BC-58F5-40E5-B1EC-171D6C343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switch statement is fall-through. It means it executes all statements after the first match if a break statement is not present.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A31F06-CE13-4780-9D18-0742A252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 is fall-through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F3A19-9E97-4041-AB02-B982EACF45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E8065-1FEC-42B6-B9FF-3A669C74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35" y="2135650"/>
            <a:ext cx="3516820" cy="2500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95048-AAA2-4CAB-9A4A-128109068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2" y="1149348"/>
            <a:ext cx="2409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0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if-else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1232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8CD069-08AF-4491-B167-353F21D469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E18E-35F2-4E0E-A945-2000CAEE5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allows us to use strings in switch expression since Java SE 7. The case statement should be string literal.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50173-D27B-4775-905F-81283F6A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 with String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20935-9A89-41C3-A39D-4937372B9DF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B38F8-43A3-47BF-9A7D-E6BE1FE5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60777"/>
            <a:ext cx="3200400" cy="3052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7445DA-497E-4168-B8F0-A5B1288F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79" y="1123951"/>
            <a:ext cx="2306321" cy="8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5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6B95A-ECD4-4405-AFDA-7AD3BA8EB1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C9C1E-5A03-4B4E-BC63-FB779AAF0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switch statement inside other switch statement in Java. It is known as nested switch statement.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DCE5E6-AA2F-4BE3-9D37-42C8EE79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Nested Switch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BE477-F03D-4A10-A45B-A496E37214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B355F-707A-4904-B6B4-07E30345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5950"/>
            <a:ext cx="3836111" cy="2362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D2F34-40E0-42B9-9896-F7CF5886A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84" y="742948"/>
            <a:ext cx="3486545" cy="23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8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Method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5158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4B437-986B-4E04-AED2-551F4A0401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82DE98-1A7F-4086-808B-357717222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method is basically a behavior. A class can contain many methods. It is in methods where the logics are written, data is manipulated and all the actions are executed.</a:t>
            </a:r>
          </a:p>
          <a:p>
            <a:r>
              <a:rPr lang="en-US" dirty="0"/>
              <a:t>A Java method is a collection of statements that are grouped together to perform an operation. When you call the </a:t>
            </a:r>
            <a:r>
              <a:rPr lang="en-US" dirty="0" err="1"/>
              <a:t>System.out.println</a:t>
            </a:r>
            <a:r>
              <a:rPr lang="en-US" dirty="0"/>
              <a:t>() method, for example, the system actually executes several statements in order to display a message on the console.</a:t>
            </a:r>
          </a:p>
          <a:p>
            <a:r>
              <a:rPr lang="en-US" dirty="0"/>
              <a:t>Now you will learn how to create your own methods with or without return values, invoke a method with or without parameters, and apply method abstraction in the program design.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8BF8A1-2292-4868-AF76-1E91B2FAF23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Syntax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4F08CE-DEE1-4AF5-BBA8-E4F2CC8D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AFFF6-2DB9-4561-8A93-EAC93F2E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37" y="996153"/>
            <a:ext cx="3362632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4CA9EC-CA74-4C3C-9E45-012323C0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37" y="2211490"/>
            <a:ext cx="3362632" cy="12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87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0EF32-CDEA-41C3-83C3-1F2AB551AB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19C7A-3D27-46CF-993B-AD8558CBA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modifier</a:t>
            </a:r>
            <a:r>
              <a:rPr lang="en-US" dirty="0"/>
              <a:t> − It defines the access type of the method and it is optional to use.</a:t>
            </a:r>
          </a:p>
          <a:p>
            <a:r>
              <a:rPr lang="en-US" b="1" dirty="0" err="1"/>
              <a:t>returnType</a:t>
            </a:r>
            <a:r>
              <a:rPr lang="en-US" b="1" dirty="0"/>
              <a:t> </a:t>
            </a:r>
            <a:r>
              <a:rPr lang="en-US" dirty="0"/>
              <a:t>− Method may return a value.</a:t>
            </a:r>
          </a:p>
          <a:p>
            <a:r>
              <a:rPr lang="en-US" b="1" dirty="0" err="1"/>
              <a:t>nameOfMethod</a:t>
            </a:r>
            <a:r>
              <a:rPr lang="en-US" dirty="0"/>
              <a:t> − This is the method name. The method signature consists of the method name and the parameter list.</a:t>
            </a:r>
          </a:p>
          <a:p>
            <a:r>
              <a:rPr lang="en-US" b="1" dirty="0"/>
              <a:t>Parameter List </a:t>
            </a:r>
            <a:r>
              <a:rPr lang="en-US" dirty="0"/>
              <a:t>− The list of parameters, it is the type, order, and number of parameters of a method. These are optional, method may contain zero parameters.</a:t>
            </a:r>
          </a:p>
          <a:p>
            <a:r>
              <a:rPr lang="en-US" b="1" dirty="0"/>
              <a:t>method body </a:t>
            </a:r>
            <a:r>
              <a:rPr lang="en-US" dirty="0"/>
              <a:t>− The method body defines what the method does with the statements.</a:t>
            </a:r>
            <a:endParaRPr lang="en-ID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1E9B65-C539-49ED-8247-11E1568F50C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D061B9-9D23-44BF-AAF7-E859E21F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Method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C6D8D-4B4B-46B1-AF91-26EF0397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66750"/>
            <a:ext cx="3362632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FC8D1-8BE6-4653-A90F-F275C8B10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047750"/>
            <a:ext cx="3428999" cy="13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1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D84C-0D02-4173-B07E-AA2DF1DECC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C69F9-7081-4569-8901-926D31955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using a method, it should be called. There are two ways in which a method is called i.e., method </a:t>
            </a:r>
            <a:r>
              <a:rPr lang="en-US" b="1" i="1" dirty="0"/>
              <a:t>returns a value </a:t>
            </a:r>
            <a:r>
              <a:rPr lang="en-US" dirty="0"/>
              <a:t>or returning nothing (</a:t>
            </a:r>
            <a:r>
              <a:rPr lang="en-US" b="1" i="1" dirty="0"/>
              <a:t>no return value</a:t>
            </a:r>
            <a:r>
              <a:rPr lang="en-US" dirty="0"/>
              <a:t>).</a:t>
            </a:r>
          </a:p>
          <a:p>
            <a:r>
              <a:rPr lang="en-US" dirty="0"/>
              <a:t>The process of method calling is simple. When a program invokes a method, the program control gets transferred to the called method. This called method then returns control to the caller in two conditions, when −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the return statement is executed.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it reaches the method ending closing brace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D433D-5B65-4716-86DE-AEAE62797B9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E3BD4-4336-4033-B2A4-DE0BC12F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E1C85-0919-45E6-9BE3-E3D22675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80012"/>
            <a:ext cx="3733800" cy="34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E453E-B760-4DFE-9526-C87737E81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3AA5B-A8D1-4C51-98D9-BB63CAF94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The void keyword allows us to create methods which do not return a value. Here, in the following example we're considering a void method </a:t>
            </a:r>
            <a:r>
              <a:rPr lang="en-US" dirty="0" err="1"/>
              <a:t>methodRankPoints</a:t>
            </a:r>
            <a:endParaRPr lang="en-US" dirty="0"/>
          </a:p>
          <a:p>
            <a:r>
              <a:rPr lang="en-US" dirty="0"/>
              <a:t>Example 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5E79-CB5A-4DDA-BDAD-B4C5753F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void Keyword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029F4-46E7-4ACF-A73D-37FDCC3CA06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235C1-2C36-4982-A5CC-F3C2C17F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5225"/>
            <a:ext cx="4000500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0FE786-F163-4400-977A-CCC3EEE8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047750"/>
            <a:ext cx="2057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7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E453E-B760-4DFE-9526-C87737E81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5E79-CB5A-4DDA-BDAD-B4C5753F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by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FAA4D-F2D1-4C20-AA61-F6EF01B7576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D0B3AD-B909-4706-A126-7784FFB54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472" y="600361"/>
            <a:ext cx="5022877" cy="4046365"/>
          </a:xfrm>
        </p:spPr>
        <p:txBody>
          <a:bodyPr/>
          <a:lstStyle/>
          <a:p>
            <a:r>
              <a:rPr lang="en-US" dirty="0"/>
              <a:t>Passing Parameters by Value means calling a method with a parameter. Through this, the argument value is passed to the parameter.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A0CDE5-FA61-4A3A-8980-892BEC18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3550"/>
            <a:ext cx="5405650" cy="266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3B9B5-9819-4A54-96DB-F1686176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1066800"/>
            <a:ext cx="2818127" cy="9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82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36469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09BE3-3A18-44E2-804B-5E72245DE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D592C-AC12-4E04-8B0B-0464FAF32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class has two or more methods by the same name but different parameters, it is known as method overloading.</a:t>
            </a:r>
          </a:p>
          <a:p>
            <a:r>
              <a:rPr lang="en-US" dirty="0"/>
              <a:t>If we have to perform only one operation, having same name of the methods increases the readability of the program.</a:t>
            </a:r>
          </a:p>
          <a:p>
            <a:r>
              <a:rPr lang="en-US" dirty="0"/>
              <a:t>Suppose you have to perform addition of the given numbers but there can be any number of arguments, if you write the method such as a(</a:t>
            </a:r>
            <a:r>
              <a:rPr lang="en-US" dirty="0" err="1"/>
              <a:t>int,int</a:t>
            </a:r>
            <a:r>
              <a:rPr lang="en-US" dirty="0"/>
              <a:t>) for two parameters, and b(</a:t>
            </a:r>
            <a:r>
              <a:rPr lang="en-US" dirty="0" err="1"/>
              <a:t>int,int,int</a:t>
            </a:r>
            <a:r>
              <a:rPr lang="en-US" dirty="0"/>
              <a:t>) for three parameters then it may be difficult for you as well as other programmers to understand the behavior of the method because its name differs.</a:t>
            </a:r>
          </a:p>
          <a:p>
            <a:r>
              <a:rPr lang="en-US" dirty="0"/>
              <a:t>So, we perform method overloading to figure out the program quickly.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A13688-EA83-47D2-BBDA-8365D7A540C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Advantage of method overloading :</a:t>
            </a:r>
          </a:p>
          <a:p>
            <a:r>
              <a:rPr lang="en-US" dirty="0"/>
              <a:t>Method overloading increases the readability of the program.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Different ways to overload the method :</a:t>
            </a:r>
          </a:p>
          <a:p>
            <a:pPr marL="76200" indent="0">
              <a:buNone/>
            </a:pPr>
            <a:r>
              <a:rPr lang="en-US" dirty="0"/>
              <a:t>There are two ways to overload the method in java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/>
              <a:t>By changing number of arguments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/>
              <a:t>By changing the data type</a:t>
            </a:r>
            <a:endParaRPr lang="en-ID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40909-D26E-405E-B25D-B8F9CD1F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348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1962F-BDAD-4788-838C-2E788A16B4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140F8-F27D-4895-B818-43C0B7786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The Java if statement is used to test the condition. It checks </a:t>
            </a:r>
            <a:r>
              <a:rPr lang="en-US" dirty="0" err="1"/>
              <a:t>boolean</a:t>
            </a:r>
            <a:r>
              <a:rPr lang="en-US" dirty="0"/>
              <a:t> condition: true or false. There are various types of if statement in java.</a:t>
            </a:r>
          </a:p>
          <a:p>
            <a:r>
              <a:rPr lang="en-US" dirty="0"/>
              <a:t>if statement</a:t>
            </a:r>
          </a:p>
          <a:p>
            <a:r>
              <a:rPr lang="en-US" dirty="0"/>
              <a:t>if-else statement</a:t>
            </a:r>
          </a:p>
          <a:p>
            <a:r>
              <a:rPr lang="en-US" dirty="0"/>
              <a:t>if-else-if ladder</a:t>
            </a:r>
          </a:p>
          <a:p>
            <a:r>
              <a:rPr lang="en-US" dirty="0"/>
              <a:t>nested if statement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650479-3E71-4DBC-BB68-7E6D7DC7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46" y="168725"/>
            <a:ext cx="4118404" cy="238258"/>
          </a:xfrm>
        </p:spPr>
        <p:txBody>
          <a:bodyPr/>
          <a:lstStyle/>
          <a:p>
            <a:r>
              <a:rPr lang="en-US" dirty="0"/>
              <a:t>Java If-else Statement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799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883803-D30E-41EE-A4A7-E20552E7C5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B163-3DBB-42E4-BB2C-AA97FE8E8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we have created two methods, first add() method performs addition of two numbers and second add method performs addition of three numbers.</a:t>
            </a:r>
          </a:p>
          <a:p>
            <a:r>
              <a:rPr lang="en-US" dirty="0"/>
              <a:t>In this example, we are creating static methods so that we don't need to create instance for calling methods.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0E953F-F0C8-446F-B291-F84B00F7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Changing no. of arguments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F84127-D967-48A2-9A6C-76EC9F5179A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CBCCD-3776-4E14-9C7D-D0B4F9B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29" y="2233452"/>
            <a:ext cx="3012645" cy="2403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D6756-1D61-4ED4-8D00-9737832A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988484"/>
            <a:ext cx="23431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19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9B0FB-6697-4032-BD3A-DEE55E1427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91E27-9CA4-4608-8C2B-F3ABA72B2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we have created two methods that differs in data type. The first add method receives two integer arguments and second add method receives two double arguments.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0FFB8-9CA1-484A-8D28-0CAC3385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Changing data type of arguments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747E4-0EBF-4E2B-8442-2308272E921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BCF8F-043C-4C01-AE2C-512CBEA12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62150"/>
            <a:ext cx="2895600" cy="2318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97C66-F4C9-400D-9DFD-E540F801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88484"/>
            <a:ext cx="2409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71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ABA93D-F51F-4861-8E8D-39503E073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9B4DB-0828-4913-97BF-E7B4DD717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have any number of main methods in a class by method overloading. But JVM calls main() method which receives string array as arguments only. </a:t>
            </a:r>
          </a:p>
          <a:p>
            <a:r>
              <a:rPr lang="en-US" dirty="0"/>
              <a:t>Example: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94F527-22AB-4303-89CC-3B1B789F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 main method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FE4FE1-1543-49E2-8C6E-76E09914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33550"/>
            <a:ext cx="3619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4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14792-B908-46C9-A73E-898A80885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F17D9-6E9B-4FF6-99D8-91A911429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type is promoted to another implicitly if no matching datatype is found. Let's understand the concept by the figure given below: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A78C06-7411-40A4-B2FE-DA6E4BDE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and Type Promotion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45FAC-0A48-40ED-8152-A303C23C83E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As displayed in the above diagram, byte can be promoted to short, int, long, float or double. The short datatype can be promoted to </a:t>
            </a:r>
            <a:r>
              <a:rPr lang="en-US" dirty="0" err="1"/>
              <a:t>int,long,float</a:t>
            </a:r>
            <a:r>
              <a:rPr lang="en-US" dirty="0"/>
              <a:t> or double. The char datatype can be promoted to </a:t>
            </a:r>
            <a:r>
              <a:rPr lang="en-US" dirty="0" err="1"/>
              <a:t>int,long,float</a:t>
            </a:r>
            <a:r>
              <a:rPr lang="en-US" dirty="0"/>
              <a:t> or double and so on.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4B43E-9FCD-4162-804C-881D7B03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504950"/>
            <a:ext cx="4050919" cy="30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22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Study Case – Logic 02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636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DA5D7-A1C0-4A43-9F12-BE9B9CFAA2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0D6C0-97C4-4642-96F2-40E5C8ED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– Logic 02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6A14C9-6704-4DE7-8452-2FE89BF4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5" y="627409"/>
            <a:ext cx="6274325" cy="1044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363DB4-56EB-48FD-9590-BCBC94F9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5" y="1999009"/>
            <a:ext cx="6274325" cy="104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3E5D5C-9671-4A41-A1D0-E5434311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75" y="3281184"/>
            <a:ext cx="6274325" cy="5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40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7FBD-8F02-4F84-B83E-CB15A021E0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5" name="Google Shape;503;p34">
            <a:extLst>
              <a:ext uri="{FF2B5EF4-FFF2-40B4-BE49-F238E27FC236}">
                <a16:creationId xmlns:a16="http://schemas.microsoft.com/office/drawing/2014/main" id="{64C52E7A-18A0-4041-8A0C-52D22B1F9F0B}"/>
              </a:ext>
            </a:extLst>
          </p:cNvPr>
          <p:cNvSpPr txBox="1">
            <a:spLocks/>
          </p:cNvSpPr>
          <p:nvPr/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ID" sz="6000" dirty="0">
                <a:solidFill>
                  <a:srgbClr val="FF9800"/>
                </a:solidFill>
              </a:rPr>
              <a:t>GOOD LUCK!</a:t>
            </a:r>
          </a:p>
        </p:txBody>
      </p:sp>
      <p:grpSp>
        <p:nvGrpSpPr>
          <p:cNvPr id="17" name="Google Shape;744;p37">
            <a:extLst>
              <a:ext uri="{FF2B5EF4-FFF2-40B4-BE49-F238E27FC236}">
                <a16:creationId xmlns:a16="http://schemas.microsoft.com/office/drawing/2014/main" id="{F311232E-C7A2-40E7-A974-950F6866E6ED}"/>
              </a:ext>
            </a:extLst>
          </p:cNvPr>
          <p:cNvGrpSpPr/>
          <p:nvPr/>
        </p:nvGrpSpPr>
        <p:grpSpPr>
          <a:xfrm>
            <a:off x="3786184" y="968113"/>
            <a:ext cx="1571631" cy="1396287"/>
            <a:chOff x="5292575" y="3681900"/>
            <a:chExt cx="420150" cy="373275"/>
          </a:xfrm>
        </p:grpSpPr>
        <p:sp>
          <p:nvSpPr>
            <p:cNvPr id="18" name="Google Shape;745;p37">
              <a:extLst>
                <a:ext uri="{FF2B5EF4-FFF2-40B4-BE49-F238E27FC236}">
                  <a16:creationId xmlns:a16="http://schemas.microsoft.com/office/drawing/2014/main" id="{CF47EE93-F5B8-43E1-993A-D7B3D9366EFE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6;p37">
              <a:extLst>
                <a:ext uri="{FF2B5EF4-FFF2-40B4-BE49-F238E27FC236}">
                  <a16:creationId xmlns:a16="http://schemas.microsoft.com/office/drawing/2014/main" id="{58D26A27-E310-452A-8224-A3C27042056D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7;p37">
              <a:extLst>
                <a:ext uri="{FF2B5EF4-FFF2-40B4-BE49-F238E27FC236}">
                  <a16:creationId xmlns:a16="http://schemas.microsoft.com/office/drawing/2014/main" id="{5D89E452-5BAD-4380-B20F-CD6B4CEB239C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8;p37">
              <a:extLst>
                <a:ext uri="{FF2B5EF4-FFF2-40B4-BE49-F238E27FC236}">
                  <a16:creationId xmlns:a16="http://schemas.microsoft.com/office/drawing/2014/main" id="{29394048-C1A2-489F-B613-00F42A564695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9;p37">
              <a:extLst>
                <a:ext uri="{FF2B5EF4-FFF2-40B4-BE49-F238E27FC236}">
                  <a16:creationId xmlns:a16="http://schemas.microsoft.com/office/drawing/2014/main" id="{0EF42091-0996-4D2E-830E-0F193FB954CB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0;p37">
              <a:extLst>
                <a:ext uri="{FF2B5EF4-FFF2-40B4-BE49-F238E27FC236}">
                  <a16:creationId xmlns:a16="http://schemas.microsoft.com/office/drawing/2014/main" id="{8E2220E8-724B-4573-B36F-E9313FFCF667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1;p37">
              <a:extLst>
                <a:ext uri="{FF2B5EF4-FFF2-40B4-BE49-F238E27FC236}">
                  <a16:creationId xmlns:a16="http://schemas.microsoft.com/office/drawing/2014/main" id="{93FB94B5-9B1F-4294-8D4E-26653DDE6C2C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20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8EC6A-0BCE-4823-82CE-E53C9BF55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7" name="Google Shape;503;p34">
            <a:extLst>
              <a:ext uri="{FF2B5EF4-FFF2-40B4-BE49-F238E27FC236}">
                <a16:creationId xmlns:a16="http://schemas.microsoft.com/office/drawing/2014/main" id="{18DFD030-9134-4EFB-BCC3-BD5FEB5FC98E}"/>
              </a:ext>
            </a:extLst>
          </p:cNvPr>
          <p:cNvSpPr txBox="1">
            <a:spLocks/>
          </p:cNvSpPr>
          <p:nvPr/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ID" sz="6000" dirty="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B5214893-A268-44FE-ABC9-3054FAC1545C}"/>
              </a:ext>
            </a:extLst>
          </p:cNvPr>
          <p:cNvSpPr txBox="1">
            <a:spLocks/>
          </p:cNvSpPr>
          <p:nvPr/>
        </p:nvSpPr>
        <p:spPr>
          <a:xfrm>
            <a:off x="1275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Font typeface="Roboto Condensed Light"/>
              <a:buNone/>
            </a:pPr>
            <a:r>
              <a:rPr lang="en-US" sz="2000" b="1"/>
              <a:t>Any questions?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Contact Your Trainer</a:t>
            </a:r>
            <a:endParaRPr lang="en-US" sz="2000" b="1" dirty="0"/>
          </a:p>
        </p:txBody>
      </p:sp>
      <p:grpSp>
        <p:nvGrpSpPr>
          <p:cNvPr id="9" name="Google Shape;505;p34">
            <a:extLst>
              <a:ext uri="{FF2B5EF4-FFF2-40B4-BE49-F238E27FC236}">
                <a16:creationId xmlns:a16="http://schemas.microsoft.com/office/drawing/2014/main" id="{70D484B9-11F0-47B0-9F46-5DAD94095A3A}"/>
              </a:ext>
            </a:extLst>
          </p:cNvPr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10" name="Google Shape;506;p34">
              <a:extLst>
                <a:ext uri="{FF2B5EF4-FFF2-40B4-BE49-F238E27FC236}">
                  <a16:creationId xmlns:a16="http://schemas.microsoft.com/office/drawing/2014/main" id="{76757007-AD77-4A0A-9665-AC9B00DDAFF7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7;p34">
              <a:extLst>
                <a:ext uri="{FF2B5EF4-FFF2-40B4-BE49-F238E27FC236}">
                  <a16:creationId xmlns:a16="http://schemas.microsoft.com/office/drawing/2014/main" id="{CA3A8D0B-EBC0-43D6-BE57-9C14084CF36B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913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D07D56-11E0-4383-95BC-A8D8E654C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F195-124D-4466-8B9A-20C169B4A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757765"/>
            <a:ext cx="3777034" cy="3903778"/>
          </a:xfrm>
        </p:spPr>
        <p:txBody>
          <a:bodyPr/>
          <a:lstStyle/>
          <a:p>
            <a:r>
              <a:rPr lang="en-US" dirty="0"/>
              <a:t>The Java if statement tests the condition. It executes the if block if condition is true.</a:t>
            </a:r>
          </a:p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333F1E-B14F-4FCB-B5DB-D79DEC8A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if Statement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9252A5-F93F-42BE-8B88-27DA2EBCB85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F28EF-E25A-43EF-AC93-AF354596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33550"/>
            <a:ext cx="2057400" cy="795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A53D1-53D8-4E1F-9399-1F598B6F5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742948"/>
            <a:ext cx="3124200" cy="37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CEC982-503E-45B8-A3AE-98B35816B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5C2F-5BAF-459F-9DD9-906FAE69B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:</a:t>
            </a:r>
          </a:p>
          <a:p>
            <a:pPr marL="76200" indent="0">
              <a:buNone/>
            </a:pP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01DED1-9690-40D6-A2D8-69E1528D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if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EC96C-57AC-461A-AC86-69C7396192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56A1C9-128A-4AEC-8CE1-97F39464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200150"/>
            <a:ext cx="368046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CDE226-6289-4608-94B0-C91C24FE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00151"/>
            <a:ext cx="223389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02819-B5B5-4DAB-9C5B-0A2F16F377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19CF-9AE5-4A78-AC9B-7B0131101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if-else statement also tests the condition. It executes the if block if condition is true otherwise else block is executed.</a:t>
            </a:r>
          </a:p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684886-7FB6-4949-8933-D804A8B3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ID" dirty="0"/>
              <a:t>Java if-else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AFA83-CC92-430D-822A-8417A124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1" y="1885950"/>
            <a:ext cx="1742658" cy="991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71185-7B92-4036-B788-988539BC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04" y="742948"/>
            <a:ext cx="3135895" cy="37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3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1B826-5097-4A6A-B83D-234AA09F51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C62B1-AD4B-4A0D-84ED-F36A96A6C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4722FD-8E29-4E89-A57D-D514C255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ID" dirty="0"/>
              <a:t>Java if-else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3CF4A-6551-4E52-AD60-7BE8494252C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pPr marL="7620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426B5-E288-4CE2-BD96-29B666C7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23951"/>
            <a:ext cx="3671299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0B566-45A7-47D6-B2C1-4DDC843B1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1" y="1200150"/>
            <a:ext cx="2133600" cy="9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5FB9C-9AD5-47F2-AF83-B1F90611F1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1848A-7695-4B06-81D5-C2E316CEF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if-else-if ladder statement executes one condition from multiple statements.</a:t>
            </a:r>
          </a:p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FDE19-CAFC-4EF0-8E0E-DDFBBFCC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if-else-if ladder Statement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BD8C4-BF07-418E-8A9D-0DE97C7C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689150"/>
            <a:ext cx="3152474" cy="233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54E10-00C3-4C27-8497-1142EA9AC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18" y="768349"/>
            <a:ext cx="4232192" cy="32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5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B3CAB-6729-4ED8-BBF4-14B7E2CB6A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A60E-B263-4342-BD5F-D0AE01BE6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6D04B4-E094-4840-B923-DFC8DE50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if-else-if ladder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B6EB3-CCD5-4F4B-8AFA-FC1C31FC91C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E9EE6-016E-4D6C-9681-5E634A7F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67" y="1123950"/>
            <a:ext cx="3618334" cy="3206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9C1C4-EE7C-4DF8-A15F-4E350696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00150"/>
            <a:ext cx="2286000" cy="8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515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1392</Words>
  <Application>Microsoft Office PowerPoint</Application>
  <PresentationFormat>On-screen Show (16:9)</PresentationFormat>
  <Paragraphs>199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Roboto Condensed</vt:lpstr>
      <vt:lpstr>Wingdings</vt:lpstr>
      <vt:lpstr>Arial</vt:lpstr>
      <vt:lpstr>Arvo</vt:lpstr>
      <vt:lpstr>Roboto Condensed Light</vt:lpstr>
      <vt:lpstr>Salerio template</vt:lpstr>
      <vt:lpstr>Java – Logic Day 02</vt:lpstr>
      <vt:lpstr>Day 02</vt:lpstr>
      <vt:lpstr>Java If-else Statement</vt:lpstr>
      <vt:lpstr>Java if Statement</vt:lpstr>
      <vt:lpstr>Java if Statement</vt:lpstr>
      <vt:lpstr>Java if-else Statement</vt:lpstr>
      <vt:lpstr>Java if-else Statement</vt:lpstr>
      <vt:lpstr>Java if-else-if ladder Statement</vt:lpstr>
      <vt:lpstr>Java if-else-if ladder Statement</vt:lpstr>
      <vt:lpstr>Java Nested if statement</vt:lpstr>
      <vt:lpstr>Java Nested if statement</vt:lpstr>
      <vt:lpstr>Java Nested if statement</vt:lpstr>
      <vt:lpstr>Day 02</vt:lpstr>
      <vt:lpstr>Java Switch Statement</vt:lpstr>
      <vt:lpstr>Java Switch Statement</vt:lpstr>
      <vt:lpstr>Java Switch Statement</vt:lpstr>
      <vt:lpstr>Java Switch Statement</vt:lpstr>
      <vt:lpstr>Java Switch Statement</vt:lpstr>
      <vt:lpstr>Java Switch Statement is fall-through</vt:lpstr>
      <vt:lpstr>Java Switch Statement with String</vt:lpstr>
      <vt:lpstr>Java Nested Switch Statement</vt:lpstr>
      <vt:lpstr>Day 02</vt:lpstr>
      <vt:lpstr>Java method</vt:lpstr>
      <vt:lpstr>Syntax Method</vt:lpstr>
      <vt:lpstr>Calling Method</vt:lpstr>
      <vt:lpstr>The void Keyword</vt:lpstr>
      <vt:lpstr>Passing Parameters by Value</vt:lpstr>
      <vt:lpstr>Day 02</vt:lpstr>
      <vt:lpstr>Method Overloading</vt:lpstr>
      <vt:lpstr>1. Changing no. of arguments</vt:lpstr>
      <vt:lpstr>2. Changing data type of arguments</vt:lpstr>
      <vt:lpstr>Overload main method</vt:lpstr>
      <vt:lpstr>Method Overloading and Type Promotion</vt:lpstr>
      <vt:lpstr>Day 02</vt:lpstr>
      <vt:lpstr>Study Case – Logic 02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573</cp:revision>
  <dcterms:modified xsi:type="dcterms:W3CDTF">2019-05-06T02:51:40Z</dcterms:modified>
</cp:coreProperties>
</file>