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0"/>
  </p:notesMasterIdLst>
  <p:sldIdLst>
    <p:sldId id="256" r:id="rId2"/>
    <p:sldId id="303" r:id="rId3"/>
    <p:sldId id="363" r:id="rId4"/>
    <p:sldId id="364" r:id="rId5"/>
    <p:sldId id="365" r:id="rId6"/>
    <p:sldId id="366" r:id="rId7"/>
    <p:sldId id="367" r:id="rId8"/>
    <p:sldId id="368" r:id="rId9"/>
    <p:sldId id="369" r:id="rId10"/>
    <p:sldId id="370" r:id="rId11"/>
    <p:sldId id="362" r:id="rId12"/>
    <p:sldId id="341" r:id="rId13"/>
    <p:sldId id="342" r:id="rId14"/>
    <p:sldId id="371" r:id="rId15"/>
    <p:sldId id="372" r:id="rId16"/>
    <p:sldId id="374" r:id="rId17"/>
    <p:sldId id="373" r:id="rId18"/>
    <p:sldId id="375" r:id="rId19"/>
    <p:sldId id="376" r:id="rId20"/>
    <p:sldId id="355" r:id="rId21"/>
    <p:sldId id="377" r:id="rId22"/>
    <p:sldId id="378" r:id="rId23"/>
    <p:sldId id="379" r:id="rId24"/>
    <p:sldId id="381" r:id="rId25"/>
    <p:sldId id="380" r:id="rId26"/>
    <p:sldId id="383" r:id="rId27"/>
    <p:sldId id="382" r:id="rId28"/>
    <p:sldId id="384" r:id="rId29"/>
    <p:sldId id="385" r:id="rId30"/>
    <p:sldId id="386" r:id="rId31"/>
    <p:sldId id="387" r:id="rId32"/>
    <p:sldId id="388" r:id="rId33"/>
    <p:sldId id="390" r:id="rId34"/>
    <p:sldId id="389" r:id="rId35"/>
    <p:sldId id="392" r:id="rId36"/>
    <p:sldId id="394" r:id="rId37"/>
    <p:sldId id="393" r:id="rId38"/>
    <p:sldId id="391" r:id="rId39"/>
    <p:sldId id="396" r:id="rId40"/>
    <p:sldId id="395" r:id="rId41"/>
    <p:sldId id="397" r:id="rId42"/>
    <p:sldId id="358" r:id="rId43"/>
    <p:sldId id="398" r:id="rId44"/>
    <p:sldId id="399" r:id="rId45"/>
    <p:sldId id="400" r:id="rId46"/>
    <p:sldId id="340" r:id="rId47"/>
    <p:sldId id="337" r:id="rId48"/>
    <p:sldId id="336" r:id="rId49"/>
  </p:sldIdLst>
  <p:sldSz cx="9144000" cy="5143500" type="screen16x9"/>
  <p:notesSz cx="6858000" cy="9144000"/>
  <p:embeddedFontLst>
    <p:embeddedFont>
      <p:font typeface="Arvo" panose="020B0604020202020204" charset="0"/>
      <p:regular r:id="rId51"/>
      <p:bold r:id="rId52"/>
      <p:italic r:id="rId53"/>
      <p:boldItalic r:id="rId54"/>
    </p:embeddedFont>
    <p:embeddedFont>
      <p:font typeface="Roboto Condensed" panose="020B0604020202020204" charset="0"/>
      <p:regular r:id="rId55"/>
      <p:bold r:id="rId56"/>
      <p:italic r:id="rId57"/>
      <p:boldItalic r:id="rId58"/>
    </p:embeddedFont>
    <p:embeddedFont>
      <p:font typeface="Roboto Condensed Light"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4" id="{6F59E406-7797-49C8-93CE-26738A51FB5B}">
          <p14:sldIdLst>
            <p14:sldId id="256"/>
          </p14:sldIdLst>
        </p14:section>
        <p14:section name="What Is Exception Handling" id="{F41ABD39-A508-42DF-A748-FA198274012A}">
          <p14:sldIdLst>
            <p14:sldId id="303"/>
            <p14:sldId id="363"/>
            <p14:sldId id="364"/>
            <p14:sldId id="365"/>
            <p14:sldId id="366"/>
            <p14:sldId id="367"/>
            <p14:sldId id="368"/>
            <p14:sldId id="369"/>
            <p14:sldId id="370"/>
          </p14:sldIdLst>
        </p14:section>
        <p14:section name="Try Catch Block" id="{8EB214EC-8C23-4AD6-8DE5-5696B93083E6}">
          <p14:sldIdLst>
            <p14:sldId id="362"/>
            <p14:sldId id="341"/>
            <p14:sldId id="342"/>
            <p14:sldId id="371"/>
            <p14:sldId id="372"/>
            <p14:sldId id="374"/>
            <p14:sldId id="373"/>
            <p14:sldId id="375"/>
            <p14:sldId id="376"/>
          </p14:sldIdLst>
        </p14:section>
        <p14:section name="Mutiple Catch Block" id="{3C90A403-CB3F-4B6E-918B-7CCD19B0F5FD}">
          <p14:sldIdLst>
            <p14:sldId id="355"/>
            <p14:sldId id="377"/>
            <p14:sldId id="378"/>
            <p14:sldId id="379"/>
          </p14:sldIdLst>
        </p14:section>
        <p14:section name="Java Nested try block" id="{51ECF7C0-83BF-464D-98A0-50DBBF5A8557}">
          <p14:sldIdLst>
            <p14:sldId id="381"/>
            <p14:sldId id="380"/>
          </p14:sldIdLst>
        </p14:section>
        <p14:section name="Java finally block" id="{3209C03C-4B33-4A55-8086-BD8A2EE16654}">
          <p14:sldIdLst>
            <p14:sldId id="383"/>
            <p14:sldId id="382"/>
            <p14:sldId id="384"/>
            <p14:sldId id="385"/>
          </p14:sldIdLst>
        </p14:section>
        <p14:section name="Java throw exception" id="{922F3C93-3F98-427D-A7E1-5092195D5F9F}">
          <p14:sldIdLst>
            <p14:sldId id="386"/>
            <p14:sldId id="387"/>
            <p14:sldId id="388"/>
          </p14:sldIdLst>
        </p14:section>
        <p14:section name="Java Exception propagation" id="{86C16F07-FFAA-400A-A07B-25118846E43E}">
          <p14:sldIdLst>
            <p14:sldId id="390"/>
            <p14:sldId id="389"/>
            <p14:sldId id="392"/>
          </p14:sldIdLst>
        </p14:section>
        <p14:section name="Java throws keyword" id="{6E283757-7C80-4E16-BF1B-374CC2778444}">
          <p14:sldIdLst>
            <p14:sldId id="394"/>
            <p14:sldId id="393"/>
            <p14:sldId id="391"/>
            <p14:sldId id="396"/>
            <p14:sldId id="395"/>
            <p14:sldId id="397"/>
          </p14:sldIdLst>
        </p14:section>
        <p14:section name="differences between throw and throws" id="{071516D4-05FC-4635-8251-D66CA68CFDB4}">
          <p14:sldIdLst>
            <p14:sldId id="358"/>
            <p14:sldId id="398"/>
            <p14:sldId id="399"/>
            <p14:sldId id="400"/>
            <p14:sldId id="340"/>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5856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58062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84891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54494286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3427728"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4169149" y="600361"/>
            <a:ext cx="4516380"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95185871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05310549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53522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61" r:id="rId6"/>
    <p:sldLayoutId id="2147483662" r:id="rId7"/>
    <p:sldLayoutId id="2147483664" r:id="rId8"/>
    <p:sldLayoutId id="2147483663"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G"/><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5" Type="http://schemas.openxmlformats.org/officeDocument/2006/relationships/image" Target="../media/image71.png"/><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04</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2D312B-C337-4FF5-8B5B-A9EA6849F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3AEC7A33-9911-4394-8B40-C2CCFAE01B65}"/>
              </a:ext>
            </a:extLst>
          </p:cNvPr>
          <p:cNvSpPr>
            <a:spLocks noGrp="1"/>
          </p:cNvSpPr>
          <p:nvPr>
            <p:ph type="body" idx="1"/>
          </p:nvPr>
        </p:nvSpPr>
        <p:spPr/>
        <p:txBody>
          <a:bodyPr/>
          <a:lstStyle/>
          <a:p>
            <a:r>
              <a:rPr lang="en-US" dirty="0"/>
              <a:t>1) A scenario where </a:t>
            </a:r>
            <a:r>
              <a:rPr lang="en-US" dirty="0" err="1"/>
              <a:t>ArithmeticException</a:t>
            </a:r>
            <a:r>
              <a:rPr lang="en-US" dirty="0"/>
              <a:t> occurs</a:t>
            </a:r>
          </a:p>
          <a:p>
            <a:pPr marL="444500" lvl="1" indent="0">
              <a:buNone/>
              <a:tabLst>
                <a:tab pos="444500" algn="l"/>
              </a:tabLst>
            </a:pPr>
            <a:r>
              <a:rPr lang="en-US" sz="1400" dirty="0"/>
              <a:t>If we divide any number by zero, there occurs an </a:t>
            </a:r>
            <a:r>
              <a:rPr lang="en-US" sz="1400" dirty="0" err="1"/>
              <a:t>ArithmeticException</a:t>
            </a:r>
            <a:r>
              <a:rPr lang="en-US" sz="1400" dirty="0"/>
              <a:t>.</a:t>
            </a:r>
          </a:p>
          <a:p>
            <a:pPr marL="533400" lvl="1" indent="0">
              <a:buNone/>
            </a:pPr>
            <a:endParaRPr lang="en-US" sz="1400" dirty="0"/>
          </a:p>
          <a:p>
            <a:r>
              <a:rPr lang="en-US" dirty="0"/>
              <a:t>2) A scenario where </a:t>
            </a:r>
            <a:r>
              <a:rPr lang="en-US" dirty="0" err="1"/>
              <a:t>NullPointerException</a:t>
            </a:r>
            <a:r>
              <a:rPr lang="en-US" dirty="0"/>
              <a:t> occurs</a:t>
            </a:r>
          </a:p>
          <a:p>
            <a:pPr marL="444500" lvl="1" indent="0">
              <a:buNone/>
            </a:pPr>
            <a:r>
              <a:rPr lang="en-US" sz="1400" dirty="0"/>
              <a:t>If we have a null value in any variable, performing any operation on the variable throws a </a:t>
            </a:r>
            <a:r>
              <a:rPr lang="en-US" sz="1400" dirty="0" err="1"/>
              <a:t>NullPointerException</a:t>
            </a:r>
            <a:r>
              <a:rPr lang="en-US" sz="1400" dirty="0"/>
              <a:t>.</a:t>
            </a:r>
          </a:p>
          <a:p>
            <a:pPr marL="533400" lvl="1" indent="0">
              <a:buNone/>
            </a:pPr>
            <a:endParaRPr lang="en-ID" sz="1400" dirty="0"/>
          </a:p>
        </p:txBody>
      </p:sp>
      <p:sp>
        <p:nvSpPr>
          <p:cNvPr id="5" name="Title 4">
            <a:extLst>
              <a:ext uri="{FF2B5EF4-FFF2-40B4-BE49-F238E27FC236}">
                <a16:creationId xmlns:a16="http://schemas.microsoft.com/office/drawing/2014/main" id="{ED6C86D9-617B-4D7C-BD77-67531D68ADC5}"/>
              </a:ext>
            </a:extLst>
          </p:cNvPr>
          <p:cNvSpPr>
            <a:spLocks noGrp="1"/>
          </p:cNvSpPr>
          <p:nvPr>
            <p:ph type="title"/>
          </p:nvPr>
        </p:nvSpPr>
        <p:spPr/>
        <p:txBody>
          <a:bodyPr/>
          <a:lstStyle/>
          <a:p>
            <a:r>
              <a:rPr lang="en-US" dirty="0"/>
              <a:t>Common Scenarios of Java Exceptions</a:t>
            </a:r>
            <a:endParaRPr lang="en-ID" dirty="0"/>
          </a:p>
        </p:txBody>
      </p:sp>
      <p:sp>
        <p:nvSpPr>
          <p:cNvPr id="4" name="Text Placeholder 3">
            <a:extLst>
              <a:ext uri="{FF2B5EF4-FFF2-40B4-BE49-F238E27FC236}">
                <a16:creationId xmlns:a16="http://schemas.microsoft.com/office/drawing/2014/main" id="{250EBD6D-0C47-4228-A977-24DCB2238909}"/>
              </a:ext>
            </a:extLst>
          </p:cNvPr>
          <p:cNvSpPr>
            <a:spLocks noGrp="1"/>
          </p:cNvSpPr>
          <p:nvPr>
            <p:ph type="body" idx="13"/>
          </p:nvPr>
        </p:nvSpPr>
        <p:spPr/>
        <p:txBody>
          <a:bodyPr/>
          <a:lstStyle/>
          <a:p>
            <a:r>
              <a:rPr lang="en-US" dirty="0"/>
              <a:t>3) A scenario where </a:t>
            </a:r>
            <a:r>
              <a:rPr lang="en-US" dirty="0" err="1"/>
              <a:t>NumberFormatException</a:t>
            </a:r>
            <a:r>
              <a:rPr lang="en-US" dirty="0"/>
              <a:t> occurs</a:t>
            </a:r>
          </a:p>
          <a:p>
            <a:pPr marL="444500" lvl="1" indent="0">
              <a:buNone/>
            </a:pPr>
            <a:r>
              <a:rPr lang="en-US" sz="1400" dirty="0"/>
              <a:t>The wrong formatting of any value may occur </a:t>
            </a:r>
            <a:r>
              <a:rPr lang="en-US" sz="1400" dirty="0" err="1"/>
              <a:t>NumberFormatException</a:t>
            </a:r>
            <a:r>
              <a:rPr lang="en-US" sz="1400" dirty="0"/>
              <a:t>. Suppose I have a string variable that has characters, converting this variable into digit will occur </a:t>
            </a:r>
            <a:r>
              <a:rPr lang="en-US" sz="1400" dirty="0" err="1"/>
              <a:t>NumberFormatException</a:t>
            </a:r>
            <a:r>
              <a:rPr lang="en-US" sz="1400" dirty="0"/>
              <a:t>.</a:t>
            </a:r>
          </a:p>
          <a:p>
            <a:pPr marL="76200" indent="0">
              <a:buNone/>
            </a:pPr>
            <a:endParaRPr lang="en-US" dirty="0"/>
          </a:p>
          <a:p>
            <a:pPr marL="76200" indent="0">
              <a:buNone/>
            </a:pPr>
            <a:endParaRPr lang="en-US" dirty="0"/>
          </a:p>
          <a:p>
            <a:r>
              <a:rPr lang="en-US" dirty="0"/>
              <a:t>4) A scenario where </a:t>
            </a:r>
            <a:r>
              <a:rPr lang="en-US" dirty="0" err="1"/>
              <a:t>ArrayIndexOutOfBoundsException</a:t>
            </a:r>
            <a:r>
              <a:rPr lang="en-US" dirty="0"/>
              <a:t> occurs</a:t>
            </a:r>
          </a:p>
          <a:p>
            <a:pPr marL="444500" lvl="1" indent="0">
              <a:buNone/>
            </a:pPr>
            <a:r>
              <a:rPr lang="en-US" sz="1400" dirty="0"/>
              <a:t>If you are inserting any value in the wrong index, it would result in </a:t>
            </a:r>
            <a:r>
              <a:rPr lang="en-US" sz="1400" dirty="0" err="1"/>
              <a:t>ArrayIndexOutOfBoundsException</a:t>
            </a:r>
            <a:r>
              <a:rPr lang="en-US" sz="1400" dirty="0"/>
              <a:t> as shown below:</a:t>
            </a:r>
          </a:p>
        </p:txBody>
      </p:sp>
      <p:pic>
        <p:nvPicPr>
          <p:cNvPr id="6" name="Picture 5">
            <a:extLst>
              <a:ext uri="{FF2B5EF4-FFF2-40B4-BE49-F238E27FC236}">
                <a16:creationId xmlns:a16="http://schemas.microsoft.com/office/drawing/2014/main" id="{7795E12C-E3A6-49FD-ACA7-D078847E218C}"/>
              </a:ext>
            </a:extLst>
          </p:cNvPr>
          <p:cNvPicPr>
            <a:picLocks noChangeAspect="1"/>
          </p:cNvPicPr>
          <p:nvPr/>
        </p:nvPicPr>
        <p:blipFill>
          <a:blip r:embed="rId2"/>
          <a:stretch>
            <a:fillRect/>
          </a:stretch>
        </p:blipFill>
        <p:spPr>
          <a:xfrm>
            <a:off x="1015048" y="1735954"/>
            <a:ext cx="2314575" cy="304800"/>
          </a:xfrm>
          <a:prstGeom prst="rect">
            <a:avLst/>
          </a:prstGeom>
        </p:spPr>
      </p:pic>
      <p:pic>
        <p:nvPicPr>
          <p:cNvPr id="7" name="Picture 6">
            <a:extLst>
              <a:ext uri="{FF2B5EF4-FFF2-40B4-BE49-F238E27FC236}">
                <a16:creationId xmlns:a16="http://schemas.microsoft.com/office/drawing/2014/main" id="{97DA7058-9D9D-48F2-B9B3-836D2F1B54D0}"/>
              </a:ext>
            </a:extLst>
          </p:cNvPr>
          <p:cNvPicPr>
            <a:picLocks noChangeAspect="1"/>
          </p:cNvPicPr>
          <p:nvPr/>
        </p:nvPicPr>
        <p:blipFill>
          <a:blip r:embed="rId3"/>
          <a:stretch>
            <a:fillRect/>
          </a:stretch>
        </p:blipFill>
        <p:spPr>
          <a:xfrm>
            <a:off x="1015048" y="3456716"/>
            <a:ext cx="2946929" cy="351872"/>
          </a:xfrm>
          <a:prstGeom prst="rect">
            <a:avLst/>
          </a:prstGeom>
        </p:spPr>
      </p:pic>
      <p:pic>
        <p:nvPicPr>
          <p:cNvPr id="8" name="Picture 7">
            <a:extLst>
              <a:ext uri="{FF2B5EF4-FFF2-40B4-BE49-F238E27FC236}">
                <a16:creationId xmlns:a16="http://schemas.microsoft.com/office/drawing/2014/main" id="{79FE7DDB-CC72-4F38-A767-85689BCE25A7}"/>
              </a:ext>
            </a:extLst>
          </p:cNvPr>
          <p:cNvPicPr>
            <a:picLocks noChangeAspect="1"/>
          </p:cNvPicPr>
          <p:nvPr/>
        </p:nvPicPr>
        <p:blipFill>
          <a:blip r:embed="rId4"/>
          <a:stretch>
            <a:fillRect/>
          </a:stretch>
        </p:blipFill>
        <p:spPr>
          <a:xfrm>
            <a:off x="4715522" y="2010750"/>
            <a:ext cx="2633132" cy="345197"/>
          </a:xfrm>
          <a:prstGeom prst="rect">
            <a:avLst/>
          </a:prstGeom>
        </p:spPr>
      </p:pic>
      <p:pic>
        <p:nvPicPr>
          <p:cNvPr id="9" name="Picture 8">
            <a:extLst>
              <a:ext uri="{FF2B5EF4-FFF2-40B4-BE49-F238E27FC236}">
                <a16:creationId xmlns:a16="http://schemas.microsoft.com/office/drawing/2014/main" id="{FD70F52C-7788-41A0-8F52-1D8FF4394AF7}"/>
              </a:ext>
            </a:extLst>
          </p:cNvPr>
          <p:cNvPicPr>
            <a:picLocks noChangeAspect="1"/>
          </p:cNvPicPr>
          <p:nvPr/>
        </p:nvPicPr>
        <p:blipFill>
          <a:blip r:embed="rId5"/>
          <a:stretch>
            <a:fillRect/>
          </a:stretch>
        </p:blipFill>
        <p:spPr>
          <a:xfrm>
            <a:off x="4715522" y="3836516"/>
            <a:ext cx="2828278" cy="371665"/>
          </a:xfrm>
          <a:prstGeom prst="rect">
            <a:avLst/>
          </a:prstGeom>
        </p:spPr>
      </p:pic>
    </p:spTree>
    <p:extLst>
      <p:ext uri="{BB962C8B-B14F-4D97-AF65-F5344CB8AC3E}">
        <p14:creationId xmlns:p14="http://schemas.microsoft.com/office/powerpoint/2010/main" val="66748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Try-Catch Block</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031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F73170-FAA3-42CC-AED0-8217523752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 Placeholder 5">
            <a:extLst>
              <a:ext uri="{FF2B5EF4-FFF2-40B4-BE49-F238E27FC236}">
                <a16:creationId xmlns:a16="http://schemas.microsoft.com/office/drawing/2014/main" id="{959FBF96-72AE-45E0-8C6F-9F24281C63D4}"/>
              </a:ext>
            </a:extLst>
          </p:cNvPr>
          <p:cNvSpPr>
            <a:spLocks noGrp="1"/>
          </p:cNvSpPr>
          <p:nvPr>
            <p:ph type="body" idx="1"/>
          </p:nvPr>
        </p:nvSpPr>
        <p:spPr/>
        <p:txBody>
          <a:bodyPr anchor="t"/>
          <a:lstStyle/>
          <a:p>
            <a:r>
              <a:rPr lang="en-US" dirty="0"/>
              <a:t>Java </a:t>
            </a:r>
            <a:r>
              <a:rPr lang="en-US" b="1" dirty="0"/>
              <a:t>try</a:t>
            </a:r>
            <a:r>
              <a:rPr lang="en-US" dirty="0"/>
              <a:t> block is used to enclose the code that might throw an exception. It must be used within the method.</a:t>
            </a:r>
          </a:p>
          <a:p>
            <a:r>
              <a:rPr lang="en-US" dirty="0"/>
              <a:t>If an exception occurs at the particular statement of try block, the rest of the block code will not execute. So, it is recommended not to keeping the code in try block that will not throw an exception.</a:t>
            </a:r>
          </a:p>
          <a:p>
            <a:r>
              <a:rPr lang="en-US" dirty="0"/>
              <a:t>Java try block must be followed by either catch or finally block.</a:t>
            </a:r>
          </a:p>
        </p:txBody>
      </p:sp>
      <p:sp>
        <p:nvSpPr>
          <p:cNvPr id="2" name="Text Placeholder 1">
            <a:extLst>
              <a:ext uri="{FF2B5EF4-FFF2-40B4-BE49-F238E27FC236}">
                <a16:creationId xmlns:a16="http://schemas.microsoft.com/office/drawing/2014/main" id="{7D746964-E40F-449B-8EB9-870D5347D664}"/>
              </a:ext>
            </a:extLst>
          </p:cNvPr>
          <p:cNvSpPr>
            <a:spLocks noGrp="1"/>
          </p:cNvSpPr>
          <p:nvPr>
            <p:ph type="body" idx="13"/>
          </p:nvPr>
        </p:nvSpPr>
        <p:spPr/>
        <p:txBody>
          <a:bodyPr/>
          <a:lstStyle/>
          <a:p>
            <a:r>
              <a:rPr lang="en-US" dirty="0"/>
              <a:t>Syntax try – catch block :</a:t>
            </a:r>
          </a:p>
          <a:p>
            <a:endParaRPr lang="en-US" dirty="0"/>
          </a:p>
          <a:p>
            <a:endParaRPr lang="en-US" dirty="0"/>
          </a:p>
          <a:p>
            <a:endParaRPr lang="en-US" dirty="0"/>
          </a:p>
          <a:p>
            <a:r>
              <a:rPr lang="en-US" dirty="0"/>
              <a:t>Syntax try – finally block :</a:t>
            </a:r>
          </a:p>
          <a:p>
            <a:endParaRPr lang="en-ID" dirty="0"/>
          </a:p>
        </p:txBody>
      </p:sp>
      <p:sp>
        <p:nvSpPr>
          <p:cNvPr id="5" name="Title 4">
            <a:extLst>
              <a:ext uri="{FF2B5EF4-FFF2-40B4-BE49-F238E27FC236}">
                <a16:creationId xmlns:a16="http://schemas.microsoft.com/office/drawing/2014/main" id="{FCA67377-C732-4E12-8999-29AF7293EBFE}"/>
              </a:ext>
            </a:extLst>
          </p:cNvPr>
          <p:cNvSpPr>
            <a:spLocks noGrp="1"/>
          </p:cNvSpPr>
          <p:nvPr>
            <p:ph type="title"/>
          </p:nvPr>
        </p:nvSpPr>
        <p:spPr/>
        <p:txBody>
          <a:bodyPr/>
          <a:lstStyle/>
          <a:p>
            <a:r>
              <a:rPr lang="en-US" dirty="0"/>
              <a:t>Java try block</a:t>
            </a:r>
          </a:p>
        </p:txBody>
      </p:sp>
      <p:pic>
        <p:nvPicPr>
          <p:cNvPr id="3" name="Picture 2">
            <a:extLst>
              <a:ext uri="{FF2B5EF4-FFF2-40B4-BE49-F238E27FC236}">
                <a16:creationId xmlns:a16="http://schemas.microsoft.com/office/drawing/2014/main" id="{63588C63-729A-478D-B139-726FD18BA552}"/>
              </a:ext>
            </a:extLst>
          </p:cNvPr>
          <p:cNvPicPr>
            <a:picLocks noChangeAspect="1"/>
          </p:cNvPicPr>
          <p:nvPr/>
        </p:nvPicPr>
        <p:blipFill>
          <a:blip r:embed="rId2"/>
          <a:stretch>
            <a:fillRect/>
          </a:stretch>
        </p:blipFill>
        <p:spPr>
          <a:xfrm>
            <a:off x="5240045" y="1012238"/>
            <a:ext cx="2075156" cy="551079"/>
          </a:xfrm>
          <a:prstGeom prst="rect">
            <a:avLst/>
          </a:prstGeom>
        </p:spPr>
      </p:pic>
      <p:pic>
        <p:nvPicPr>
          <p:cNvPr id="7" name="Picture 6">
            <a:extLst>
              <a:ext uri="{FF2B5EF4-FFF2-40B4-BE49-F238E27FC236}">
                <a16:creationId xmlns:a16="http://schemas.microsoft.com/office/drawing/2014/main" id="{66878CD6-0CA1-4319-ACEC-867DA94C1EB7}"/>
              </a:ext>
            </a:extLst>
          </p:cNvPr>
          <p:cNvPicPr>
            <a:picLocks noChangeAspect="1"/>
          </p:cNvPicPr>
          <p:nvPr/>
        </p:nvPicPr>
        <p:blipFill>
          <a:blip r:embed="rId3"/>
          <a:stretch>
            <a:fillRect/>
          </a:stretch>
        </p:blipFill>
        <p:spPr>
          <a:xfrm>
            <a:off x="5240045" y="2190750"/>
            <a:ext cx="2227556" cy="550337"/>
          </a:xfrm>
          <a:prstGeom prst="rect">
            <a:avLst/>
          </a:prstGeom>
        </p:spPr>
      </p:pic>
    </p:spTree>
    <p:extLst>
      <p:ext uri="{BB962C8B-B14F-4D97-AF65-F5344CB8AC3E}">
        <p14:creationId xmlns:p14="http://schemas.microsoft.com/office/powerpoint/2010/main" val="128944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F73170-FAA3-42CC-AED0-8217523752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Text Placeholder 5">
            <a:extLst>
              <a:ext uri="{FF2B5EF4-FFF2-40B4-BE49-F238E27FC236}">
                <a16:creationId xmlns:a16="http://schemas.microsoft.com/office/drawing/2014/main" id="{959FBF96-72AE-45E0-8C6F-9F24281C63D4}"/>
              </a:ext>
            </a:extLst>
          </p:cNvPr>
          <p:cNvSpPr>
            <a:spLocks noGrp="1"/>
          </p:cNvSpPr>
          <p:nvPr>
            <p:ph type="body" idx="1"/>
          </p:nvPr>
        </p:nvSpPr>
        <p:spPr/>
        <p:txBody>
          <a:bodyPr anchor="t"/>
          <a:lstStyle/>
          <a:p>
            <a:r>
              <a:rPr lang="en-US" sz="1600" dirty="0"/>
              <a:t>Java catch block is used to handle the Exception by declaring the type of exception within the parameter. The declared exception must be the parent class exception ( i.e., Exception) or the generated exception type. However, the good approach is to declare the generated type of exception.</a:t>
            </a:r>
          </a:p>
        </p:txBody>
      </p:sp>
      <p:sp>
        <p:nvSpPr>
          <p:cNvPr id="2" name="Text Placeholder 1">
            <a:extLst>
              <a:ext uri="{FF2B5EF4-FFF2-40B4-BE49-F238E27FC236}">
                <a16:creationId xmlns:a16="http://schemas.microsoft.com/office/drawing/2014/main" id="{201BD45F-A6C6-4878-98AE-82FEEE66BA06}"/>
              </a:ext>
            </a:extLst>
          </p:cNvPr>
          <p:cNvSpPr>
            <a:spLocks noGrp="1"/>
          </p:cNvSpPr>
          <p:nvPr>
            <p:ph type="body" idx="13"/>
          </p:nvPr>
        </p:nvSpPr>
        <p:spPr/>
        <p:txBody>
          <a:bodyPr/>
          <a:lstStyle/>
          <a:p>
            <a:r>
              <a:rPr lang="en-US" sz="1600" dirty="0"/>
              <a:t>The catch block must be used after the try block only. You can use multiple catch block with a single try block.</a:t>
            </a:r>
            <a:endParaRPr lang="en-ID" sz="1600" dirty="0"/>
          </a:p>
        </p:txBody>
      </p:sp>
      <p:sp>
        <p:nvSpPr>
          <p:cNvPr id="5" name="Title 4">
            <a:extLst>
              <a:ext uri="{FF2B5EF4-FFF2-40B4-BE49-F238E27FC236}">
                <a16:creationId xmlns:a16="http://schemas.microsoft.com/office/drawing/2014/main" id="{FCA67377-C732-4E12-8999-29AF7293EBFE}"/>
              </a:ext>
            </a:extLst>
          </p:cNvPr>
          <p:cNvSpPr>
            <a:spLocks noGrp="1"/>
          </p:cNvSpPr>
          <p:nvPr>
            <p:ph type="title"/>
          </p:nvPr>
        </p:nvSpPr>
        <p:spPr/>
        <p:txBody>
          <a:bodyPr/>
          <a:lstStyle/>
          <a:p>
            <a:r>
              <a:rPr lang="en-US" dirty="0"/>
              <a:t>Java catch block</a:t>
            </a:r>
          </a:p>
        </p:txBody>
      </p:sp>
    </p:spTree>
    <p:extLst>
      <p:ext uri="{BB962C8B-B14F-4D97-AF65-F5344CB8AC3E}">
        <p14:creationId xmlns:p14="http://schemas.microsoft.com/office/powerpoint/2010/main" val="273585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1 : </a:t>
            </a:r>
          </a:p>
          <a:p>
            <a:endParaRPr lang="en-US" dirty="0"/>
          </a:p>
          <a:p>
            <a:endParaRPr lang="en-US" dirty="0"/>
          </a:p>
          <a:p>
            <a:endParaRPr lang="en-US" dirty="0"/>
          </a:p>
          <a:p>
            <a:pPr marL="76200" indent="0">
              <a:buNone/>
            </a:pPr>
            <a:endParaRPr lang="en-US" dirty="0"/>
          </a:p>
          <a:p>
            <a:r>
              <a:rPr lang="en-US" dirty="0"/>
              <a:t>Output 2 :</a:t>
            </a:r>
            <a:endParaRPr lang="en-ID"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2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2 :</a:t>
            </a:r>
          </a:p>
          <a:p>
            <a:endParaRPr lang="en-US" dirty="0"/>
          </a:p>
          <a:p>
            <a:endParaRPr lang="en-US" dirty="0"/>
          </a:p>
          <a:p>
            <a:pPr marL="444500" lvl="1" indent="0">
              <a:buNone/>
            </a:pPr>
            <a:r>
              <a:rPr lang="en-US" sz="1400" dirty="0"/>
              <a:t>Now, as displayed in the above example, the </a:t>
            </a:r>
            <a:r>
              <a:rPr lang="en-US" sz="1400" b="1" dirty="0"/>
              <a:t>rest of the code</a:t>
            </a:r>
            <a:r>
              <a:rPr lang="en-US" sz="1400" dirty="0"/>
              <a:t> is executed, i.e., the </a:t>
            </a:r>
            <a:r>
              <a:rPr lang="en-US" sz="1400" b="1" dirty="0"/>
              <a:t>rest of the code</a:t>
            </a:r>
            <a:r>
              <a:rPr lang="en-US" sz="1400" dirty="0"/>
              <a:t> statement is printed.</a:t>
            </a:r>
            <a:endParaRPr lang="en-ID" sz="1400" dirty="0"/>
          </a:p>
        </p:txBody>
      </p:sp>
      <p:pic>
        <p:nvPicPr>
          <p:cNvPr id="6" name="Picture 5">
            <a:extLst>
              <a:ext uri="{FF2B5EF4-FFF2-40B4-BE49-F238E27FC236}">
                <a16:creationId xmlns:a16="http://schemas.microsoft.com/office/drawing/2014/main" id="{2940534B-7146-457E-98FB-28EE4566C051}"/>
              </a:ext>
            </a:extLst>
          </p:cNvPr>
          <p:cNvPicPr>
            <a:picLocks noChangeAspect="1"/>
          </p:cNvPicPr>
          <p:nvPr/>
        </p:nvPicPr>
        <p:blipFill>
          <a:blip r:embed="rId2"/>
          <a:stretch>
            <a:fillRect/>
          </a:stretch>
        </p:blipFill>
        <p:spPr>
          <a:xfrm>
            <a:off x="788635" y="1029995"/>
            <a:ext cx="3361224" cy="1084555"/>
          </a:xfrm>
          <a:prstGeom prst="rect">
            <a:avLst/>
          </a:prstGeom>
        </p:spPr>
      </p:pic>
      <p:pic>
        <p:nvPicPr>
          <p:cNvPr id="7" name="Picture 6">
            <a:extLst>
              <a:ext uri="{FF2B5EF4-FFF2-40B4-BE49-F238E27FC236}">
                <a16:creationId xmlns:a16="http://schemas.microsoft.com/office/drawing/2014/main" id="{B58AEFF3-5478-4B25-B1EC-A7FB567E4BBE}"/>
              </a:ext>
            </a:extLst>
          </p:cNvPr>
          <p:cNvPicPr>
            <a:picLocks noChangeAspect="1"/>
          </p:cNvPicPr>
          <p:nvPr/>
        </p:nvPicPr>
        <p:blipFill>
          <a:blip r:embed="rId3"/>
          <a:stretch>
            <a:fillRect/>
          </a:stretch>
        </p:blipFill>
        <p:spPr>
          <a:xfrm>
            <a:off x="788636" y="2483563"/>
            <a:ext cx="3380400" cy="714951"/>
          </a:xfrm>
          <a:prstGeom prst="rect">
            <a:avLst/>
          </a:prstGeom>
        </p:spPr>
      </p:pic>
      <p:pic>
        <p:nvPicPr>
          <p:cNvPr id="10" name="Picture 9">
            <a:extLst>
              <a:ext uri="{FF2B5EF4-FFF2-40B4-BE49-F238E27FC236}">
                <a16:creationId xmlns:a16="http://schemas.microsoft.com/office/drawing/2014/main" id="{14D5328F-CD36-45BE-B43E-86E23CB259CF}"/>
              </a:ext>
            </a:extLst>
          </p:cNvPr>
          <p:cNvPicPr>
            <a:picLocks noChangeAspect="1"/>
          </p:cNvPicPr>
          <p:nvPr/>
        </p:nvPicPr>
        <p:blipFill>
          <a:blip r:embed="rId4"/>
          <a:stretch>
            <a:fillRect/>
          </a:stretch>
        </p:blipFill>
        <p:spPr>
          <a:xfrm>
            <a:off x="4702874" y="971324"/>
            <a:ext cx="3621727" cy="1905225"/>
          </a:xfrm>
          <a:prstGeom prst="rect">
            <a:avLst/>
          </a:prstGeom>
        </p:spPr>
      </p:pic>
      <p:pic>
        <p:nvPicPr>
          <p:cNvPr id="11" name="Picture 10">
            <a:extLst>
              <a:ext uri="{FF2B5EF4-FFF2-40B4-BE49-F238E27FC236}">
                <a16:creationId xmlns:a16="http://schemas.microsoft.com/office/drawing/2014/main" id="{3820B1F1-9C1F-4399-B449-2114D7412C46}"/>
              </a:ext>
            </a:extLst>
          </p:cNvPr>
          <p:cNvPicPr>
            <a:picLocks noChangeAspect="1"/>
          </p:cNvPicPr>
          <p:nvPr/>
        </p:nvPicPr>
        <p:blipFill>
          <a:blip r:embed="rId5"/>
          <a:stretch>
            <a:fillRect/>
          </a:stretch>
        </p:blipFill>
        <p:spPr>
          <a:xfrm>
            <a:off x="4720630" y="3312676"/>
            <a:ext cx="2915126" cy="671362"/>
          </a:xfrm>
          <a:prstGeom prst="rect">
            <a:avLst/>
          </a:prstGeom>
        </p:spPr>
      </p:pic>
    </p:spTree>
    <p:extLst>
      <p:ext uri="{BB962C8B-B14F-4D97-AF65-F5344CB8AC3E}">
        <p14:creationId xmlns:p14="http://schemas.microsoft.com/office/powerpoint/2010/main" val="181856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3 : </a:t>
            </a:r>
          </a:p>
          <a:p>
            <a:endParaRPr lang="en-US" dirty="0"/>
          </a:p>
          <a:p>
            <a:endParaRPr lang="en-US" dirty="0"/>
          </a:p>
          <a:p>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r>
              <a:rPr lang="en-US" dirty="0"/>
              <a:t>Output 3 :</a:t>
            </a:r>
          </a:p>
          <a:p>
            <a:endParaRPr lang="en-ID" dirty="0"/>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4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4 :</a:t>
            </a:r>
          </a:p>
          <a:p>
            <a:endParaRPr lang="en-US" dirty="0"/>
          </a:p>
          <a:p>
            <a:endParaRPr lang="en-US"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pic>
        <p:nvPicPr>
          <p:cNvPr id="10" name="Picture 9">
            <a:extLst>
              <a:ext uri="{FF2B5EF4-FFF2-40B4-BE49-F238E27FC236}">
                <a16:creationId xmlns:a16="http://schemas.microsoft.com/office/drawing/2014/main" id="{EAEED1E7-2B22-47CB-AA5C-FF98AA90D04C}"/>
              </a:ext>
            </a:extLst>
          </p:cNvPr>
          <p:cNvPicPr>
            <a:picLocks noChangeAspect="1"/>
          </p:cNvPicPr>
          <p:nvPr/>
        </p:nvPicPr>
        <p:blipFill>
          <a:blip r:embed="rId2"/>
          <a:stretch>
            <a:fillRect/>
          </a:stretch>
        </p:blipFill>
        <p:spPr>
          <a:xfrm>
            <a:off x="990600" y="1047750"/>
            <a:ext cx="2895600" cy="1910344"/>
          </a:xfrm>
          <a:prstGeom prst="rect">
            <a:avLst/>
          </a:prstGeom>
        </p:spPr>
      </p:pic>
      <p:pic>
        <p:nvPicPr>
          <p:cNvPr id="11" name="Picture 10">
            <a:extLst>
              <a:ext uri="{FF2B5EF4-FFF2-40B4-BE49-F238E27FC236}">
                <a16:creationId xmlns:a16="http://schemas.microsoft.com/office/drawing/2014/main" id="{8354449F-1BEB-4EF0-ACA0-A980E1B80CF7}"/>
              </a:ext>
            </a:extLst>
          </p:cNvPr>
          <p:cNvPicPr>
            <a:picLocks noChangeAspect="1"/>
          </p:cNvPicPr>
          <p:nvPr/>
        </p:nvPicPr>
        <p:blipFill>
          <a:blip r:embed="rId3"/>
          <a:stretch>
            <a:fillRect/>
          </a:stretch>
        </p:blipFill>
        <p:spPr>
          <a:xfrm>
            <a:off x="990600" y="3400789"/>
            <a:ext cx="3124200" cy="792848"/>
          </a:xfrm>
          <a:prstGeom prst="rect">
            <a:avLst/>
          </a:prstGeom>
        </p:spPr>
      </p:pic>
      <p:pic>
        <p:nvPicPr>
          <p:cNvPr id="12" name="Picture 11">
            <a:extLst>
              <a:ext uri="{FF2B5EF4-FFF2-40B4-BE49-F238E27FC236}">
                <a16:creationId xmlns:a16="http://schemas.microsoft.com/office/drawing/2014/main" id="{55C4EE55-533A-48AE-8BB7-BA23CA2B15AD}"/>
              </a:ext>
            </a:extLst>
          </p:cNvPr>
          <p:cNvPicPr>
            <a:picLocks noChangeAspect="1"/>
          </p:cNvPicPr>
          <p:nvPr/>
        </p:nvPicPr>
        <p:blipFill>
          <a:blip r:embed="rId4"/>
          <a:stretch>
            <a:fillRect/>
          </a:stretch>
        </p:blipFill>
        <p:spPr>
          <a:xfrm>
            <a:off x="5181600" y="1047749"/>
            <a:ext cx="3505199" cy="1707870"/>
          </a:xfrm>
          <a:prstGeom prst="rect">
            <a:avLst/>
          </a:prstGeom>
        </p:spPr>
      </p:pic>
      <p:pic>
        <p:nvPicPr>
          <p:cNvPr id="13" name="Picture 12">
            <a:extLst>
              <a:ext uri="{FF2B5EF4-FFF2-40B4-BE49-F238E27FC236}">
                <a16:creationId xmlns:a16="http://schemas.microsoft.com/office/drawing/2014/main" id="{6E75D466-8EA3-4A50-AA0F-36149467DB06}"/>
              </a:ext>
            </a:extLst>
          </p:cNvPr>
          <p:cNvPicPr>
            <a:picLocks noChangeAspect="1"/>
          </p:cNvPicPr>
          <p:nvPr/>
        </p:nvPicPr>
        <p:blipFill>
          <a:blip r:embed="rId5"/>
          <a:stretch>
            <a:fillRect/>
          </a:stretch>
        </p:blipFill>
        <p:spPr>
          <a:xfrm>
            <a:off x="5181600" y="3369421"/>
            <a:ext cx="2895600" cy="653276"/>
          </a:xfrm>
          <a:prstGeom prst="rect">
            <a:avLst/>
          </a:prstGeom>
        </p:spPr>
      </p:pic>
    </p:spTree>
    <p:extLst>
      <p:ext uri="{BB962C8B-B14F-4D97-AF65-F5344CB8AC3E}">
        <p14:creationId xmlns:p14="http://schemas.microsoft.com/office/powerpoint/2010/main" val="252987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5 : </a:t>
            </a:r>
          </a:p>
          <a:p>
            <a:endParaRPr lang="en-US" dirty="0"/>
          </a:p>
          <a:p>
            <a:endParaRPr lang="en-US" dirty="0"/>
          </a:p>
          <a:p>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r>
              <a:rPr lang="en-US" dirty="0"/>
              <a:t>Output 5 :</a:t>
            </a:r>
          </a:p>
          <a:p>
            <a:endParaRPr lang="en-ID" dirty="0"/>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6:</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6 :</a:t>
            </a:r>
          </a:p>
          <a:p>
            <a:endParaRPr lang="en-US" dirty="0"/>
          </a:p>
          <a:p>
            <a:endParaRPr lang="en-US"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pic>
        <p:nvPicPr>
          <p:cNvPr id="7" name="Picture 6">
            <a:extLst>
              <a:ext uri="{FF2B5EF4-FFF2-40B4-BE49-F238E27FC236}">
                <a16:creationId xmlns:a16="http://schemas.microsoft.com/office/drawing/2014/main" id="{D4481D3C-954D-4827-A6CD-E9F59BD648D7}"/>
              </a:ext>
            </a:extLst>
          </p:cNvPr>
          <p:cNvPicPr>
            <a:picLocks noChangeAspect="1"/>
          </p:cNvPicPr>
          <p:nvPr/>
        </p:nvPicPr>
        <p:blipFill>
          <a:blip r:embed="rId2"/>
          <a:stretch>
            <a:fillRect/>
          </a:stretch>
        </p:blipFill>
        <p:spPr>
          <a:xfrm>
            <a:off x="950560" y="3382911"/>
            <a:ext cx="2022222" cy="538707"/>
          </a:xfrm>
          <a:prstGeom prst="rect">
            <a:avLst/>
          </a:prstGeom>
        </p:spPr>
      </p:pic>
      <p:pic>
        <p:nvPicPr>
          <p:cNvPr id="8" name="Picture 7">
            <a:extLst>
              <a:ext uri="{FF2B5EF4-FFF2-40B4-BE49-F238E27FC236}">
                <a16:creationId xmlns:a16="http://schemas.microsoft.com/office/drawing/2014/main" id="{B129D796-CBAC-4EEA-9AF1-D6AFB029D458}"/>
              </a:ext>
            </a:extLst>
          </p:cNvPr>
          <p:cNvPicPr>
            <a:picLocks noChangeAspect="1"/>
          </p:cNvPicPr>
          <p:nvPr/>
        </p:nvPicPr>
        <p:blipFill>
          <a:blip r:embed="rId3"/>
          <a:stretch>
            <a:fillRect/>
          </a:stretch>
        </p:blipFill>
        <p:spPr>
          <a:xfrm>
            <a:off x="5181601" y="993931"/>
            <a:ext cx="2971800" cy="1923810"/>
          </a:xfrm>
          <a:prstGeom prst="rect">
            <a:avLst/>
          </a:prstGeom>
        </p:spPr>
      </p:pic>
      <p:pic>
        <p:nvPicPr>
          <p:cNvPr id="9" name="Picture 8">
            <a:extLst>
              <a:ext uri="{FF2B5EF4-FFF2-40B4-BE49-F238E27FC236}">
                <a16:creationId xmlns:a16="http://schemas.microsoft.com/office/drawing/2014/main" id="{DFFB876F-1178-4E28-8B5D-6F833894EFD7}"/>
              </a:ext>
            </a:extLst>
          </p:cNvPr>
          <p:cNvPicPr>
            <a:picLocks noChangeAspect="1"/>
          </p:cNvPicPr>
          <p:nvPr/>
        </p:nvPicPr>
        <p:blipFill>
          <a:blip r:embed="rId4"/>
          <a:stretch>
            <a:fillRect/>
          </a:stretch>
        </p:blipFill>
        <p:spPr>
          <a:xfrm>
            <a:off x="5200096" y="3333176"/>
            <a:ext cx="2314575" cy="638175"/>
          </a:xfrm>
          <a:prstGeom prst="rect">
            <a:avLst/>
          </a:prstGeom>
        </p:spPr>
      </p:pic>
      <p:pic>
        <p:nvPicPr>
          <p:cNvPr id="11" name="Picture 10">
            <a:extLst>
              <a:ext uri="{FF2B5EF4-FFF2-40B4-BE49-F238E27FC236}">
                <a16:creationId xmlns:a16="http://schemas.microsoft.com/office/drawing/2014/main" id="{2F77A37B-5E86-4DD2-887F-3D95D1E7B3CA}"/>
              </a:ext>
            </a:extLst>
          </p:cNvPr>
          <p:cNvPicPr>
            <a:picLocks noChangeAspect="1"/>
          </p:cNvPicPr>
          <p:nvPr/>
        </p:nvPicPr>
        <p:blipFill>
          <a:blip r:embed="rId5"/>
          <a:stretch>
            <a:fillRect/>
          </a:stretch>
        </p:blipFill>
        <p:spPr>
          <a:xfrm>
            <a:off x="950560" y="993931"/>
            <a:ext cx="3241422" cy="1756093"/>
          </a:xfrm>
          <a:prstGeom prst="rect">
            <a:avLst/>
          </a:prstGeom>
        </p:spPr>
      </p:pic>
    </p:spTree>
    <p:extLst>
      <p:ext uri="{BB962C8B-B14F-4D97-AF65-F5344CB8AC3E}">
        <p14:creationId xmlns:p14="http://schemas.microsoft.com/office/powerpoint/2010/main" val="277000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7 : </a:t>
            </a:r>
          </a:p>
          <a:p>
            <a:endParaRPr lang="en-US" dirty="0"/>
          </a:p>
          <a:p>
            <a:endParaRPr lang="en-US" dirty="0"/>
          </a:p>
          <a:p>
            <a:endParaRPr lang="en-US" dirty="0"/>
          </a:p>
          <a:p>
            <a:pPr marL="76200" indent="0">
              <a:buNone/>
            </a:pPr>
            <a:endParaRPr lang="en-US" dirty="0"/>
          </a:p>
          <a:p>
            <a:pPr marL="76200" indent="0">
              <a:buNone/>
            </a:pPr>
            <a:endParaRPr lang="en-US" dirty="0"/>
          </a:p>
          <a:p>
            <a:pPr marL="76200" indent="0">
              <a:buNone/>
            </a:pPr>
            <a:endParaRPr lang="en-US" dirty="0"/>
          </a:p>
          <a:p>
            <a:r>
              <a:rPr lang="en-US" dirty="0"/>
              <a:t>Output 7 :</a:t>
            </a:r>
          </a:p>
          <a:p>
            <a:endParaRPr lang="en-US" dirty="0"/>
          </a:p>
          <a:p>
            <a:endParaRPr lang="en-US" dirty="0"/>
          </a:p>
          <a:p>
            <a:pPr marL="444500" lvl="1" indent="0">
              <a:buNone/>
            </a:pPr>
            <a:r>
              <a:rPr lang="en-US" sz="1400" i="1" dirty="0"/>
              <a:t>Here, we can see that the catch block didn't contain the exception code. So, enclose exception code within a try block and use catch block only to handle the exceptions.</a:t>
            </a:r>
          </a:p>
          <a:p>
            <a:endParaRPr lang="en-ID" dirty="0"/>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8:</a:t>
            </a:r>
          </a:p>
          <a:p>
            <a:endParaRPr lang="en-US" dirty="0"/>
          </a:p>
          <a:p>
            <a:endParaRPr lang="en-US" dirty="0"/>
          </a:p>
          <a:p>
            <a:endParaRPr lang="en-US" dirty="0"/>
          </a:p>
          <a:p>
            <a:endParaRPr lang="en-US" dirty="0"/>
          </a:p>
          <a:p>
            <a:endParaRPr lang="en-US" dirty="0"/>
          </a:p>
          <a:p>
            <a:endParaRPr lang="en-US" dirty="0"/>
          </a:p>
          <a:p>
            <a:r>
              <a:rPr lang="en-US" dirty="0"/>
              <a:t>Output 8 :</a:t>
            </a:r>
          </a:p>
          <a:p>
            <a:endParaRPr lang="en-US" dirty="0"/>
          </a:p>
          <a:p>
            <a:endParaRPr lang="en-US"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pic>
        <p:nvPicPr>
          <p:cNvPr id="14" name="Picture 13">
            <a:extLst>
              <a:ext uri="{FF2B5EF4-FFF2-40B4-BE49-F238E27FC236}">
                <a16:creationId xmlns:a16="http://schemas.microsoft.com/office/drawing/2014/main" id="{9A0EB263-8F55-4B02-BF8E-9F79EB50396A}"/>
              </a:ext>
            </a:extLst>
          </p:cNvPr>
          <p:cNvPicPr>
            <a:picLocks noChangeAspect="1"/>
          </p:cNvPicPr>
          <p:nvPr/>
        </p:nvPicPr>
        <p:blipFill>
          <a:blip r:embed="rId2"/>
          <a:stretch>
            <a:fillRect/>
          </a:stretch>
        </p:blipFill>
        <p:spPr>
          <a:xfrm>
            <a:off x="990600" y="3037586"/>
            <a:ext cx="3352800" cy="555330"/>
          </a:xfrm>
          <a:prstGeom prst="rect">
            <a:avLst/>
          </a:prstGeom>
        </p:spPr>
      </p:pic>
      <p:pic>
        <p:nvPicPr>
          <p:cNvPr id="15" name="Picture 14">
            <a:extLst>
              <a:ext uri="{FF2B5EF4-FFF2-40B4-BE49-F238E27FC236}">
                <a16:creationId xmlns:a16="http://schemas.microsoft.com/office/drawing/2014/main" id="{0314254A-A164-4E2C-BE24-B3D01DF2D61E}"/>
              </a:ext>
            </a:extLst>
          </p:cNvPr>
          <p:cNvPicPr>
            <a:picLocks noChangeAspect="1"/>
          </p:cNvPicPr>
          <p:nvPr/>
        </p:nvPicPr>
        <p:blipFill>
          <a:blip r:embed="rId3"/>
          <a:stretch>
            <a:fillRect/>
          </a:stretch>
        </p:blipFill>
        <p:spPr>
          <a:xfrm>
            <a:off x="5266825" y="971551"/>
            <a:ext cx="3117645" cy="1756093"/>
          </a:xfrm>
          <a:prstGeom prst="rect">
            <a:avLst/>
          </a:prstGeom>
        </p:spPr>
      </p:pic>
      <p:pic>
        <p:nvPicPr>
          <p:cNvPr id="16" name="Picture 15">
            <a:extLst>
              <a:ext uri="{FF2B5EF4-FFF2-40B4-BE49-F238E27FC236}">
                <a16:creationId xmlns:a16="http://schemas.microsoft.com/office/drawing/2014/main" id="{45ADDD83-4EC0-4061-8B9E-3A541A8E6830}"/>
              </a:ext>
            </a:extLst>
          </p:cNvPr>
          <p:cNvPicPr>
            <a:picLocks noChangeAspect="1"/>
          </p:cNvPicPr>
          <p:nvPr/>
        </p:nvPicPr>
        <p:blipFill>
          <a:blip r:embed="rId4"/>
          <a:stretch>
            <a:fillRect/>
          </a:stretch>
        </p:blipFill>
        <p:spPr>
          <a:xfrm>
            <a:off x="5266826" y="3037587"/>
            <a:ext cx="3419974" cy="537732"/>
          </a:xfrm>
          <a:prstGeom prst="rect">
            <a:avLst/>
          </a:prstGeom>
        </p:spPr>
      </p:pic>
      <p:pic>
        <p:nvPicPr>
          <p:cNvPr id="17" name="Picture 16">
            <a:extLst>
              <a:ext uri="{FF2B5EF4-FFF2-40B4-BE49-F238E27FC236}">
                <a16:creationId xmlns:a16="http://schemas.microsoft.com/office/drawing/2014/main" id="{4076453D-22D6-494E-B0F4-BCF8061AD02F}"/>
              </a:ext>
            </a:extLst>
          </p:cNvPr>
          <p:cNvPicPr>
            <a:picLocks noChangeAspect="1"/>
          </p:cNvPicPr>
          <p:nvPr/>
        </p:nvPicPr>
        <p:blipFill>
          <a:blip r:embed="rId5"/>
          <a:stretch>
            <a:fillRect/>
          </a:stretch>
        </p:blipFill>
        <p:spPr>
          <a:xfrm>
            <a:off x="990600" y="1004287"/>
            <a:ext cx="3195856" cy="1745309"/>
          </a:xfrm>
          <a:prstGeom prst="rect">
            <a:avLst/>
          </a:prstGeom>
        </p:spPr>
      </p:pic>
    </p:spTree>
    <p:extLst>
      <p:ext uri="{BB962C8B-B14F-4D97-AF65-F5344CB8AC3E}">
        <p14:creationId xmlns:p14="http://schemas.microsoft.com/office/powerpoint/2010/main" val="236948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9 : </a:t>
            </a:r>
          </a:p>
          <a:p>
            <a:endParaRPr lang="en-US" dirty="0"/>
          </a:p>
          <a:p>
            <a:endParaRPr lang="en-US" dirty="0"/>
          </a:p>
          <a:p>
            <a:endParaRPr lang="en-US" dirty="0"/>
          </a:p>
          <a:p>
            <a:pPr marL="76200" indent="0">
              <a:buNone/>
            </a:pPr>
            <a:endParaRPr lang="en-US" dirty="0"/>
          </a:p>
          <a:p>
            <a:pPr marL="76200" indent="0">
              <a:buNone/>
            </a:pPr>
            <a:endParaRPr lang="en-US" dirty="0"/>
          </a:p>
          <a:p>
            <a:pPr marL="76200" indent="0">
              <a:buNone/>
            </a:pPr>
            <a:endParaRPr lang="en-US" dirty="0"/>
          </a:p>
          <a:p>
            <a:r>
              <a:rPr lang="en-US" dirty="0"/>
              <a:t>Output 9 :</a:t>
            </a:r>
          </a:p>
          <a:p>
            <a:endParaRPr lang="en-US" dirty="0"/>
          </a:p>
          <a:p>
            <a:endParaRPr lang="en-US" dirty="0"/>
          </a:p>
          <a:p>
            <a:endParaRPr lang="en-ID" dirty="0"/>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10: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10 :</a:t>
            </a:r>
          </a:p>
          <a:p>
            <a:endParaRPr lang="en-US" dirty="0"/>
          </a:p>
          <a:p>
            <a:endParaRPr lang="en-US"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pic>
        <p:nvPicPr>
          <p:cNvPr id="7" name="Picture 6">
            <a:extLst>
              <a:ext uri="{FF2B5EF4-FFF2-40B4-BE49-F238E27FC236}">
                <a16:creationId xmlns:a16="http://schemas.microsoft.com/office/drawing/2014/main" id="{717EC4A6-9EDA-4D69-9A46-7212E35CCC3A}"/>
              </a:ext>
            </a:extLst>
          </p:cNvPr>
          <p:cNvPicPr>
            <a:picLocks noChangeAspect="1"/>
          </p:cNvPicPr>
          <p:nvPr/>
        </p:nvPicPr>
        <p:blipFill>
          <a:blip r:embed="rId2"/>
          <a:stretch>
            <a:fillRect/>
          </a:stretch>
        </p:blipFill>
        <p:spPr>
          <a:xfrm>
            <a:off x="991340" y="1000677"/>
            <a:ext cx="2742460" cy="1744549"/>
          </a:xfrm>
          <a:prstGeom prst="rect">
            <a:avLst/>
          </a:prstGeom>
        </p:spPr>
      </p:pic>
      <p:pic>
        <p:nvPicPr>
          <p:cNvPr id="8" name="Picture 7">
            <a:extLst>
              <a:ext uri="{FF2B5EF4-FFF2-40B4-BE49-F238E27FC236}">
                <a16:creationId xmlns:a16="http://schemas.microsoft.com/office/drawing/2014/main" id="{DECE3611-1016-43A3-87E0-59F7476ADD92}"/>
              </a:ext>
            </a:extLst>
          </p:cNvPr>
          <p:cNvPicPr>
            <a:picLocks noChangeAspect="1"/>
          </p:cNvPicPr>
          <p:nvPr/>
        </p:nvPicPr>
        <p:blipFill>
          <a:blip r:embed="rId3"/>
          <a:stretch>
            <a:fillRect/>
          </a:stretch>
        </p:blipFill>
        <p:spPr>
          <a:xfrm>
            <a:off x="991340" y="3037587"/>
            <a:ext cx="2897230" cy="677163"/>
          </a:xfrm>
          <a:prstGeom prst="rect">
            <a:avLst/>
          </a:prstGeom>
        </p:spPr>
      </p:pic>
      <p:pic>
        <p:nvPicPr>
          <p:cNvPr id="9" name="Picture 8">
            <a:extLst>
              <a:ext uri="{FF2B5EF4-FFF2-40B4-BE49-F238E27FC236}">
                <a16:creationId xmlns:a16="http://schemas.microsoft.com/office/drawing/2014/main" id="{3C01DDCA-6BC0-40D0-BC0C-771D1C58BC94}"/>
              </a:ext>
            </a:extLst>
          </p:cNvPr>
          <p:cNvPicPr>
            <a:picLocks noChangeAspect="1"/>
          </p:cNvPicPr>
          <p:nvPr/>
        </p:nvPicPr>
        <p:blipFill>
          <a:blip r:embed="rId4"/>
          <a:stretch>
            <a:fillRect/>
          </a:stretch>
        </p:blipFill>
        <p:spPr>
          <a:xfrm>
            <a:off x="5219200" y="998184"/>
            <a:ext cx="2933460" cy="2271994"/>
          </a:xfrm>
          <a:prstGeom prst="rect">
            <a:avLst/>
          </a:prstGeom>
        </p:spPr>
      </p:pic>
      <p:pic>
        <p:nvPicPr>
          <p:cNvPr id="10" name="Picture 9">
            <a:extLst>
              <a:ext uri="{FF2B5EF4-FFF2-40B4-BE49-F238E27FC236}">
                <a16:creationId xmlns:a16="http://schemas.microsoft.com/office/drawing/2014/main" id="{B39D6FDA-3DC8-471E-9282-ED8D3BDB09D4}"/>
              </a:ext>
            </a:extLst>
          </p:cNvPr>
          <p:cNvPicPr>
            <a:picLocks noChangeAspect="1"/>
          </p:cNvPicPr>
          <p:nvPr/>
        </p:nvPicPr>
        <p:blipFill>
          <a:blip r:embed="rId5"/>
          <a:stretch>
            <a:fillRect/>
          </a:stretch>
        </p:blipFill>
        <p:spPr>
          <a:xfrm>
            <a:off x="5219200" y="3645551"/>
            <a:ext cx="2248400" cy="617389"/>
          </a:xfrm>
          <a:prstGeom prst="rect">
            <a:avLst/>
          </a:prstGeom>
        </p:spPr>
      </p:pic>
    </p:spTree>
    <p:extLst>
      <p:ext uri="{BB962C8B-B14F-4D97-AF65-F5344CB8AC3E}">
        <p14:creationId xmlns:p14="http://schemas.microsoft.com/office/powerpoint/2010/main" val="373153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D02132-A0AC-4592-912C-33DBBA5A6D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Text Placeholder 3">
            <a:extLst>
              <a:ext uri="{FF2B5EF4-FFF2-40B4-BE49-F238E27FC236}">
                <a16:creationId xmlns:a16="http://schemas.microsoft.com/office/drawing/2014/main" id="{2278F652-45B1-4B83-9F72-34948299371A}"/>
              </a:ext>
            </a:extLst>
          </p:cNvPr>
          <p:cNvSpPr>
            <a:spLocks noGrp="1"/>
          </p:cNvSpPr>
          <p:nvPr>
            <p:ph type="body" idx="13"/>
          </p:nvPr>
        </p:nvSpPr>
        <p:spPr/>
        <p:txBody>
          <a:bodyPr/>
          <a:lstStyle/>
          <a:p>
            <a:r>
              <a:rPr lang="en-US" dirty="0"/>
              <a:t>The JVM firstly checks whether the exception is handled or not. If exception is not handled, JVM provides a default exception handler that performs the following tasks:</a:t>
            </a:r>
          </a:p>
          <a:p>
            <a:pPr marL="808038" lvl="1" indent="-274638">
              <a:buSzPct val="100000"/>
              <a:buFont typeface="Wingdings" panose="05000000000000000000" pitchFamily="2" charset="2"/>
              <a:buChar char="q"/>
            </a:pPr>
            <a:r>
              <a:rPr lang="en-US" sz="1400" dirty="0"/>
              <a:t>Prints out exception description.</a:t>
            </a:r>
          </a:p>
          <a:p>
            <a:pPr marL="808038" lvl="1" indent="-274638">
              <a:buSzPct val="100000"/>
              <a:buFont typeface="Wingdings" panose="05000000000000000000" pitchFamily="2" charset="2"/>
              <a:buChar char="q"/>
            </a:pPr>
            <a:r>
              <a:rPr lang="en-US" sz="1400" dirty="0"/>
              <a:t>Prints the stack trace (Hierarchy of methods where the exception occurred).</a:t>
            </a:r>
          </a:p>
          <a:p>
            <a:pPr marL="808038" lvl="1" indent="-274638">
              <a:buSzPct val="100000"/>
              <a:buFont typeface="Wingdings" panose="05000000000000000000" pitchFamily="2" charset="2"/>
              <a:buChar char="q"/>
            </a:pPr>
            <a:r>
              <a:rPr lang="en-US" sz="1400" dirty="0"/>
              <a:t>Causes the program to terminate.</a:t>
            </a:r>
          </a:p>
          <a:p>
            <a:r>
              <a:rPr lang="en-US" dirty="0"/>
              <a:t>But if exception is handled by the application programmer, normal flow of the application is maintained i.e. rest of the code is executed.</a:t>
            </a:r>
          </a:p>
        </p:txBody>
      </p:sp>
      <p:sp>
        <p:nvSpPr>
          <p:cNvPr id="5" name="Title 4">
            <a:extLst>
              <a:ext uri="{FF2B5EF4-FFF2-40B4-BE49-F238E27FC236}">
                <a16:creationId xmlns:a16="http://schemas.microsoft.com/office/drawing/2014/main" id="{565A9575-5709-4D6D-B451-FB8108188DF8}"/>
              </a:ext>
            </a:extLst>
          </p:cNvPr>
          <p:cNvSpPr>
            <a:spLocks noGrp="1"/>
          </p:cNvSpPr>
          <p:nvPr>
            <p:ph type="title"/>
          </p:nvPr>
        </p:nvSpPr>
        <p:spPr/>
        <p:txBody>
          <a:bodyPr/>
          <a:lstStyle/>
          <a:p>
            <a:r>
              <a:rPr lang="en-US" dirty="0"/>
              <a:t>Internal working of java try-catch block</a:t>
            </a:r>
            <a:endParaRPr lang="en-ID" dirty="0"/>
          </a:p>
        </p:txBody>
      </p:sp>
      <p:pic>
        <p:nvPicPr>
          <p:cNvPr id="7" name="Picture 6">
            <a:extLst>
              <a:ext uri="{FF2B5EF4-FFF2-40B4-BE49-F238E27FC236}">
                <a16:creationId xmlns:a16="http://schemas.microsoft.com/office/drawing/2014/main" id="{99117D15-D481-4D49-9029-982586E19895}"/>
              </a:ext>
            </a:extLst>
          </p:cNvPr>
          <p:cNvPicPr>
            <a:picLocks noChangeAspect="1"/>
          </p:cNvPicPr>
          <p:nvPr/>
        </p:nvPicPr>
        <p:blipFill>
          <a:blip r:embed="rId2"/>
          <a:stretch>
            <a:fillRect/>
          </a:stretch>
        </p:blipFill>
        <p:spPr>
          <a:xfrm>
            <a:off x="457200" y="742949"/>
            <a:ext cx="4226752" cy="3057049"/>
          </a:xfrm>
          <a:prstGeom prst="rect">
            <a:avLst/>
          </a:prstGeom>
        </p:spPr>
      </p:pic>
    </p:spTree>
    <p:extLst>
      <p:ext uri="{BB962C8B-B14F-4D97-AF65-F5344CB8AC3E}">
        <p14:creationId xmlns:p14="http://schemas.microsoft.com/office/powerpoint/2010/main" val="194944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Exception Handling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Multiple Catch Block</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605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CBEFCA-7DE6-4735-9E69-95CA5485A1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Text Placeholder 5">
            <a:extLst>
              <a:ext uri="{FF2B5EF4-FFF2-40B4-BE49-F238E27FC236}">
                <a16:creationId xmlns:a16="http://schemas.microsoft.com/office/drawing/2014/main" id="{B259244C-9267-4290-8E04-0D7A7B57E70F}"/>
              </a:ext>
            </a:extLst>
          </p:cNvPr>
          <p:cNvSpPr>
            <a:spLocks noGrp="1"/>
          </p:cNvSpPr>
          <p:nvPr>
            <p:ph type="body" idx="1"/>
          </p:nvPr>
        </p:nvSpPr>
        <p:spPr/>
        <p:txBody>
          <a:bodyPr/>
          <a:lstStyle/>
          <a:p>
            <a:pPr marL="76200" indent="0">
              <a:buNone/>
            </a:pPr>
            <a:r>
              <a:rPr lang="en-US" dirty="0"/>
              <a:t>A try block can be followed by one or more catch blocks. Each catch block must contain a different exception handler. So, if you have to perform different tasks at the occurrence of different exceptions, use java multi-catch block.</a:t>
            </a:r>
          </a:p>
          <a:p>
            <a:pPr marL="76200" indent="0">
              <a:buNone/>
            </a:pPr>
            <a:r>
              <a:rPr lang="en-US" sz="1800" b="1" dirty="0"/>
              <a:t>Points to remember</a:t>
            </a:r>
            <a:endParaRPr lang="en-US" b="1" dirty="0"/>
          </a:p>
          <a:p>
            <a:r>
              <a:rPr lang="en-US" dirty="0"/>
              <a:t>At a time only one exception occurs and at a time only one catch block is executed.</a:t>
            </a:r>
          </a:p>
          <a:p>
            <a:r>
              <a:rPr lang="en-US" dirty="0"/>
              <a:t>All catch blocks must be ordered from most specific to most general, i.e. catch for </a:t>
            </a:r>
            <a:r>
              <a:rPr lang="en-US" dirty="0" err="1"/>
              <a:t>ArithmeticException</a:t>
            </a:r>
            <a:r>
              <a:rPr lang="en-US" dirty="0"/>
              <a:t> must come before catch for Exception.</a:t>
            </a:r>
            <a:endParaRPr lang="en-ID" dirty="0"/>
          </a:p>
        </p:txBody>
      </p:sp>
      <p:sp>
        <p:nvSpPr>
          <p:cNvPr id="7" name="Text Placeholder 6">
            <a:extLst>
              <a:ext uri="{FF2B5EF4-FFF2-40B4-BE49-F238E27FC236}">
                <a16:creationId xmlns:a16="http://schemas.microsoft.com/office/drawing/2014/main" id="{2E6A2513-B8CF-4049-8EAB-E39EE0EB3F55}"/>
              </a:ext>
            </a:extLst>
          </p:cNvPr>
          <p:cNvSpPr>
            <a:spLocks noGrp="1"/>
          </p:cNvSpPr>
          <p:nvPr>
            <p:ph type="body" idx="13"/>
          </p:nvPr>
        </p:nvSpPr>
        <p:spPr/>
        <p:txBody>
          <a:bodyPr/>
          <a:lstStyle/>
          <a:p>
            <a:r>
              <a:rPr lang="en-US" dirty="0"/>
              <a:t>Example 1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1 :</a:t>
            </a:r>
            <a:endParaRPr lang="en-ID" dirty="0"/>
          </a:p>
        </p:txBody>
      </p:sp>
      <p:sp>
        <p:nvSpPr>
          <p:cNvPr id="5" name="Title 4">
            <a:extLst>
              <a:ext uri="{FF2B5EF4-FFF2-40B4-BE49-F238E27FC236}">
                <a16:creationId xmlns:a16="http://schemas.microsoft.com/office/drawing/2014/main" id="{46F08524-8055-43F2-BA7E-FCBD43CE4769}"/>
              </a:ext>
            </a:extLst>
          </p:cNvPr>
          <p:cNvSpPr>
            <a:spLocks noGrp="1"/>
          </p:cNvSpPr>
          <p:nvPr>
            <p:ph type="title"/>
          </p:nvPr>
        </p:nvSpPr>
        <p:spPr/>
        <p:txBody>
          <a:bodyPr/>
          <a:lstStyle/>
          <a:p>
            <a:r>
              <a:rPr lang="en-US" dirty="0"/>
              <a:t>Java Multi-catch block</a:t>
            </a:r>
            <a:endParaRPr lang="en-ID" dirty="0"/>
          </a:p>
        </p:txBody>
      </p:sp>
      <p:pic>
        <p:nvPicPr>
          <p:cNvPr id="8" name="Picture 7">
            <a:extLst>
              <a:ext uri="{FF2B5EF4-FFF2-40B4-BE49-F238E27FC236}">
                <a16:creationId xmlns:a16="http://schemas.microsoft.com/office/drawing/2014/main" id="{967B6115-8418-4A2D-94A1-FE41CA36FDD4}"/>
              </a:ext>
            </a:extLst>
          </p:cNvPr>
          <p:cNvPicPr>
            <a:picLocks noChangeAspect="1"/>
          </p:cNvPicPr>
          <p:nvPr/>
        </p:nvPicPr>
        <p:blipFill>
          <a:blip r:embed="rId2"/>
          <a:stretch>
            <a:fillRect/>
          </a:stretch>
        </p:blipFill>
        <p:spPr>
          <a:xfrm>
            <a:off x="5257799" y="1047750"/>
            <a:ext cx="3536157" cy="1676400"/>
          </a:xfrm>
          <a:prstGeom prst="rect">
            <a:avLst/>
          </a:prstGeom>
        </p:spPr>
      </p:pic>
      <p:pic>
        <p:nvPicPr>
          <p:cNvPr id="9" name="Picture 8">
            <a:extLst>
              <a:ext uri="{FF2B5EF4-FFF2-40B4-BE49-F238E27FC236}">
                <a16:creationId xmlns:a16="http://schemas.microsoft.com/office/drawing/2014/main" id="{D12620B4-FD3A-4FED-918A-54D317180853}"/>
              </a:ext>
            </a:extLst>
          </p:cNvPr>
          <p:cNvPicPr>
            <a:picLocks noChangeAspect="1"/>
          </p:cNvPicPr>
          <p:nvPr/>
        </p:nvPicPr>
        <p:blipFill>
          <a:blip r:embed="rId3"/>
          <a:stretch>
            <a:fillRect/>
          </a:stretch>
        </p:blipFill>
        <p:spPr>
          <a:xfrm>
            <a:off x="5257799" y="3333565"/>
            <a:ext cx="2209801" cy="682703"/>
          </a:xfrm>
          <a:prstGeom prst="rect">
            <a:avLst/>
          </a:prstGeom>
        </p:spPr>
      </p:pic>
    </p:spTree>
    <p:extLst>
      <p:ext uri="{BB962C8B-B14F-4D97-AF65-F5344CB8AC3E}">
        <p14:creationId xmlns:p14="http://schemas.microsoft.com/office/powerpoint/2010/main" val="4168874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8D09D-DEBA-4071-A9B4-71921D007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Text Placeholder 2">
            <a:extLst>
              <a:ext uri="{FF2B5EF4-FFF2-40B4-BE49-F238E27FC236}">
                <a16:creationId xmlns:a16="http://schemas.microsoft.com/office/drawing/2014/main" id="{2A596A74-B572-4715-B384-74CE7523091E}"/>
              </a:ext>
            </a:extLst>
          </p:cNvPr>
          <p:cNvSpPr>
            <a:spLocks noGrp="1"/>
          </p:cNvSpPr>
          <p:nvPr>
            <p:ph type="body" idx="1"/>
          </p:nvPr>
        </p:nvSpPr>
        <p:spPr/>
        <p:txBody>
          <a:bodyPr/>
          <a:lstStyle/>
          <a:p>
            <a:r>
              <a:rPr lang="en-US" dirty="0"/>
              <a:t>Example 2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2:</a:t>
            </a:r>
            <a:endParaRPr lang="en-ID" dirty="0"/>
          </a:p>
        </p:txBody>
      </p:sp>
      <p:sp>
        <p:nvSpPr>
          <p:cNvPr id="4" name="Text Placeholder 3">
            <a:extLst>
              <a:ext uri="{FF2B5EF4-FFF2-40B4-BE49-F238E27FC236}">
                <a16:creationId xmlns:a16="http://schemas.microsoft.com/office/drawing/2014/main" id="{DEA8B713-C44A-403F-8DCA-8439FBB55362}"/>
              </a:ext>
            </a:extLst>
          </p:cNvPr>
          <p:cNvSpPr>
            <a:spLocks noGrp="1"/>
          </p:cNvSpPr>
          <p:nvPr>
            <p:ph type="body" idx="13"/>
          </p:nvPr>
        </p:nvSpPr>
        <p:spPr/>
        <p:txBody>
          <a:bodyPr/>
          <a:lstStyle/>
          <a:p>
            <a:r>
              <a:rPr lang="en-US" dirty="0"/>
              <a:t>Example 3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3 :</a:t>
            </a:r>
            <a:endParaRPr lang="en-ID" dirty="0"/>
          </a:p>
        </p:txBody>
      </p:sp>
      <p:sp>
        <p:nvSpPr>
          <p:cNvPr id="5" name="Title 4">
            <a:extLst>
              <a:ext uri="{FF2B5EF4-FFF2-40B4-BE49-F238E27FC236}">
                <a16:creationId xmlns:a16="http://schemas.microsoft.com/office/drawing/2014/main" id="{B549618B-8787-46AC-BE2B-B33BFAE7BCE7}"/>
              </a:ext>
            </a:extLst>
          </p:cNvPr>
          <p:cNvSpPr>
            <a:spLocks noGrp="1"/>
          </p:cNvSpPr>
          <p:nvPr>
            <p:ph type="title"/>
          </p:nvPr>
        </p:nvSpPr>
        <p:spPr/>
        <p:txBody>
          <a:bodyPr/>
          <a:lstStyle/>
          <a:p>
            <a:endParaRPr lang="en-ID"/>
          </a:p>
        </p:txBody>
      </p:sp>
      <p:pic>
        <p:nvPicPr>
          <p:cNvPr id="6" name="Picture 5">
            <a:extLst>
              <a:ext uri="{FF2B5EF4-FFF2-40B4-BE49-F238E27FC236}">
                <a16:creationId xmlns:a16="http://schemas.microsoft.com/office/drawing/2014/main" id="{90032665-AA34-4C58-9DE7-64A435B7FF7F}"/>
              </a:ext>
            </a:extLst>
          </p:cNvPr>
          <p:cNvPicPr>
            <a:picLocks noChangeAspect="1"/>
          </p:cNvPicPr>
          <p:nvPr/>
        </p:nvPicPr>
        <p:blipFill>
          <a:blip r:embed="rId2"/>
          <a:stretch>
            <a:fillRect/>
          </a:stretch>
        </p:blipFill>
        <p:spPr>
          <a:xfrm>
            <a:off x="990600" y="1047750"/>
            <a:ext cx="3469449" cy="1647827"/>
          </a:xfrm>
          <a:prstGeom prst="rect">
            <a:avLst/>
          </a:prstGeom>
        </p:spPr>
      </p:pic>
      <p:pic>
        <p:nvPicPr>
          <p:cNvPr id="7" name="Picture 6">
            <a:extLst>
              <a:ext uri="{FF2B5EF4-FFF2-40B4-BE49-F238E27FC236}">
                <a16:creationId xmlns:a16="http://schemas.microsoft.com/office/drawing/2014/main" id="{BF6748F1-EE43-40C8-9422-639027A52743}"/>
              </a:ext>
            </a:extLst>
          </p:cNvPr>
          <p:cNvPicPr>
            <a:picLocks noChangeAspect="1"/>
          </p:cNvPicPr>
          <p:nvPr/>
        </p:nvPicPr>
        <p:blipFill>
          <a:blip r:embed="rId3"/>
          <a:stretch>
            <a:fillRect/>
          </a:stretch>
        </p:blipFill>
        <p:spPr>
          <a:xfrm>
            <a:off x="990601" y="3333750"/>
            <a:ext cx="2895600" cy="699843"/>
          </a:xfrm>
          <a:prstGeom prst="rect">
            <a:avLst/>
          </a:prstGeom>
        </p:spPr>
      </p:pic>
      <p:pic>
        <p:nvPicPr>
          <p:cNvPr id="8" name="Picture 7">
            <a:extLst>
              <a:ext uri="{FF2B5EF4-FFF2-40B4-BE49-F238E27FC236}">
                <a16:creationId xmlns:a16="http://schemas.microsoft.com/office/drawing/2014/main" id="{AC72DCB5-85F0-44DD-A247-C634A4340428}"/>
              </a:ext>
            </a:extLst>
          </p:cNvPr>
          <p:cNvPicPr>
            <a:picLocks noChangeAspect="1"/>
          </p:cNvPicPr>
          <p:nvPr/>
        </p:nvPicPr>
        <p:blipFill>
          <a:blip r:embed="rId4"/>
          <a:stretch>
            <a:fillRect/>
          </a:stretch>
        </p:blipFill>
        <p:spPr>
          <a:xfrm>
            <a:off x="5181600" y="945196"/>
            <a:ext cx="3505199" cy="1762318"/>
          </a:xfrm>
          <a:prstGeom prst="rect">
            <a:avLst/>
          </a:prstGeom>
        </p:spPr>
      </p:pic>
      <p:pic>
        <p:nvPicPr>
          <p:cNvPr id="9" name="Picture 8">
            <a:extLst>
              <a:ext uri="{FF2B5EF4-FFF2-40B4-BE49-F238E27FC236}">
                <a16:creationId xmlns:a16="http://schemas.microsoft.com/office/drawing/2014/main" id="{C72E6B0E-B611-4EBC-9139-588241BB7B29}"/>
              </a:ext>
            </a:extLst>
          </p:cNvPr>
          <p:cNvPicPr>
            <a:picLocks noChangeAspect="1"/>
          </p:cNvPicPr>
          <p:nvPr/>
        </p:nvPicPr>
        <p:blipFill>
          <a:blip r:embed="rId5"/>
          <a:stretch>
            <a:fillRect/>
          </a:stretch>
        </p:blipFill>
        <p:spPr>
          <a:xfrm>
            <a:off x="5181600" y="3333751"/>
            <a:ext cx="2971799" cy="663348"/>
          </a:xfrm>
          <a:prstGeom prst="rect">
            <a:avLst/>
          </a:prstGeom>
        </p:spPr>
      </p:pic>
    </p:spTree>
    <p:extLst>
      <p:ext uri="{BB962C8B-B14F-4D97-AF65-F5344CB8AC3E}">
        <p14:creationId xmlns:p14="http://schemas.microsoft.com/office/powerpoint/2010/main" val="389423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8D09D-DEBA-4071-A9B4-71921D007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Text Placeholder 2">
            <a:extLst>
              <a:ext uri="{FF2B5EF4-FFF2-40B4-BE49-F238E27FC236}">
                <a16:creationId xmlns:a16="http://schemas.microsoft.com/office/drawing/2014/main" id="{2A596A74-B572-4715-B384-74CE7523091E}"/>
              </a:ext>
            </a:extLst>
          </p:cNvPr>
          <p:cNvSpPr>
            <a:spLocks noGrp="1"/>
          </p:cNvSpPr>
          <p:nvPr>
            <p:ph type="body" idx="1"/>
          </p:nvPr>
        </p:nvSpPr>
        <p:spPr/>
        <p:txBody>
          <a:bodyPr/>
          <a:lstStyle/>
          <a:p>
            <a:pPr marL="76200" indent="0">
              <a:buNone/>
            </a:pPr>
            <a:r>
              <a:rPr lang="en-US" dirty="0"/>
              <a:t>In this example, we generate </a:t>
            </a:r>
            <a:r>
              <a:rPr lang="en-US" dirty="0" err="1"/>
              <a:t>NullPointerException</a:t>
            </a:r>
            <a:r>
              <a:rPr lang="en-US" dirty="0"/>
              <a:t>, but didn't provide the corresponding exception type. In such case, the catch block containing the parent exception class </a:t>
            </a:r>
            <a:r>
              <a:rPr lang="en-US" b="1" dirty="0"/>
              <a:t>Exception</a:t>
            </a:r>
            <a:r>
              <a:rPr lang="en-US" dirty="0"/>
              <a:t> will invoked.</a:t>
            </a:r>
          </a:p>
          <a:p>
            <a:r>
              <a:rPr lang="en-US" dirty="0"/>
              <a:t>Example 4 :</a:t>
            </a:r>
          </a:p>
          <a:p>
            <a:endParaRPr lang="en-US" dirty="0"/>
          </a:p>
          <a:p>
            <a:endParaRPr lang="en-US" dirty="0"/>
          </a:p>
          <a:p>
            <a:endParaRPr lang="en-US" dirty="0"/>
          </a:p>
          <a:p>
            <a:endParaRPr lang="en-US" dirty="0"/>
          </a:p>
          <a:p>
            <a:endParaRPr lang="en-US" dirty="0"/>
          </a:p>
          <a:p>
            <a:pPr marL="76200" indent="0">
              <a:buNone/>
            </a:pPr>
            <a:endParaRPr lang="en-US" dirty="0"/>
          </a:p>
          <a:p>
            <a:r>
              <a:rPr lang="en-US" dirty="0"/>
              <a:t>Output  4:</a:t>
            </a:r>
            <a:endParaRPr lang="en-ID" dirty="0"/>
          </a:p>
        </p:txBody>
      </p:sp>
      <p:sp>
        <p:nvSpPr>
          <p:cNvPr id="4" name="Text Placeholder 3">
            <a:extLst>
              <a:ext uri="{FF2B5EF4-FFF2-40B4-BE49-F238E27FC236}">
                <a16:creationId xmlns:a16="http://schemas.microsoft.com/office/drawing/2014/main" id="{DEA8B713-C44A-403F-8DCA-8439FBB55362}"/>
              </a:ext>
            </a:extLst>
          </p:cNvPr>
          <p:cNvSpPr>
            <a:spLocks noGrp="1"/>
          </p:cNvSpPr>
          <p:nvPr>
            <p:ph type="body" idx="13"/>
          </p:nvPr>
        </p:nvSpPr>
        <p:spPr/>
        <p:txBody>
          <a:bodyPr/>
          <a:lstStyle/>
          <a:p>
            <a:pPr marL="76200" indent="0">
              <a:buNone/>
            </a:pPr>
            <a:r>
              <a:rPr lang="en-US" dirty="0"/>
              <a:t>Let's see an example, to handle the exception without maintaining the order of exceptions (i.e. from most specific to most general).</a:t>
            </a:r>
          </a:p>
          <a:p>
            <a:r>
              <a:rPr lang="en-US" dirty="0"/>
              <a:t>Example 5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5 :</a:t>
            </a:r>
            <a:endParaRPr lang="en-ID" dirty="0"/>
          </a:p>
        </p:txBody>
      </p:sp>
      <p:sp>
        <p:nvSpPr>
          <p:cNvPr id="5" name="Title 4">
            <a:extLst>
              <a:ext uri="{FF2B5EF4-FFF2-40B4-BE49-F238E27FC236}">
                <a16:creationId xmlns:a16="http://schemas.microsoft.com/office/drawing/2014/main" id="{B549618B-8787-46AC-BE2B-B33BFAE7BCE7}"/>
              </a:ext>
            </a:extLst>
          </p:cNvPr>
          <p:cNvSpPr>
            <a:spLocks noGrp="1"/>
          </p:cNvSpPr>
          <p:nvPr>
            <p:ph type="title"/>
          </p:nvPr>
        </p:nvSpPr>
        <p:spPr/>
        <p:txBody>
          <a:bodyPr/>
          <a:lstStyle/>
          <a:p>
            <a:endParaRPr lang="en-ID"/>
          </a:p>
        </p:txBody>
      </p:sp>
      <p:pic>
        <p:nvPicPr>
          <p:cNvPr id="10" name="Picture 9">
            <a:extLst>
              <a:ext uri="{FF2B5EF4-FFF2-40B4-BE49-F238E27FC236}">
                <a16:creationId xmlns:a16="http://schemas.microsoft.com/office/drawing/2014/main" id="{15BF1B4E-DD39-419B-A6B2-15DD2DA2600A}"/>
              </a:ext>
            </a:extLst>
          </p:cNvPr>
          <p:cNvPicPr>
            <a:picLocks noChangeAspect="1"/>
          </p:cNvPicPr>
          <p:nvPr/>
        </p:nvPicPr>
        <p:blipFill>
          <a:blip r:embed="rId2"/>
          <a:stretch>
            <a:fillRect/>
          </a:stretch>
        </p:blipFill>
        <p:spPr>
          <a:xfrm>
            <a:off x="606813" y="1919094"/>
            <a:ext cx="3703624" cy="1762319"/>
          </a:xfrm>
          <a:prstGeom prst="rect">
            <a:avLst/>
          </a:prstGeom>
        </p:spPr>
      </p:pic>
      <p:pic>
        <p:nvPicPr>
          <p:cNvPr id="11" name="Picture 10">
            <a:extLst>
              <a:ext uri="{FF2B5EF4-FFF2-40B4-BE49-F238E27FC236}">
                <a16:creationId xmlns:a16="http://schemas.microsoft.com/office/drawing/2014/main" id="{E556117B-8A1C-45C6-852E-5221EFF9AFA7}"/>
              </a:ext>
            </a:extLst>
          </p:cNvPr>
          <p:cNvPicPr>
            <a:picLocks noChangeAspect="1"/>
          </p:cNvPicPr>
          <p:nvPr/>
        </p:nvPicPr>
        <p:blipFill>
          <a:blip r:embed="rId3"/>
          <a:stretch>
            <a:fillRect/>
          </a:stretch>
        </p:blipFill>
        <p:spPr>
          <a:xfrm>
            <a:off x="606813" y="4043962"/>
            <a:ext cx="3162300" cy="695325"/>
          </a:xfrm>
          <a:prstGeom prst="rect">
            <a:avLst/>
          </a:prstGeom>
        </p:spPr>
      </p:pic>
      <p:pic>
        <p:nvPicPr>
          <p:cNvPr id="12" name="Picture 11">
            <a:extLst>
              <a:ext uri="{FF2B5EF4-FFF2-40B4-BE49-F238E27FC236}">
                <a16:creationId xmlns:a16="http://schemas.microsoft.com/office/drawing/2014/main" id="{B5B90C1D-9430-41ED-A104-047AA79B1D8C}"/>
              </a:ext>
            </a:extLst>
          </p:cNvPr>
          <p:cNvPicPr>
            <a:picLocks noChangeAspect="1"/>
          </p:cNvPicPr>
          <p:nvPr/>
        </p:nvPicPr>
        <p:blipFill>
          <a:blip r:embed="rId4"/>
          <a:stretch>
            <a:fillRect/>
          </a:stretch>
        </p:blipFill>
        <p:spPr>
          <a:xfrm>
            <a:off x="4860863" y="1695128"/>
            <a:ext cx="3444937" cy="2035285"/>
          </a:xfrm>
          <a:prstGeom prst="rect">
            <a:avLst/>
          </a:prstGeom>
        </p:spPr>
      </p:pic>
      <p:pic>
        <p:nvPicPr>
          <p:cNvPr id="14" name="Picture 13">
            <a:extLst>
              <a:ext uri="{FF2B5EF4-FFF2-40B4-BE49-F238E27FC236}">
                <a16:creationId xmlns:a16="http://schemas.microsoft.com/office/drawing/2014/main" id="{4E75EE78-DE82-43CF-BA8C-22BD4C9C8303}"/>
              </a:ext>
            </a:extLst>
          </p:cNvPr>
          <p:cNvPicPr>
            <a:picLocks noChangeAspect="1"/>
          </p:cNvPicPr>
          <p:nvPr/>
        </p:nvPicPr>
        <p:blipFill>
          <a:blip r:embed="rId5"/>
          <a:stretch>
            <a:fillRect/>
          </a:stretch>
        </p:blipFill>
        <p:spPr>
          <a:xfrm>
            <a:off x="4860863" y="4043962"/>
            <a:ext cx="1457325" cy="314325"/>
          </a:xfrm>
          <a:prstGeom prst="rect">
            <a:avLst/>
          </a:prstGeom>
        </p:spPr>
      </p:pic>
    </p:spTree>
    <p:extLst>
      <p:ext uri="{BB962C8B-B14F-4D97-AF65-F5344CB8AC3E}">
        <p14:creationId xmlns:p14="http://schemas.microsoft.com/office/powerpoint/2010/main" val="3405141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Nested try block</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5078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8A9B0-B415-4D84-8C79-260B2C16ED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3" name="Text Placeholder 2">
            <a:extLst>
              <a:ext uri="{FF2B5EF4-FFF2-40B4-BE49-F238E27FC236}">
                <a16:creationId xmlns:a16="http://schemas.microsoft.com/office/drawing/2014/main" id="{E9B353A7-A5EE-48A0-A008-B80C87738B51}"/>
              </a:ext>
            </a:extLst>
          </p:cNvPr>
          <p:cNvSpPr>
            <a:spLocks noGrp="1"/>
          </p:cNvSpPr>
          <p:nvPr>
            <p:ph type="body" idx="1"/>
          </p:nvPr>
        </p:nvSpPr>
        <p:spPr/>
        <p:txBody>
          <a:bodyPr/>
          <a:lstStyle/>
          <a:p>
            <a:r>
              <a:rPr lang="en-US" dirty="0"/>
              <a:t>Sometimes a situation may arise where a part of a block may cause one error and the entire block itself may cause another error. In such cases, exception handlers have to be nested.</a:t>
            </a:r>
          </a:p>
          <a:p>
            <a:r>
              <a:rPr lang="en-US" dirty="0"/>
              <a:t>Syntax :</a:t>
            </a:r>
            <a:endParaRPr lang="en-ID" dirty="0"/>
          </a:p>
        </p:txBody>
      </p:sp>
      <p:sp>
        <p:nvSpPr>
          <p:cNvPr id="4" name="Text Placeholder 3">
            <a:extLst>
              <a:ext uri="{FF2B5EF4-FFF2-40B4-BE49-F238E27FC236}">
                <a16:creationId xmlns:a16="http://schemas.microsoft.com/office/drawing/2014/main" id="{20E268EF-7643-42CE-8330-1F72D10BE9F7}"/>
              </a:ext>
            </a:extLst>
          </p:cNvPr>
          <p:cNvSpPr>
            <a:spLocks noGrp="1"/>
          </p:cNvSpPr>
          <p:nvPr>
            <p:ph type="body" idx="13"/>
          </p:nvPr>
        </p:nvSpPr>
        <p:spPr/>
        <p:txBody>
          <a:bodyPr/>
          <a:lstStyle/>
          <a:p>
            <a:r>
              <a:rPr lang="en-US" dirty="0"/>
              <a:t>Example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 </a:t>
            </a:r>
            <a:endParaRPr lang="en-ID" dirty="0"/>
          </a:p>
        </p:txBody>
      </p:sp>
      <p:sp>
        <p:nvSpPr>
          <p:cNvPr id="5" name="Title 4">
            <a:extLst>
              <a:ext uri="{FF2B5EF4-FFF2-40B4-BE49-F238E27FC236}">
                <a16:creationId xmlns:a16="http://schemas.microsoft.com/office/drawing/2014/main" id="{CDDE64B7-4ADE-46A6-A035-A6970F5CBD6E}"/>
              </a:ext>
            </a:extLst>
          </p:cNvPr>
          <p:cNvSpPr>
            <a:spLocks noGrp="1"/>
          </p:cNvSpPr>
          <p:nvPr>
            <p:ph type="title"/>
          </p:nvPr>
        </p:nvSpPr>
        <p:spPr/>
        <p:txBody>
          <a:bodyPr/>
          <a:lstStyle/>
          <a:p>
            <a:r>
              <a:rPr lang="en-US" dirty="0"/>
              <a:t>Why use nested try block</a:t>
            </a:r>
          </a:p>
        </p:txBody>
      </p:sp>
      <p:pic>
        <p:nvPicPr>
          <p:cNvPr id="6" name="Picture 5">
            <a:extLst>
              <a:ext uri="{FF2B5EF4-FFF2-40B4-BE49-F238E27FC236}">
                <a16:creationId xmlns:a16="http://schemas.microsoft.com/office/drawing/2014/main" id="{C2D566A1-0B65-4AF5-9771-8F3A8A43BEF3}"/>
              </a:ext>
            </a:extLst>
          </p:cNvPr>
          <p:cNvPicPr>
            <a:picLocks noChangeAspect="1"/>
          </p:cNvPicPr>
          <p:nvPr/>
        </p:nvPicPr>
        <p:blipFill>
          <a:blip r:embed="rId2"/>
          <a:stretch>
            <a:fillRect/>
          </a:stretch>
        </p:blipFill>
        <p:spPr>
          <a:xfrm>
            <a:off x="990600" y="1905000"/>
            <a:ext cx="1905000" cy="2654508"/>
          </a:xfrm>
          <a:prstGeom prst="rect">
            <a:avLst/>
          </a:prstGeom>
        </p:spPr>
      </p:pic>
      <p:pic>
        <p:nvPicPr>
          <p:cNvPr id="7" name="Picture 6">
            <a:extLst>
              <a:ext uri="{FF2B5EF4-FFF2-40B4-BE49-F238E27FC236}">
                <a16:creationId xmlns:a16="http://schemas.microsoft.com/office/drawing/2014/main" id="{11AF37EF-CA7B-470C-A18D-4B0B95CC5F98}"/>
              </a:ext>
            </a:extLst>
          </p:cNvPr>
          <p:cNvPicPr>
            <a:picLocks noChangeAspect="1"/>
          </p:cNvPicPr>
          <p:nvPr/>
        </p:nvPicPr>
        <p:blipFill>
          <a:blip r:embed="rId3"/>
          <a:stretch>
            <a:fillRect/>
          </a:stretch>
        </p:blipFill>
        <p:spPr>
          <a:xfrm>
            <a:off x="4858664" y="971550"/>
            <a:ext cx="3005071" cy="2646151"/>
          </a:xfrm>
          <a:prstGeom prst="rect">
            <a:avLst/>
          </a:prstGeom>
        </p:spPr>
      </p:pic>
      <p:pic>
        <p:nvPicPr>
          <p:cNvPr id="8" name="Picture 7">
            <a:extLst>
              <a:ext uri="{FF2B5EF4-FFF2-40B4-BE49-F238E27FC236}">
                <a16:creationId xmlns:a16="http://schemas.microsoft.com/office/drawing/2014/main" id="{FF014DF0-0E58-4F30-A30E-AF708130AC2E}"/>
              </a:ext>
            </a:extLst>
          </p:cNvPr>
          <p:cNvPicPr>
            <a:picLocks noChangeAspect="1"/>
          </p:cNvPicPr>
          <p:nvPr/>
        </p:nvPicPr>
        <p:blipFill>
          <a:blip r:embed="rId4"/>
          <a:stretch>
            <a:fillRect/>
          </a:stretch>
        </p:blipFill>
        <p:spPr>
          <a:xfrm>
            <a:off x="4858664" y="3884640"/>
            <a:ext cx="2340736" cy="829011"/>
          </a:xfrm>
          <a:prstGeom prst="rect">
            <a:avLst/>
          </a:prstGeom>
        </p:spPr>
      </p:pic>
    </p:spTree>
    <p:extLst>
      <p:ext uri="{BB962C8B-B14F-4D97-AF65-F5344CB8AC3E}">
        <p14:creationId xmlns:p14="http://schemas.microsoft.com/office/powerpoint/2010/main" val="245148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finally block</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12491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2A9FCA-8818-495E-8960-E291400FCF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Text Placeholder 2">
            <a:extLst>
              <a:ext uri="{FF2B5EF4-FFF2-40B4-BE49-F238E27FC236}">
                <a16:creationId xmlns:a16="http://schemas.microsoft.com/office/drawing/2014/main" id="{F06363C7-4713-4CD4-BB7B-41CB0A7FD585}"/>
              </a:ext>
            </a:extLst>
          </p:cNvPr>
          <p:cNvSpPr>
            <a:spLocks noGrp="1"/>
          </p:cNvSpPr>
          <p:nvPr>
            <p:ph type="body" idx="1"/>
          </p:nvPr>
        </p:nvSpPr>
        <p:spPr/>
        <p:txBody>
          <a:bodyPr/>
          <a:lstStyle/>
          <a:p>
            <a:r>
              <a:rPr lang="en-US" b="1" dirty="0"/>
              <a:t>Java finally block</a:t>
            </a:r>
            <a:r>
              <a:rPr lang="en-US" dirty="0"/>
              <a:t> is a block that is used </a:t>
            </a:r>
            <a:r>
              <a:rPr lang="en-US" i="1" dirty="0"/>
              <a:t>to execute important code</a:t>
            </a:r>
            <a:r>
              <a:rPr lang="en-US" dirty="0"/>
              <a:t> such as closing connection, stream etc.</a:t>
            </a:r>
          </a:p>
          <a:p>
            <a:r>
              <a:rPr lang="en-US" dirty="0"/>
              <a:t>Java finally block is always executed whether exception is handled or not.</a:t>
            </a:r>
          </a:p>
          <a:p>
            <a:r>
              <a:rPr lang="en-US" dirty="0"/>
              <a:t>Java finally block follows try or catch block.</a:t>
            </a:r>
          </a:p>
          <a:p>
            <a:pPr marL="76200" indent="0">
              <a:buNone/>
            </a:pPr>
            <a:r>
              <a:rPr lang="en-US" sz="2000" b="1" dirty="0"/>
              <a:t>Why use java finally</a:t>
            </a:r>
            <a:endParaRPr lang="en-US" b="1" dirty="0"/>
          </a:p>
          <a:p>
            <a:r>
              <a:rPr lang="en-US" dirty="0"/>
              <a:t>Finally block in java can be used to put "cleanup" code such as closing a file, closing connection etc.</a:t>
            </a:r>
          </a:p>
        </p:txBody>
      </p:sp>
      <p:sp>
        <p:nvSpPr>
          <p:cNvPr id="5" name="Title 4">
            <a:extLst>
              <a:ext uri="{FF2B5EF4-FFF2-40B4-BE49-F238E27FC236}">
                <a16:creationId xmlns:a16="http://schemas.microsoft.com/office/drawing/2014/main" id="{1C50A487-208B-4EF5-843F-836279C6C66B}"/>
              </a:ext>
            </a:extLst>
          </p:cNvPr>
          <p:cNvSpPr>
            <a:spLocks noGrp="1"/>
          </p:cNvSpPr>
          <p:nvPr>
            <p:ph type="title"/>
          </p:nvPr>
        </p:nvSpPr>
        <p:spPr/>
        <p:txBody>
          <a:bodyPr/>
          <a:lstStyle/>
          <a:p>
            <a:r>
              <a:rPr lang="en-US" dirty="0"/>
              <a:t>Java finally block </a:t>
            </a:r>
            <a:endParaRPr lang="en-ID" dirty="0"/>
          </a:p>
        </p:txBody>
      </p:sp>
      <p:pic>
        <p:nvPicPr>
          <p:cNvPr id="7" name="Picture 6">
            <a:extLst>
              <a:ext uri="{FF2B5EF4-FFF2-40B4-BE49-F238E27FC236}">
                <a16:creationId xmlns:a16="http://schemas.microsoft.com/office/drawing/2014/main" id="{884FF464-9029-4296-BA3E-60B797D45A01}"/>
              </a:ext>
            </a:extLst>
          </p:cNvPr>
          <p:cNvPicPr>
            <a:picLocks noChangeAspect="1"/>
          </p:cNvPicPr>
          <p:nvPr/>
        </p:nvPicPr>
        <p:blipFill>
          <a:blip r:embed="rId2"/>
          <a:stretch>
            <a:fillRect/>
          </a:stretch>
        </p:blipFill>
        <p:spPr>
          <a:xfrm>
            <a:off x="4721682" y="666750"/>
            <a:ext cx="3203118" cy="3820421"/>
          </a:xfrm>
          <a:prstGeom prst="rect">
            <a:avLst/>
          </a:prstGeom>
        </p:spPr>
      </p:pic>
    </p:spTree>
    <p:extLst>
      <p:ext uri="{BB962C8B-B14F-4D97-AF65-F5344CB8AC3E}">
        <p14:creationId xmlns:p14="http://schemas.microsoft.com/office/powerpoint/2010/main" val="592580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65C1A7-C2FD-4552-A2EE-BEFBAF52AB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 Placeholder 2">
            <a:extLst>
              <a:ext uri="{FF2B5EF4-FFF2-40B4-BE49-F238E27FC236}">
                <a16:creationId xmlns:a16="http://schemas.microsoft.com/office/drawing/2014/main" id="{9F125F18-E91C-455B-8C32-1DFD88A5B477}"/>
              </a:ext>
            </a:extLst>
          </p:cNvPr>
          <p:cNvSpPr>
            <a:spLocks noGrp="1"/>
          </p:cNvSpPr>
          <p:nvPr>
            <p:ph type="body" idx="1"/>
          </p:nvPr>
        </p:nvSpPr>
        <p:spPr/>
        <p:txBody>
          <a:bodyPr/>
          <a:lstStyle/>
          <a:p>
            <a:r>
              <a:rPr lang="en-US" dirty="0"/>
              <a:t>The java finally example where </a:t>
            </a:r>
            <a:r>
              <a:rPr lang="en-US" b="1" dirty="0"/>
              <a:t>exception doesn't occur</a:t>
            </a:r>
            <a:r>
              <a:rPr lang="en-US" dirty="0"/>
              <a:t>.</a:t>
            </a:r>
          </a:p>
          <a:p>
            <a:r>
              <a:rPr lang="en-US" dirty="0"/>
              <a:t>Example 1:</a:t>
            </a:r>
            <a:br>
              <a:rPr lang="en-US" dirty="0"/>
            </a:br>
            <a:endParaRPr lang="en-US" dirty="0"/>
          </a:p>
          <a:p>
            <a:endParaRPr lang="en-US" dirty="0"/>
          </a:p>
          <a:p>
            <a:endParaRPr lang="en-US" dirty="0"/>
          </a:p>
          <a:p>
            <a:endParaRPr lang="en-US" dirty="0"/>
          </a:p>
          <a:p>
            <a:endParaRPr lang="en-US" dirty="0"/>
          </a:p>
          <a:p>
            <a:endParaRPr lang="en-US" dirty="0"/>
          </a:p>
          <a:p>
            <a:r>
              <a:rPr lang="en-US" dirty="0"/>
              <a:t>Output 1 :</a:t>
            </a:r>
          </a:p>
          <a:p>
            <a:endParaRPr lang="en-ID" dirty="0"/>
          </a:p>
        </p:txBody>
      </p:sp>
      <p:sp>
        <p:nvSpPr>
          <p:cNvPr id="4" name="Text Placeholder 3">
            <a:extLst>
              <a:ext uri="{FF2B5EF4-FFF2-40B4-BE49-F238E27FC236}">
                <a16:creationId xmlns:a16="http://schemas.microsoft.com/office/drawing/2014/main" id="{65128D6D-D6B9-4EF7-9F11-7E6A0235137A}"/>
              </a:ext>
            </a:extLst>
          </p:cNvPr>
          <p:cNvSpPr>
            <a:spLocks noGrp="1"/>
          </p:cNvSpPr>
          <p:nvPr>
            <p:ph type="body" idx="13"/>
          </p:nvPr>
        </p:nvSpPr>
        <p:spPr/>
        <p:txBody>
          <a:bodyPr/>
          <a:lstStyle/>
          <a:p>
            <a:r>
              <a:rPr lang="en-US" dirty="0"/>
              <a:t>The java finally example where </a:t>
            </a:r>
            <a:r>
              <a:rPr lang="en-US" b="1" dirty="0"/>
              <a:t>exception occurs and not handled</a:t>
            </a:r>
            <a:r>
              <a:rPr lang="en-US" dirty="0"/>
              <a:t>.</a:t>
            </a:r>
          </a:p>
          <a:p>
            <a:r>
              <a:rPr lang="en-US" dirty="0"/>
              <a:t>Example 2:</a:t>
            </a:r>
          </a:p>
          <a:p>
            <a:endParaRPr lang="en-US" dirty="0"/>
          </a:p>
          <a:p>
            <a:endParaRPr lang="en-US" dirty="0"/>
          </a:p>
          <a:p>
            <a:endParaRPr lang="en-US" dirty="0"/>
          </a:p>
          <a:p>
            <a:endParaRPr lang="en-US" dirty="0"/>
          </a:p>
          <a:p>
            <a:endParaRPr lang="en-US" dirty="0"/>
          </a:p>
          <a:p>
            <a:endParaRPr lang="en-US" dirty="0"/>
          </a:p>
          <a:p>
            <a:r>
              <a:rPr lang="en-US" dirty="0"/>
              <a:t>Output 2 :</a:t>
            </a:r>
            <a:endParaRPr lang="en-ID" dirty="0"/>
          </a:p>
        </p:txBody>
      </p:sp>
      <p:sp>
        <p:nvSpPr>
          <p:cNvPr id="5" name="Title 4">
            <a:extLst>
              <a:ext uri="{FF2B5EF4-FFF2-40B4-BE49-F238E27FC236}">
                <a16:creationId xmlns:a16="http://schemas.microsoft.com/office/drawing/2014/main" id="{7EAAB245-B62F-4F92-8153-26CE62E5CBF7}"/>
              </a:ext>
            </a:extLst>
          </p:cNvPr>
          <p:cNvSpPr>
            <a:spLocks noGrp="1"/>
          </p:cNvSpPr>
          <p:nvPr>
            <p:ph type="title"/>
          </p:nvPr>
        </p:nvSpPr>
        <p:spPr/>
        <p:txBody>
          <a:bodyPr/>
          <a:lstStyle/>
          <a:p>
            <a:r>
              <a:rPr lang="en-ID" dirty="0"/>
              <a:t>Usage of Java finally</a:t>
            </a:r>
          </a:p>
        </p:txBody>
      </p:sp>
      <p:pic>
        <p:nvPicPr>
          <p:cNvPr id="6" name="Picture 5">
            <a:extLst>
              <a:ext uri="{FF2B5EF4-FFF2-40B4-BE49-F238E27FC236}">
                <a16:creationId xmlns:a16="http://schemas.microsoft.com/office/drawing/2014/main" id="{8599E8C4-0321-4A9C-8FA9-131105E95881}"/>
              </a:ext>
            </a:extLst>
          </p:cNvPr>
          <p:cNvPicPr>
            <a:picLocks noChangeAspect="1"/>
          </p:cNvPicPr>
          <p:nvPr/>
        </p:nvPicPr>
        <p:blipFill>
          <a:blip r:embed="rId2"/>
          <a:stretch>
            <a:fillRect/>
          </a:stretch>
        </p:blipFill>
        <p:spPr>
          <a:xfrm>
            <a:off x="635732" y="1469438"/>
            <a:ext cx="3699054" cy="1704975"/>
          </a:xfrm>
          <a:prstGeom prst="rect">
            <a:avLst/>
          </a:prstGeom>
        </p:spPr>
      </p:pic>
      <p:pic>
        <p:nvPicPr>
          <p:cNvPr id="7" name="Picture 6">
            <a:extLst>
              <a:ext uri="{FF2B5EF4-FFF2-40B4-BE49-F238E27FC236}">
                <a16:creationId xmlns:a16="http://schemas.microsoft.com/office/drawing/2014/main" id="{8D24DF83-B0DF-4CB7-8DD2-A68660E9CD0C}"/>
              </a:ext>
            </a:extLst>
          </p:cNvPr>
          <p:cNvPicPr>
            <a:picLocks noChangeAspect="1"/>
          </p:cNvPicPr>
          <p:nvPr/>
        </p:nvPicPr>
        <p:blipFill>
          <a:blip r:embed="rId3"/>
          <a:stretch>
            <a:fillRect/>
          </a:stretch>
        </p:blipFill>
        <p:spPr>
          <a:xfrm>
            <a:off x="639431" y="3437554"/>
            <a:ext cx="2941969" cy="802355"/>
          </a:xfrm>
          <a:prstGeom prst="rect">
            <a:avLst/>
          </a:prstGeom>
        </p:spPr>
      </p:pic>
      <p:pic>
        <p:nvPicPr>
          <p:cNvPr id="8" name="Picture 7">
            <a:extLst>
              <a:ext uri="{FF2B5EF4-FFF2-40B4-BE49-F238E27FC236}">
                <a16:creationId xmlns:a16="http://schemas.microsoft.com/office/drawing/2014/main" id="{F68C77FC-46A9-4A20-A68C-1BA385968376}"/>
              </a:ext>
            </a:extLst>
          </p:cNvPr>
          <p:cNvPicPr>
            <a:picLocks noChangeAspect="1"/>
          </p:cNvPicPr>
          <p:nvPr/>
        </p:nvPicPr>
        <p:blipFill>
          <a:blip r:embed="rId4"/>
          <a:stretch>
            <a:fillRect/>
          </a:stretch>
        </p:blipFill>
        <p:spPr>
          <a:xfrm>
            <a:off x="4800601" y="1490663"/>
            <a:ext cx="3707668" cy="1686654"/>
          </a:xfrm>
          <a:prstGeom prst="rect">
            <a:avLst/>
          </a:prstGeom>
        </p:spPr>
      </p:pic>
      <p:pic>
        <p:nvPicPr>
          <p:cNvPr id="9" name="Picture 8">
            <a:extLst>
              <a:ext uri="{FF2B5EF4-FFF2-40B4-BE49-F238E27FC236}">
                <a16:creationId xmlns:a16="http://schemas.microsoft.com/office/drawing/2014/main" id="{2249C61E-F2B6-459C-9B4F-A0B5CD29C2E2}"/>
              </a:ext>
            </a:extLst>
          </p:cNvPr>
          <p:cNvPicPr>
            <a:picLocks noChangeAspect="1"/>
          </p:cNvPicPr>
          <p:nvPr/>
        </p:nvPicPr>
        <p:blipFill>
          <a:blip r:embed="rId5"/>
          <a:stretch>
            <a:fillRect/>
          </a:stretch>
        </p:blipFill>
        <p:spPr>
          <a:xfrm>
            <a:off x="4800601" y="3527519"/>
            <a:ext cx="3428999" cy="734228"/>
          </a:xfrm>
          <a:prstGeom prst="rect">
            <a:avLst/>
          </a:prstGeom>
        </p:spPr>
      </p:pic>
    </p:spTree>
    <p:extLst>
      <p:ext uri="{BB962C8B-B14F-4D97-AF65-F5344CB8AC3E}">
        <p14:creationId xmlns:p14="http://schemas.microsoft.com/office/powerpoint/2010/main" val="1826313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BB8873-5D41-42B7-B104-EEDF697FFF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Text Placeholder 2">
            <a:extLst>
              <a:ext uri="{FF2B5EF4-FFF2-40B4-BE49-F238E27FC236}">
                <a16:creationId xmlns:a16="http://schemas.microsoft.com/office/drawing/2014/main" id="{C3E208CF-7092-4DBC-A7CB-BA8AFDEA2314}"/>
              </a:ext>
            </a:extLst>
          </p:cNvPr>
          <p:cNvSpPr>
            <a:spLocks noGrp="1"/>
          </p:cNvSpPr>
          <p:nvPr>
            <p:ph type="body" idx="1"/>
          </p:nvPr>
        </p:nvSpPr>
        <p:spPr/>
        <p:txBody>
          <a:bodyPr/>
          <a:lstStyle/>
          <a:p>
            <a:r>
              <a:rPr lang="en-US" dirty="0"/>
              <a:t>The java finally example where </a:t>
            </a:r>
            <a:r>
              <a:rPr lang="en-US" b="1" dirty="0"/>
              <a:t>exception occurs and handled</a:t>
            </a:r>
            <a:r>
              <a:rPr lang="en-US" dirty="0"/>
              <a:t>.</a:t>
            </a:r>
          </a:p>
          <a:p>
            <a:r>
              <a:rPr lang="en-US" dirty="0"/>
              <a:t>Example 3:</a:t>
            </a:r>
          </a:p>
          <a:p>
            <a:endParaRPr lang="en-US" dirty="0"/>
          </a:p>
          <a:p>
            <a:endParaRPr lang="en-US" dirty="0"/>
          </a:p>
          <a:p>
            <a:endParaRPr lang="en-US" dirty="0"/>
          </a:p>
          <a:p>
            <a:endParaRPr lang="en-US" dirty="0"/>
          </a:p>
          <a:p>
            <a:endParaRPr lang="en-US" dirty="0"/>
          </a:p>
          <a:p>
            <a:endParaRPr lang="en-US" dirty="0"/>
          </a:p>
          <a:p>
            <a:r>
              <a:rPr lang="en-US" dirty="0"/>
              <a:t>Output 3:</a:t>
            </a:r>
          </a:p>
        </p:txBody>
      </p:sp>
      <p:sp>
        <p:nvSpPr>
          <p:cNvPr id="5" name="Title 4">
            <a:extLst>
              <a:ext uri="{FF2B5EF4-FFF2-40B4-BE49-F238E27FC236}">
                <a16:creationId xmlns:a16="http://schemas.microsoft.com/office/drawing/2014/main" id="{773CAE85-6A79-46F3-A6F5-2EBA6C141122}"/>
              </a:ext>
            </a:extLst>
          </p:cNvPr>
          <p:cNvSpPr>
            <a:spLocks noGrp="1"/>
          </p:cNvSpPr>
          <p:nvPr>
            <p:ph type="title"/>
          </p:nvPr>
        </p:nvSpPr>
        <p:spPr/>
        <p:txBody>
          <a:bodyPr/>
          <a:lstStyle/>
          <a:p>
            <a:r>
              <a:rPr lang="en-ID" dirty="0"/>
              <a:t>Usage of Java finally</a:t>
            </a:r>
          </a:p>
        </p:txBody>
      </p:sp>
      <p:pic>
        <p:nvPicPr>
          <p:cNvPr id="6" name="Picture 5">
            <a:extLst>
              <a:ext uri="{FF2B5EF4-FFF2-40B4-BE49-F238E27FC236}">
                <a16:creationId xmlns:a16="http://schemas.microsoft.com/office/drawing/2014/main" id="{8348B7C4-BE49-4C11-A1F2-F46CA310E5DB}"/>
              </a:ext>
            </a:extLst>
          </p:cNvPr>
          <p:cNvPicPr>
            <a:picLocks noChangeAspect="1"/>
          </p:cNvPicPr>
          <p:nvPr/>
        </p:nvPicPr>
        <p:blipFill>
          <a:blip r:embed="rId2"/>
          <a:stretch>
            <a:fillRect/>
          </a:stretch>
        </p:blipFill>
        <p:spPr>
          <a:xfrm>
            <a:off x="612556" y="1491535"/>
            <a:ext cx="3780118" cy="1712748"/>
          </a:xfrm>
          <a:prstGeom prst="rect">
            <a:avLst/>
          </a:prstGeom>
        </p:spPr>
      </p:pic>
      <p:pic>
        <p:nvPicPr>
          <p:cNvPr id="7" name="Picture 6">
            <a:extLst>
              <a:ext uri="{FF2B5EF4-FFF2-40B4-BE49-F238E27FC236}">
                <a16:creationId xmlns:a16="http://schemas.microsoft.com/office/drawing/2014/main" id="{BB371ABB-9A95-4242-B14E-66FAB5AB3917}"/>
              </a:ext>
            </a:extLst>
          </p:cNvPr>
          <p:cNvPicPr>
            <a:picLocks noChangeAspect="1"/>
          </p:cNvPicPr>
          <p:nvPr/>
        </p:nvPicPr>
        <p:blipFill>
          <a:blip r:embed="rId3"/>
          <a:stretch>
            <a:fillRect/>
          </a:stretch>
        </p:blipFill>
        <p:spPr>
          <a:xfrm>
            <a:off x="612556" y="3503906"/>
            <a:ext cx="2740244" cy="732953"/>
          </a:xfrm>
          <a:prstGeom prst="rect">
            <a:avLst/>
          </a:prstGeom>
        </p:spPr>
      </p:pic>
    </p:spTree>
    <p:extLst>
      <p:ext uri="{BB962C8B-B14F-4D97-AF65-F5344CB8AC3E}">
        <p14:creationId xmlns:p14="http://schemas.microsoft.com/office/powerpoint/2010/main" val="37178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00D4CE-DB56-4DEE-BACA-8D3BA36F71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D5755A6B-3627-4A68-833A-1DA5CDFAC070}"/>
              </a:ext>
            </a:extLst>
          </p:cNvPr>
          <p:cNvSpPr>
            <a:spLocks noGrp="1"/>
          </p:cNvSpPr>
          <p:nvPr>
            <p:ph type="body" idx="1"/>
          </p:nvPr>
        </p:nvSpPr>
        <p:spPr/>
        <p:txBody>
          <a:bodyPr/>
          <a:lstStyle/>
          <a:p>
            <a:r>
              <a:rPr lang="en-US" dirty="0"/>
              <a:t>The Exception Handling in Java is one of the powerful mechanism to handle the runtime errors so that normal flow of the application can be maintained.</a:t>
            </a:r>
          </a:p>
          <a:p>
            <a:r>
              <a:rPr lang="en-US" dirty="0"/>
              <a:t>In this page, we will learn about Java exceptions, its type and the difference between checked and unchecked exceptions.</a:t>
            </a:r>
          </a:p>
          <a:p>
            <a:r>
              <a:rPr lang="en-US" dirty="0"/>
              <a:t>Exception Handling is a mechanism to handle runtime errors such as </a:t>
            </a:r>
            <a:r>
              <a:rPr lang="en-US" dirty="0" err="1"/>
              <a:t>ClassNotFoundException</a:t>
            </a:r>
            <a:r>
              <a:rPr lang="en-US" dirty="0"/>
              <a:t>, </a:t>
            </a:r>
            <a:r>
              <a:rPr lang="en-US" dirty="0" err="1"/>
              <a:t>IOException</a:t>
            </a:r>
            <a:r>
              <a:rPr lang="en-US" dirty="0"/>
              <a:t>, </a:t>
            </a:r>
            <a:r>
              <a:rPr lang="en-US" dirty="0" err="1"/>
              <a:t>SQLException</a:t>
            </a:r>
            <a:r>
              <a:rPr lang="en-US" dirty="0"/>
              <a:t>, </a:t>
            </a:r>
            <a:r>
              <a:rPr lang="en-US" dirty="0" err="1"/>
              <a:t>RemoteException</a:t>
            </a:r>
            <a:r>
              <a:rPr lang="en-US" dirty="0"/>
              <a:t>, etc.</a:t>
            </a:r>
            <a:endParaRPr lang="en-ID" dirty="0"/>
          </a:p>
        </p:txBody>
      </p:sp>
      <p:sp>
        <p:nvSpPr>
          <p:cNvPr id="7" name="Text Placeholder 6">
            <a:extLst>
              <a:ext uri="{FF2B5EF4-FFF2-40B4-BE49-F238E27FC236}">
                <a16:creationId xmlns:a16="http://schemas.microsoft.com/office/drawing/2014/main" id="{8421B625-F6A2-487B-8B69-D832485349CC}"/>
              </a:ext>
            </a:extLst>
          </p:cNvPr>
          <p:cNvSpPr>
            <a:spLocks noGrp="1"/>
          </p:cNvSpPr>
          <p:nvPr>
            <p:ph type="body" idx="13"/>
          </p:nvPr>
        </p:nvSpPr>
        <p:spPr/>
        <p:txBody>
          <a:bodyPr/>
          <a:lstStyle/>
          <a:p>
            <a:r>
              <a:rPr lang="en-US" dirty="0"/>
              <a:t>The Exception Handling in Java is one of the powerful mechanism to handle the runtime errors so that normal flow of the application can be maintained.</a:t>
            </a:r>
          </a:p>
          <a:p>
            <a:r>
              <a:rPr lang="en-US" dirty="0"/>
              <a:t>In this page, we will learn about Java exceptions, its type and the difference between checked and unchecked exceptions</a:t>
            </a:r>
            <a:endParaRPr lang="en-ID" dirty="0"/>
          </a:p>
        </p:txBody>
      </p:sp>
      <p:sp>
        <p:nvSpPr>
          <p:cNvPr id="5" name="Title 4">
            <a:extLst>
              <a:ext uri="{FF2B5EF4-FFF2-40B4-BE49-F238E27FC236}">
                <a16:creationId xmlns:a16="http://schemas.microsoft.com/office/drawing/2014/main" id="{78310773-78EA-4AF1-9042-4EC4B918E64D}"/>
              </a:ext>
            </a:extLst>
          </p:cNvPr>
          <p:cNvSpPr>
            <a:spLocks noGrp="1"/>
          </p:cNvSpPr>
          <p:nvPr>
            <p:ph type="title"/>
          </p:nvPr>
        </p:nvSpPr>
        <p:spPr/>
        <p:txBody>
          <a:bodyPr/>
          <a:lstStyle/>
          <a:p>
            <a:pPr marL="76200"/>
            <a:r>
              <a:rPr lang="en-US" dirty="0"/>
              <a:t>What Is Exception Handling?</a:t>
            </a:r>
          </a:p>
        </p:txBody>
      </p:sp>
    </p:spTree>
    <p:extLst>
      <p:ext uri="{BB962C8B-B14F-4D97-AF65-F5344CB8AC3E}">
        <p14:creationId xmlns:p14="http://schemas.microsoft.com/office/powerpoint/2010/main" val="557311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throw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26342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6157CD-E2C0-4ECD-A514-B666C5F7D7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6" name="Text Placeholder 5">
            <a:extLst>
              <a:ext uri="{FF2B5EF4-FFF2-40B4-BE49-F238E27FC236}">
                <a16:creationId xmlns:a16="http://schemas.microsoft.com/office/drawing/2014/main" id="{244AA23A-C98B-4387-B9E9-CD2532C106CF}"/>
              </a:ext>
            </a:extLst>
          </p:cNvPr>
          <p:cNvSpPr>
            <a:spLocks noGrp="1"/>
          </p:cNvSpPr>
          <p:nvPr>
            <p:ph type="body" idx="1"/>
          </p:nvPr>
        </p:nvSpPr>
        <p:spPr/>
        <p:txBody>
          <a:bodyPr/>
          <a:lstStyle/>
          <a:p>
            <a:r>
              <a:rPr lang="en-US" dirty="0"/>
              <a:t>The Java throw keyword is used to explicitly throw an exception.</a:t>
            </a:r>
          </a:p>
          <a:p>
            <a:r>
              <a:rPr lang="en-US" dirty="0"/>
              <a:t>We can throw either checked or </a:t>
            </a:r>
            <a:r>
              <a:rPr lang="en-US" dirty="0" err="1"/>
              <a:t>uncheked</a:t>
            </a:r>
            <a:r>
              <a:rPr lang="en-US" dirty="0"/>
              <a:t> exception in java by throw keyword. The throw keyword is mainly used to throw custom exception. We will see custom exceptions later.</a:t>
            </a:r>
          </a:p>
          <a:p>
            <a:endParaRPr lang="en-ID" dirty="0"/>
          </a:p>
        </p:txBody>
      </p:sp>
      <p:sp>
        <p:nvSpPr>
          <p:cNvPr id="5" name="Title 4">
            <a:extLst>
              <a:ext uri="{FF2B5EF4-FFF2-40B4-BE49-F238E27FC236}">
                <a16:creationId xmlns:a16="http://schemas.microsoft.com/office/drawing/2014/main" id="{CDFAECCC-25F5-4AC0-A3C8-E2F9931C6F45}"/>
              </a:ext>
            </a:extLst>
          </p:cNvPr>
          <p:cNvSpPr>
            <a:spLocks noGrp="1"/>
          </p:cNvSpPr>
          <p:nvPr>
            <p:ph type="title"/>
          </p:nvPr>
        </p:nvSpPr>
        <p:spPr/>
        <p:txBody>
          <a:bodyPr/>
          <a:lstStyle/>
          <a:p>
            <a:r>
              <a:rPr lang="en-US" dirty="0"/>
              <a:t>Java throw keyword</a:t>
            </a:r>
            <a:endParaRPr lang="en-ID" dirty="0"/>
          </a:p>
        </p:txBody>
      </p:sp>
      <p:sp>
        <p:nvSpPr>
          <p:cNvPr id="7" name="Text Placeholder 6">
            <a:extLst>
              <a:ext uri="{FF2B5EF4-FFF2-40B4-BE49-F238E27FC236}">
                <a16:creationId xmlns:a16="http://schemas.microsoft.com/office/drawing/2014/main" id="{E862E07D-1982-427A-8525-301C781EFE7E}"/>
              </a:ext>
            </a:extLst>
          </p:cNvPr>
          <p:cNvSpPr>
            <a:spLocks noGrp="1"/>
          </p:cNvSpPr>
          <p:nvPr>
            <p:ph type="body" idx="13"/>
          </p:nvPr>
        </p:nvSpPr>
        <p:spPr/>
        <p:txBody>
          <a:bodyPr/>
          <a:lstStyle/>
          <a:p>
            <a:r>
              <a:rPr lang="en-US" dirty="0"/>
              <a:t>The syntax of java throw keyword is given below.</a:t>
            </a:r>
          </a:p>
          <a:p>
            <a:endParaRPr lang="en-US" dirty="0"/>
          </a:p>
          <a:p>
            <a:r>
              <a:rPr lang="en-US" dirty="0"/>
              <a:t>Example :</a:t>
            </a:r>
          </a:p>
          <a:p>
            <a:pPr marL="76200" indent="0">
              <a:buNone/>
            </a:pPr>
            <a:endParaRPr lang="en-US" dirty="0"/>
          </a:p>
          <a:p>
            <a:endParaRPr lang="en-ID" dirty="0"/>
          </a:p>
        </p:txBody>
      </p:sp>
      <p:pic>
        <p:nvPicPr>
          <p:cNvPr id="8" name="Picture 7">
            <a:extLst>
              <a:ext uri="{FF2B5EF4-FFF2-40B4-BE49-F238E27FC236}">
                <a16:creationId xmlns:a16="http://schemas.microsoft.com/office/drawing/2014/main" id="{35B7EF75-04E2-4B75-ADB4-BA4025D5985F}"/>
              </a:ext>
            </a:extLst>
          </p:cNvPr>
          <p:cNvPicPr>
            <a:picLocks noChangeAspect="1"/>
          </p:cNvPicPr>
          <p:nvPr/>
        </p:nvPicPr>
        <p:blipFill>
          <a:blip r:embed="rId2"/>
          <a:stretch>
            <a:fillRect/>
          </a:stretch>
        </p:blipFill>
        <p:spPr>
          <a:xfrm>
            <a:off x="4724400" y="1047750"/>
            <a:ext cx="1685925" cy="200025"/>
          </a:xfrm>
          <a:prstGeom prst="rect">
            <a:avLst/>
          </a:prstGeom>
        </p:spPr>
      </p:pic>
      <p:pic>
        <p:nvPicPr>
          <p:cNvPr id="9" name="Picture 8">
            <a:extLst>
              <a:ext uri="{FF2B5EF4-FFF2-40B4-BE49-F238E27FC236}">
                <a16:creationId xmlns:a16="http://schemas.microsoft.com/office/drawing/2014/main" id="{2EF3E237-B6C2-4E2B-8905-D26E5AFBC78C}"/>
              </a:ext>
            </a:extLst>
          </p:cNvPr>
          <p:cNvPicPr>
            <a:picLocks noChangeAspect="1"/>
          </p:cNvPicPr>
          <p:nvPr/>
        </p:nvPicPr>
        <p:blipFill>
          <a:blip r:embed="rId3"/>
          <a:stretch>
            <a:fillRect/>
          </a:stretch>
        </p:blipFill>
        <p:spPr>
          <a:xfrm>
            <a:off x="4724400" y="1561814"/>
            <a:ext cx="2867025" cy="266700"/>
          </a:xfrm>
          <a:prstGeom prst="rect">
            <a:avLst/>
          </a:prstGeom>
        </p:spPr>
      </p:pic>
    </p:spTree>
    <p:extLst>
      <p:ext uri="{BB962C8B-B14F-4D97-AF65-F5344CB8AC3E}">
        <p14:creationId xmlns:p14="http://schemas.microsoft.com/office/powerpoint/2010/main" val="3233254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0FED8-C515-4841-A97B-4ED78DFC16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Text Placeholder 2">
            <a:extLst>
              <a:ext uri="{FF2B5EF4-FFF2-40B4-BE49-F238E27FC236}">
                <a16:creationId xmlns:a16="http://schemas.microsoft.com/office/drawing/2014/main" id="{DBE0D274-06A8-435E-A1AC-63AF572FE4C6}"/>
              </a:ext>
            </a:extLst>
          </p:cNvPr>
          <p:cNvSpPr>
            <a:spLocks noGrp="1"/>
          </p:cNvSpPr>
          <p:nvPr>
            <p:ph type="body" idx="1"/>
          </p:nvPr>
        </p:nvSpPr>
        <p:spPr/>
        <p:txBody>
          <a:bodyPr/>
          <a:lstStyle/>
          <a:p>
            <a:pPr marL="76200" indent="0">
              <a:buNone/>
            </a:pPr>
            <a:r>
              <a:rPr lang="en-US" dirty="0"/>
              <a:t>we create the validate method that takes integer value as a parameter. If the age is less than 18, we are throwing the </a:t>
            </a:r>
            <a:r>
              <a:rPr lang="en-US" dirty="0" err="1"/>
              <a:t>ArithmeticException</a:t>
            </a:r>
            <a:r>
              <a:rPr lang="en-US" dirty="0"/>
              <a:t> otherwise print a message welcome to vote.</a:t>
            </a:r>
          </a:p>
          <a:p>
            <a:r>
              <a:rPr lang="en-US" dirty="0"/>
              <a:t>Example :</a:t>
            </a:r>
            <a:endParaRPr lang="en-ID" dirty="0"/>
          </a:p>
        </p:txBody>
      </p:sp>
      <p:sp>
        <p:nvSpPr>
          <p:cNvPr id="4" name="Title 3">
            <a:extLst>
              <a:ext uri="{FF2B5EF4-FFF2-40B4-BE49-F238E27FC236}">
                <a16:creationId xmlns:a16="http://schemas.microsoft.com/office/drawing/2014/main" id="{D9578A83-31B4-450F-97F2-A4A5CB643749}"/>
              </a:ext>
            </a:extLst>
          </p:cNvPr>
          <p:cNvSpPr>
            <a:spLocks noGrp="1"/>
          </p:cNvSpPr>
          <p:nvPr>
            <p:ph type="title"/>
          </p:nvPr>
        </p:nvSpPr>
        <p:spPr/>
        <p:txBody>
          <a:bodyPr/>
          <a:lstStyle/>
          <a:p>
            <a:r>
              <a:rPr lang="en-US" dirty="0"/>
              <a:t>Java throw keyword</a:t>
            </a:r>
            <a:endParaRPr lang="en-ID" dirty="0"/>
          </a:p>
        </p:txBody>
      </p:sp>
      <p:sp>
        <p:nvSpPr>
          <p:cNvPr id="7" name="Text Placeholder 6">
            <a:extLst>
              <a:ext uri="{FF2B5EF4-FFF2-40B4-BE49-F238E27FC236}">
                <a16:creationId xmlns:a16="http://schemas.microsoft.com/office/drawing/2014/main" id="{26C3A6C6-C681-4EB3-892A-C24D244CCA13}"/>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F9015AE1-EACC-45D3-A760-D1F01BBC3713}"/>
              </a:ext>
            </a:extLst>
          </p:cNvPr>
          <p:cNvPicPr>
            <a:picLocks noChangeAspect="1"/>
          </p:cNvPicPr>
          <p:nvPr/>
        </p:nvPicPr>
        <p:blipFill>
          <a:blip r:embed="rId2"/>
          <a:stretch>
            <a:fillRect/>
          </a:stretch>
        </p:blipFill>
        <p:spPr>
          <a:xfrm>
            <a:off x="609599" y="1676279"/>
            <a:ext cx="3657341" cy="2114671"/>
          </a:xfrm>
          <a:prstGeom prst="rect">
            <a:avLst/>
          </a:prstGeom>
        </p:spPr>
      </p:pic>
      <p:pic>
        <p:nvPicPr>
          <p:cNvPr id="8" name="Picture 7">
            <a:extLst>
              <a:ext uri="{FF2B5EF4-FFF2-40B4-BE49-F238E27FC236}">
                <a16:creationId xmlns:a16="http://schemas.microsoft.com/office/drawing/2014/main" id="{666FB8E7-04F0-449A-906D-229FC1A3058F}"/>
              </a:ext>
            </a:extLst>
          </p:cNvPr>
          <p:cNvPicPr>
            <a:picLocks noChangeAspect="1"/>
          </p:cNvPicPr>
          <p:nvPr/>
        </p:nvPicPr>
        <p:blipFill>
          <a:blip r:embed="rId3"/>
          <a:stretch>
            <a:fillRect/>
          </a:stretch>
        </p:blipFill>
        <p:spPr>
          <a:xfrm>
            <a:off x="5897841" y="1038386"/>
            <a:ext cx="2787688" cy="538991"/>
          </a:xfrm>
          <a:prstGeom prst="rect">
            <a:avLst/>
          </a:prstGeom>
        </p:spPr>
      </p:pic>
    </p:spTree>
    <p:extLst>
      <p:ext uri="{BB962C8B-B14F-4D97-AF65-F5344CB8AC3E}">
        <p14:creationId xmlns:p14="http://schemas.microsoft.com/office/powerpoint/2010/main" val="3118806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ID" dirty="0"/>
              <a:t>Java Exception propagation</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57077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CADC26-BCEB-4F27-AD5F-ACFB1B9BD6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3" name="Text Placeholder 2">
            <a:extLst>
              <a:ext uri="{FF2B5EF4-FFF2-40B4-BE49-F238E27FC236}">
                <a16:creationId xmlns:a16="http://schemas.microsoft.com/office/drawing/2014/main" id="{340A8EB6-BF20-4BD7-94A7-FA9CC2A759AB}"/>
              </a:ext>
            </a:extLst>
          </p:cNvPr>
          <p:cNvSpPr>
            <a:spLocks noGrp="1"/>
          </p:cNvSpPr>
          <p:nvPr>
            <p:ph type="body" idx="1"/>
          </p:nvPr>
        </p:nvSpPr>
        <p:spPr/>
        <p:txBody>
          <a:bodyPr/>
          <a:lstStyle/>
          <a:p>
            <a:r>
              <a:rPr lang="en-US" dirty="0"/>
              <a:t>An exception is first thrown from the top of the stack and if it is not caught, it drops down the call stack to the previous </a:t>
            </a:r>
            <a:r>
              <a:rPr lang="en-US" dirty="0" err="1"/>
              <a:t>method,If</a:t>
            </a:r>
            <a:r>
              <a:rPr lang="en-US" dirty="0"/>
              <a:t> not caught there, the exception again drops down to the previous method, and so on until they are caught or until they reach the very bottom of the call </a:t>
            </a:r>
            <a:r>
              <a:rPr lang="en-US" dirty="0" err="1"/>
              <a:t>stack.This</a:t>
            </a:r>
            <a:r>
              <a:rPr lang="en-US" dirty="0"/>
              <a:t> is called exception propagation.</a:t>
            </a:r>
            <a:endParaRPr lang="en-ID" dirty="0"/>
          </a:p>
        </p:txBody>
      </p:sp>
      <p:sp>
        <p:nvSpPr>
          <p:cNvPr id="10" name="Text Placeholder 9">
            <a:extLst>
              <a:ext uri="{FF2B5EF4-FFF2-40B4-BE49-F238E27FC236}">
                <a16:creationId xmlns:a16="http://schemas.microsoft.com/office/drawing/2014/main" id="{C236288D-2F42-46E9-83B2-474D77FDB901}"/>
              </a:ext>
            </a:extLst>
          </p:cNvPr>
          <p:cNvSpPr>
            <a:spLocks noGrp="1"/>
          </p:cNvSpPr>
          <p:nvPr>
            <p:ph type="body" idx="13"/>
          </p:nvPr>
        </p:nvSpPr>
        <p:spPr/>
        <p:txBody>
          <a:bodyPr/>
          <a:lstStyle/>
          <a:p>
            <a:r>
              <a:rPr lang="en-US" dirty="0"/>
              <a:t>Example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1:</a:t>
            </a:r>
            <a:endParaRPr lang="en-ID" dirty="0"/>
          </a:p>
        </p:txBody>
      </p:sp>
      <p:sp>
        <p:nvSpPr>
          <p:cNvPr id="4" name="Title 3">
            <a:extLst>
              <a:ext uri="{FF2B5EF4-FFF2-40B4-BE49-F238E27FC236}">
                <a16:creationId xmlns:a16="http://schemas.microsoft.com/office/drawing/2014/main" id="{731AB701-E2F2-4B12-980B-64AAD2017D7B}"/>
              </a:ext>
            </a:extLst>
          </p:cNvPr>
          <p:cNvSpPr>
            <a:spLocks noGrp="1"/>
          </p:cNvSpPr>
          <p:nvPr>
            <p:ph type="title"/>
          </p:nvPr>
        </p:nvSpPr>
        <p:spPr/>
        <p:txBody>
          <a:bodyPr/>
          <a:lstStyle/>
          <a:p>
            <a:r>
              <a:rPr lang="en-ID" dirty="0"/>
              <a:t>Java Exception propagation</a:t>
            </a:r>
          </a:p>
        </p:txBody>
      </p:sp>
      <p:pic>
        <p:nvPicPr>
          <p:cNvPr id="9" name="Picture 8">
            <a:extLst>
              <a:ext uri="{FF2B5EF4-FFF2-40B4-BE49-F238E27FC236}">
                <a16:creationId xmlns:a16="http://schemas.microsoft.com/office/drawing/2014/main" id="{2740359E-9278-4ACC-B3A3-AB880BEBD81E}"/>
              </a:ext>
            </a:extLst>
          </p:cNvPr>
          <p:cNvPicPr>
            <a:picLocks noChangeAspect="1"/>
          </p:cNvPicPr>
          <p:nvPr/>
        </p:nvPicPr>
        <p:blipFill>
          <a:blip r:embed="rId2"/>
          <a:stretch>
            <a:fillRect/>
          </a:stretch>
        </p:blipFill>
        <p:spPr>
          <a:xfrm>
            <a:off x="914400" y="2328149"/>
            <a:ext cx="2821058" cy="2466151"/>
          </a:xfrm>
          <a:prstGeom prst="rect">
            <a:avLst/>
          </a:prstGeom>
        </p:spPr>
      </p:pic>
      <p:pic>
        <p:nvPicPr>
          <p:cNvPr id="11" name="Picture 10">
            <a:extLst>
              <a:ext uri="{FF2B5EF4-FFF2-40B4-BE49-F238E27FC236}">
                <a16:creationId xmlns:a16="http://schemas.microsoft.com/office/drawing/2014/main" id="{3C102F47-254C-4F07-91DF-3659CAA0C6B5}"/>
              </a:ext>
            </a:extLst>
          </p:cNvPr>
          <p:cNvPicPr>
            <a:picLocks noChangeAspect="1"/>
          </p:cNvPicPr>
          <p:nvPr/>
        </p:nvPicPr>
        <p:blipFill>
          <a:blip r:embed="rId3"/>
          <a:stretch>
            <a:fillRect/>
          </a:stretch>
        </p:blipFill>
        <p:spPr>
          <a:xfrm>
            <a:off x="4834576" y="975078"/>
            <a:ext cx="3090224" cy="2588921"/>
          </a:xfrm>
          <a:prstGeom prst="rect">
            <a:avLst/>
          </a:prstGeom>
        </p:spPr>
      </p:pic>
      <p:pic>
        <p:nvPicPr>
          <p:cNvPr id="12" name="Picture 11">
            <a:extLst>
              <a:ext uri="{FF2B5EF4-FFF2-40B4-BE49-F238E27FC236}">
                <a16:creationId xmlns:a16="http://schemas.microsoft.com/office/drawing/2014/main" id="{2FA3A5F5-E44E-417B-9DBA-2DD214F20CDD}"/>
              </a:ext>
            </a:extLst>
          </p:cNvPr>
          <p:cNvPicPr>
            <a:picLocks noChangeAspect="1"/>
          </p:cNvPicPr>
          <p:nvPr/>
        </p:nvPicPr>
        <p:blipFill>
          <a:blip r:embed="rId4"/>
          <a:stretch>
            <a:fillRect/>
          </a:stretch>
        </p:blipFill>
        <p:spPr>
          <a:xfrm>
            <a:off x="4834576" y="3932520"/>
            <a:ext cx="1413824" cy="605925"/>
          </a:xfrm>
          <a:prstGeom prst="rect">
            <a:avLst/>
          </a:prstGeom>
        </p:spPr>
      </p:pic>
    </p:spTree>
    <p:extLst>
      <p:ext uri="{BB962C8B-B14F-4D97-AF65-F5344CB8AC3E}">
        <p14:creationId xmlns:p14="http://schemas.microsoft.com/office/powerpoint/2010/main" val="2634051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CADC26-BCEB-4F27-AD5F-ACFB1B9BD6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3" name="Text Placeholder 2">
            <a:extLst>
              <a:ext uri="{FF2B5EF4-FFF2-40B4-BE49-F238E27FC236}">
                <a16:creationId xmlns:a16="http://schemas.microsoft.com/office/drawing/2014/main" id="{340A8EB6-BF20-4BD7-94A7-FA9CC2A759AB}"/>
              </a:ext>
            </a:extLst>
          </p:cNvPr>
          <p:cNvSpPr>
            <a:spLocks noGrp="1"/>
          </p:cNvSpPr>
          <p:nvPr>
            <p:ph type="body" idx="1"/>
          </p:nvPr>
        </p:nvSpPr>
        <p:spPr/>
        <p:txBody>
          <a:bodyPr/>
          <a:lstStyle/>
          <a:p>
            <a:r>
              <a:rPr lang="en-US" dirty="0"/>
              <a:t>In the above example exception occurs in m() method where it is not </a:t>
            </a:r>
            <a:r>
              <a:rPr lang="en-US" dirty="0" err="1"/>
              <a:t>handled,so</a:t>
            </a:r>
            <a:r>
              <a:rPr lang="en-US" dirty="0"/>
              <a:t> it is propagated to previous n() method where it is not handled, again it is propagated to p() method where exception is handled.</a:t>
            </a:r>
          </a:p>
          <a:p>
            <a:r>
              <a:rPr lang="en-US" dirty="0"/>
              <a:t>Exception can be handled in any method in call stack either in main() </a:t>
            </a:r>
            <a:r>
              <a:rPr lang="en-US" dirty="0" err="1"/>
              <a:t>method,p</a:t>
            </a:r>
            <a:r>
              <a:rPr lang="en-US" dirty="0"/>
              <a:t>() </a:t>
            </a:r>
            <a:r>
              <a:rPr lang="en-US" dirty="0" err="1"/>
              <a:t>method,n</a:t>
            </a:r>
            <a:r>
              <a:rPr lang="en-US" dirty="0"/>
              <a:t>() method or m() method.</a:t>
            </a:r>
          </a:p>
        </p:txBody>
      </p:sp>
      <p:sp>
        <p:nvSpPr>
          <p:cNvPr id="10" name="Text Placeholder 9">
            <a:extLst>
              <a:ext uri="{FF2B5EF4-FFF2-40B4-BE49-F238E27FC236}">
                <a16:creationId xmlns:a16="http://schemas.microsoft.com/office/drawing/2014/main" id="{C236288D-2F42-46E9-83B2-474D77FDB901}"/>
              </a:ext>
            </a:extLst>
          </p:cNvPr>
          <p:cNvSpPr>
            <a:spLocks noGrp="1"/>
          </p:cNvSpPr>
          <p:nvPr>
            <p:ph type="body" idx="13"/>
          </p:nvPr>
        </p:nvSpPr>
        <p:spPr/>
        <p:txBody>
          <a:bodyPr/>
          <a:lstStyle/>
          <a:p>
            <a:r>
              <a:rPr lang="en-US" dirty="0"/>
              <a:t>Example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1:</a:t>
            </a:r>
            <a:endParaRPr lang="en-ID" dirty="0"/>
          </a:p>
        </p:txBody>
      </p:sp>
      <p:sp>
        <p:nvSpPr>
          <p:cNvPr id="4" name="Title 3">
            <a:extLst>
              <a:ext uri="{FF2B5EF4-FFF2-40B4-BE49-F238E27FC236}">
                <a16:creationId xmlns:a16="http://schemas.microsoft.com/office/drawing/2014/main" id="{731AB701-E2F2-4B12-980B-64AAD2017D7B}"/>
              </a:ext>
            </a:extLst>
          </p:cNvPr>
          <p:cNvSpPr>
            <a:spLocks noGrp="1"/>
          </p:cNvSpPr>
          <p:nvPr>
            <p:ph type="title"/>
          </p:nvPr>
        </p:nvSpPr>
        <p:spPr/>
        <p:txBody>
          <a:bodyPr/>
          <a:lstStyle/>
          <a:p>
            <a:r>
              <a:rPr lang="en-ID" dirty="0"/>
              <a:t>Java Exception propagation</a:t>
            </a:r>
          </a:p>
        </p:txBody>
      </p:sp>
      <p:pic>
        <p:nvPicPr>
          <p:cNvPr id="11" name="Picture 10">
            <a:extLst>
              <a:ext uri="{FF2B5EF4-FFF2-40B4-BE49-F238E27FC236}">
                <a16:creationId xmlns:a16="http://schemas.microsoft.com/office/drawing/2014/main" id="{3C102F47-254C-4F07-91DF-3659CAA0C6B5}"/>
              </a:ext>
            </a:extLst>
          </p:cNvPr>
          <p:cNvPicPr>
            <a:picLocks noChangeAspect="1"/>
          </p:cNvPicPr>
          <p:nvPr/>
        </p:nvPicPr>
        <p:blipFill>
          <a:blip r:embed="rId2"/>
          <a:stretch>
            <a:fillRect/>
          </a:stretch>
        </p:blipFill>
        <p:spPr>
          <a:xfrm>
            <a:off x="4834576" y="975078"/>
            <a:ext cx="3090224" cy="2588921"/>
          </a:xfrm>
          <a:prstGeom prst="rect">
            <a:avLst/>
          </a:prstGeom>
        </p:spPr>
      </p:pic>
      <p:pic>
        <p:nvPicPr>
          <p:cNvPr id="12" name="Picture 11">
            <a:extLst>
              <a:ext uri="{FF2B5EF4-FFF2-40B4-BE49-F238E27FC236}">
                <a16:creationId xmlns:a16="http://schemas.microsoft.com/office/drawing/2014/main" id="{2FA3A5F5-E44E-417B-9DBA-2DD214F20CDD}"/>
              </a:ext>
            </a:extLst>
          </p:cNvPr>
          <p:cNvPicPr>
            <a:picLocks noChangeAspect="1"/>
          </p:cNvPicPr>
          <p:nvPr/>
        </p:nvPicPr>
        <p:blipFill>
          <a:blip r:embed="rId3"/>
          <a:stretch>
            <a:fillRect/>
          </a:stretch>
        </p:blipFill>
        <p:spPr>
          <a:xfrm>
            <a:off x="4834576" y="3932520"/>
            <a:ext cx="1413824" cy="605925"/>
          </a:xfrm>
          <a:prstGeom prst="rect">
            <a:avLst/>
          </a:prstGeom>
        </p:spPr>
      </p:pic>
    </p:spTree>
    <p:extLst>
      <p:ext uri="{BB962C8B-B14F-4D97-AF65-F5344CB8AC3E}">
        <p14:creationId xmlns:p14="http://schemas.microsoft.com/office/powerpoint/2010/main" val="896453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throws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89319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84DE33-8971-4FE4-80F0-1BD18E2B2C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3" name="Text Placeholder 2">
            <a:extLst>
              <a:ext uri="{FF2B5EF4-FFF2-40B4-BE49-F238E27FC236}">
                <a16:creationId xmlns:a16="http://schemas.microsoft.com/office/drawing/2014/main" id="{C2591676-4C8D-47EE-8DB6-0A4B9987B95E}"/>
              </a:ext>
            </a:extLst>
          </p:cNvPr>
          <p:cNvSpPr>
            <a:spLocks noGrp="1"/>
          </p:cNvSpPr>
          <p:nvPr>
            <p:ph type="body" idx="1"/>
          </p:nvPr>
        </p:nvSpPr>
        <p:spPr/>
        <p:txBody>
          <a:bodyPr/>
          <a:lstStyle/>
          <a:p>
            <a:r>
              <a:rPr lang="en-US" dirty="0"/>
              <a:t>The </a:t>
            </a:r>
            <a:r>
              <a:rPr lang="en-US" b="1" dirty="0"/>
              <a:t>Java throws keyword</a:t>
            </a:r>
            <a:r>
              <a:rPr lang="en-US" dirty="0"/>
              <a:t> is used to declare an exception. It gives an information to the programmer that there may occur an exception so it is better for the programmer to provide the exception handling code so that normal flow can be maintained.</a:t>
            </a:r>
          </a:p>
          <a:p>
            <a:r>
              <a:rPr lang="en-US" dirty="0"/>
              <a:t>Exception Handling is mainly used to handle the checked exceptions. If there occurs any unchecked exception such as </a:t>
            </a:r>
            <a:r>
              <a:rPr lang="en-US" dirty="0" err="1"/>
              <a:t>NullPointerException</a:t>
            </a:r>
            <a:r>
              <a:rPr lang="en-US" dirty="0"/>
              <a:t>, it is programmers fault that he is not performing check up before the code being used.</a:t>
            </a:r>
          </a:p>
          <a:p>
            <a:r>
              <a:rPr lang="en-US" dirty="0"/>
              <a:t>Syntax :</a:t>
            </a:r>
          </a:p>
        </p:txBody>
      </p:sp>
      <p:sp>
        <p:nvSpPr>
          <p:cNvPr id="4" name="Text Placeholder 3">
            <a:extLst>
              <a:ext uri="{FF2B5EF4-FFF2-40B4-BE49-F238E27FC236}">
                <a16:creationId xmlns:a16="http://schemas.microsoft.com/office/drawing/2014/main" id="{679F264C-6F0F-410A-AB09-98ACF5E28C2F}"/>
              </a:ext>
            </a:extLst>
          </p:cNvPr>
          <p:cNvSpPr>
            <a:spLocks noGrp="1"/>
          </p:cNvSpPr>
          <p:nvPr>
            <p:ph type="body" idx="13"/>
          </p:nvPr>
        </p:nvSpPr>
        <p:spPr/>
        <p:txBody>
          <a:bodyPr/>
          <a:lstStyle/>
          <a:p>
            <a:pPr marL="76200" indent="0">
              <a:buNone/>
            </a:pPr>
            <a:r>
              <a:rPr lang="en-US" sz="2000" b="1" dirty="0"/>
              <a:t>Which exception should be declared ?</a:t>
            </a:r>
          </a:p>
          <a:p>
            <a:pPr marL="76200" indent="0">
              <a:buNone/>
            </a:pPr>
            <a:r>
              <a:rPr lang="en-US" b="1" dirty="0"/>
              <a:t>Ans)</a:t>
            </a:r>
            <a:r>
              <a:rPr lang="en-US" dirty="0"/>
              <a:t> checked exception only, because:</a:t>
            </a:r>
          </a:p>
          <a:p>
            <a:r>
              <a:rPr lang="en-US" dirty="0"/>
              <a:t>unchecked Exception: under your control so correct your code.</a:t>
            </a:r>
          </a:p>
          <a:p>
            <a:r>
              <a:rPr lang="en-US" dirty="0"/>
              <a:t>error: beyond your control e.g. you are unable to do anything if there occurs </a:t>
            </a:r>
            <a:r>
              <a:rPr lang="en-US" dirty="0" err="1"/>
              <a:t>VirtualMachineError</a:t>
            </a:r>
            <a:r>
              <a:rPr lang="en-US" dirty="0"/>
              <a:t> or </a:t>
            </a:r>
            <a:r>
              <a:rPr lang="en-US" dirty="0" err="1"/>
              <a:t>StackOverflowError</a:t>
            </a:r>
            <a:r>
              <a:rPr lang="en-US" dirty="0"/>
              <a:t>.</a:t>
            </a:r>
          </a:p>
          <a:p>
            <a:pPr marL="76200" indent="0">
              <a:buNone/>
            </a:pPr>
            <a:endParaRPr lang="en-US" dirty="0"/>
          </a:p>
          <a:p>
            <a:pPr marL="76200" indent="0">
              <a:buNone/>
            </a:pPr>
            <a:r>
              <a:rPr lang="en-US" sz="1800" b="1" dirty="0"/>
              <a:t>Advantage of Java throws keyword</a:t>
            </a:r>
          </a:p>
          <a:p>
            <a:r>
              <a:rPr lang="en-US" dirty="0"/>
              <a:t>Now Checked Exception can be propagated (forwarded in call stack).</a:t>
            </a:r>
          </a:p>
          <a:p>
            <a:r>
              <a:rPr lang="en-US" dirty="0"/>
              <a:t>It provides information to the caller of the method about the exception.</a:t>
            </a:r>
            <a:endParaRPr lang="en-ID" dirty="0"/>
          </a:p>
        </p:txBody>
      </p:sp>
      <p:sp>
        <p:nvSpPr>
          <p:cNvPr id="5" name="Title 4">
            <a:extLst>
              <a:ext uri="{FF2B5EF4-FFF2-40B4-BE49-F238E27FC236}">
                <a16:creationId xmlns:a16="http://schemas.microsoft.com/office/drawing/2014/main" id="{A14C61F6-519E-4ECD-8B74-0F51151DEF7C}"/>
              </a:ext>
            </a:extLst>
          </p:cNvPr>
          <p:cNvSpPr>
            <a:spLocks noGrp="1"/>
          </p:cNvSpPr>
          <p:nvPr>
            <p:ph type="title"/>
          </p:nvPr>
        </p:nvSpPr>
        <p:spPr>
          <a:xfrm>
            <a:off x="457201" y="168465"/>
            <a:ext cx="5439368" cy="268122"/>
          </a:xfrm>
        </p:spPr>
        <p:txBody>
          <a:bodyPr/>
          <a:lstStyle/>
          <a:p>
            <a:r>
              <a:rPr lang="en-US" dirty="0"/>
              <a:t>Java throws keyword</a:t>
            </a:r>
            <a:endParaRPr lang="en-ID" dirty="0"/>
          </a:p>
        </p:txBody>
      </p:sp>
      <p:pic>
        <p:nvPicPr>
          <p:cNvPr id="6" name="Picture 5">
            <a:extLst>
              <a:ext uri="{FF2B5EF4-FFF2-40B4-BE49-F238E27FC236}">
                <a16:creationId xmlns:a16="http://schemas.microsoft.com/office/drawing/2014/main" id="{12837BB6-9F37-4F5A-8BC2-8D53BD442988}"/>
              </a:ext>
            </a:extLst>
          </p:cNvPr>
          <p:cNvPicPr>
            <a:picLocks noChangeAspect="1"/>
          </p:cNvPicPr>
          <p:nvPr/>
        </p:nvPicPr>
        <p:blipFill>
          <a:blip r:embed="rId2"/>
          <a:stretch>
            <a:fillRect/>
          </a:stretch>
        </p:blipFill>
        <p:spPr>
          <a:xfrm>
            <a:off x="992699" y="3714750"/>
            <a:ext cx="3045901" cy="512911"/>
          </a:xfrm>
          <a:prstGeom prst="rect">
            <a:avLst/>
          </a:prstGeom>
        </p:spPr>
      </p:pic>
    </p:spTree>
    <p:extLst>
      <p:ext uri="{BB962C8B-B14F-4D97-AF65-F5344CB8AC3E}">
        <p14:creationId xmlns:p14="http://schemas.microsoft.com/office/powerpoint/2010/main" val="284568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D381E0-4899-4C65-B387-83B3502933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3" name="Text Placeholder 2">
            <a:extLst>
              <a:ext uri="{FF2B5EF4-FFF2-40B4-BE49-F238E27FC236}">
                <a16:creationId xmlns:a16="http://schemas.microsoft.com/office/drawing/2014/main" id="{8067F6D5-62E1-4C52-A78E-432E0D2E4F19}"/>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EA8268DA-F924-474B-88D5-F939B56AA89A}"/>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9CF3BB85-7559-4725-B5A1-8AD554393917}"/>
              </a:ext>
            </a:extLst>
          </p:cNvPr>
          <p:cNvSpPr>
            <a:spLocks noGrp="1"/>
          </p:cNvSpPr>
          <p:nvPr>
            <p:ph type="title"/>
          </p:nvPr>
        </p:nvSpPr>
        <p:spPr/>
        <p:txBody>
          <a:bodyPr/>
          <a:lstStyle/>
          <a:p>
            <a:r>
              <a:rPr lang="en-US" dirty="0"/>
              <a:t>Java throws keyword</a:t>
            </a:r>
            <a:endParaRPr lang="en-ID" dirty="0"/>
          </a:p>
        </p:txBody>
      </p:sp>
      <p:pic>
        <p:nvPicPr>
          <p:cNvPr id="6" name="Picture 5">
            <a:extLst>
              <a:ext uri="{FF2B5EF4-FFF2-40B4-BE49-F238E27FC236}">
                <a16:creationId xmlns:a16="http://schemas.microsoft.com/office/drawing/2014/main" id="{966649E7-DEA7-4302-90AB-91BEBF7CB3E2}"/>
              </a:ext>
            </a:extLst>
          </p:cNvPr>
          <p:cNvPicPr>
            <a:picLocks noChangeAspect="1"/>
          </p:cNvPicPr>
          <p:nvPr/>
        </p:nvPicPr>
        <p:blipFill>
          <a:blip r:embed="rId2"/>
          <a:stretch>
            <a:fillRect/>
          </a:stretch>
        </p:blipFill>
        <p:spPr>
          <a:xfrm>
            <a:off x="626590" y="955485"/>
            <a:ext cx="3436777" cy="3681015"/>
          </a:xfrm>
          <a:prstGeom prst="rect">
            <a:avLst/>
          </a:prstGeom>
        </p:spPr>
      </p:pic>
      <p:pic>
        <p:nvPicPr>
          <p:cNvPr id="7" name="Picture 6">
            <a:extLst>
              <a:ext uri="{FF2B5EF4-FFF2-40B4-BE49-F238E27FC236}">
                <a16:creationId xmlns:a16="http://schemas.microsoft.com/office/drawing/2014/main" id="{A0D78608-AAB5-40FD-BBAF-30B6ACF7814B}"/>
              </a:ext>
            </a:extLst>
          </p:cNvPr>
          <p:cNvPicPr>
            <a:picLocks noChangeAspect="1"/>
          </p:cNvPicPr>
          <p:nvPr/>
        </p:nvPicPr>
        <p:blipFill>
          <a:blip r:embed="rId3"/>
          <a:stretch>
            <a:fillRect/>
          </a:stretch>
        </p:blipFill>
        <p:spPr>
          <a:xfrm>
            <a:off x="4876800" y="1005040"/>
            <a:ext cx="2352675" cy="733425"/>
          </a:xfrm>
          <a:prstGeom prst="rect">
            <a:avLst/>
          </a:prstGeom>
        </p:spPr>
      </p:pic>
    </p:spTree>
    <p:extLst>
      <p:ext uri="{BB962C8B-B14F-4D97-AF65-F5344CB8AC3E}">
        <p14:creationId xmlns:p14="http://schemas.microsoft.com/office/powerpoint/2010/main" val="3558124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8BA30-3A99-4D4D-97F5-BE03244DAE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7" name="Text Placeholder 6">
            <a:extLst>
              <a:ext uri="{FF2B5EF4-FFF2-40B4-BE49-F238E27FC236}">
                <a16:creationId xmlns:a16="http://schemas.microsoft.com/office/drawing/2014/main" id="{3221FC4D-9CD8-41AA-A063-D8682C6EB2EC}"/>
              </a:ext>
            </a:extLst>
          </p:cNvPr>
          <p:cNvSpPr>
            <a:spLocks noGrp="1"/>
          </p:cNvSpPr>
          <p:nvPr>
            <p:ph type="body" idx="1"/>
          </p:nvPr>
        </p:nvSpPr>
        <p:spPr/>
        <p:txBody>
          <a:bodyPr/>
          <a:lstStyle/>
          <a:p>
            <a:pPr marL="76200" indent="0">
              <a:buNone/>
            </a:pPr>
            <a:r>
              <a:rPr lang="en-US" dirty="0"/>
              <a:t>Rule: If you are calling a method that declares an exception, you must either caught or declare the exception.</a:t>
            </a:r>
          </a:p>
          <a:p>
            <a:pPr marL="76200" indent="0">
              <a:buNone/>
            </a:pPr>
            <a:r>
              <a:rPr lang="en-US" dirty="0"/>
              <a:t>There are two cases:</a:t>
            </a:r>
          </a:p>
          <a:p>
            <a:r>
              <a:rPr lang="en-US" dirty="0"/>
              <a:t>Case1:You caught the exception i.e. handle the exception using try/catch.</a:t>
            </a:r>
          </a:p>
          <a:p>
            <a:r>
              <a:rPr lang="en-US" dirty="0"/>
              <a:t>Case2:You declare the exception i.e. specifying throws with the method.</a:t>
            </a:r>
            <a:endParaRPr lang="en-ID" dirty="0"/>
          </a:p>
        </p:txBody>
      </p:sp>
      <p:sp>
        <p:nvSpPr>
          <p:cNvPr id="6" name="Title 5">
            <a:extLst>
              <a:ext uri="{FF2B5EF4-FFF2-40B4-BE49-F238E27FC236}">
                <a16:creationId xmlns:a16="http://schemas.microsoft.com/office/drawing/2014/main" id="{ED9A58FD-1957-4EAE-9C95-50F2F716B303}"/>
              </a:ext>
            </a:extLst>
          </p:cNvPr>
          <p:cNvSpPr>
            <a:spLocks noGrp="1"/>
          </p:cNvSpPr>
          <p:nvPr>
            <p:ph type="title"/>
          </p:nvPr>
        </p:nvSpPr>
        <p:spPr/>
        <p:txBody>
          <a:bodyPr/>
          <a:lstStyle/>
          <a:p>
            <a:r>
              <a:rPr lang="en-US" dirty="0"/>
              <a:t>Java throws keyword - Rule</a:t>
            </a:r>
            <a:endParaRPr lang="en-ID" dirty="0"/>
          </a:p>
        </p:txBody>
      </p:sp>
    </p:spTree>
    <p:extLst>
      <p:ext uri="{BB962C8B-B14F-4D97-AF65-F5344CB8AC3E}">
        <p14:creationId xmlns:p14="http://schemas.microsoft.com/office/powerpoint/2010/main" val="420127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0B53F8-B619-4135-8773-915BA171B2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3BB54230-1650-4770-936D-BCACDEC623AF}"/>
              </a:ext>
            </a:extLst>
          </p:cNvPr>
          <p:cNvSpPr>
            <a:spLocks noGrp="1"/>
          </p:cNvSpPr>
          <p:nvPr>
            <p:ph type="body" idx="1"/>
          </p:nvPr>
        </p:nvSpPr>
        <p:spPr/>
        <p:txBody>
          <a:bodyPr/>
          <a:lstStyle/>
          <a:p>
            <a:r>
              <a:rPr lang="en-US" dirty="0"/>
              <a:t>The core advantage of exception handling is to maintain the normal flow of the application. An exception normally disrupts the normal flow of the application that is why we use exception handling. Let's take a scenario:</a:t>
            </a:r>
            <a:endParaRPr lang="en-ID" dirty="0"/>
          </a:p>
        </p:txBody>
      </p:sp>
      <p:sp>
        <p:nvSpPr>
          <p:cNvPr id="4" name="Text Placeholder 3">
            <a:extLst>
              <a:ext uri="{FF2B5EF4-FFF2-40B4-BE49-F238E27FC236}">
                <a16:creationId xmlns:a16="http://schemas.microsoft.com/office/drawing/2014/main" id="{6D5A412B-E9B9-4EEF-A0CD-D33CC22FE4EE}"/>
              </a:ext>
            </a:extLst>
          </p:cNvPr>
          <p:cNvSpPr>
            <a:spLocks noGrp="1"/>
          </p:cNvSpPr>
          <p:nvPr>
            <p:ph type="body" idx="13"/>
          </p:nvPr>
        </p:nvSpPr>
        <p:spPr/>
        <p:txBody>
          <a:bodyPr/>
          <a:lstStyle/>
          <a:p>
            <a:r>
              <a:rPr lang="en-US" dirty="0"/>
              <a:t>Suppose there are 10 statements in your program and there occurs an exception at statement 5, the rest of the code will not be executed i.e. statement 6 to 10 will not be executed. If we perform exception handling, the rest of the statement will be executed. That is why we use exception handling in Java.</a:t>
            </a:r>
            <a:endParaRPr lang="en-ID" dirty="0"/>
          </a:p>
        </p:txBody>
      </p:sp>
      <p:sp>
        <p:nvSpPr>
          <p:cNvPr id="5" name="Title 4">
            <a:extLst>
              <a:ext uri="{FF2B5EF4-FFF2-40B4-BE49-F238E27FC236}">
                <a16:creationId xmlns:a16="http://schemas.microsoft.com/office/drawing/2014/main" id="{2747649A-7020-4DB2-A24D-9FD7F72B9BC5}"/>
              </a:ext>
            </a:extLst>
          </p:cNvPr>
          <p:cNvSpPr>
            <a:spLocks noGrp="1"/>
          </p:cNvSpPr>
          <p:nvPr>
            <p:ph type="title"/>
          </p:nvPr>
        </p:nvSpPr>
        <p:spPr/>
        <p:txBody>
          <a:bodyPr/>
          <a:lstStyle/>
          <a:p>
            <a:r>
              <a:rPr lang="en-US" dirty="0"/>
              <a:t>Advantage of Exception Handling</a:t>
            </a:r>
            <a:endParaRPr lang="en-ID" dirty="0"/>
          </a:p>
        </p:txBody>
      </p:sp>
      <p:pic>
        <p:nvPicPr>
          <p:cNvPr id="6" name="Picture 5">
            <a:extLst>
              <a:ext uri="{FF2B5EF4-FFF2-40B4-BE49-F238E27FC236}">
                <a16:creationId xmlns:a16="http://schemas.microsoft.com/office/drawing/2014/main" id="{59AE26F6-A6F7-4469-B664-7B5C18661885}"/>
              </a:ext>
            </a:extLst>
          </p:cNvPr>
          <p:cNvPicPr>
            <a:picLocks noChangeAspect="1"/>
          </p:cNvPicPr>
          <p:nvPr/>
        </p:nvPicPr>
        <p:blipFill>
          <a:blip r:embed="rId2"/>
          <a:stretch>
            <a:fillRect/>
          </a:stretch>
        </p:blipFill>
        <p:spPr>
          <a:xfrm>
            <a:off x="1029875" y="1885950"/>
            <a:ext cx="2790421" cy="1981199"/>
          </a:xfrm>
          <a:prstGeom prst="rect">
            <a:avLst/>
          </a:prstGeom>
        </p:spPr>
      </p:pic>
    </p:spTree>
    <p:extLst>
      <p:ext uri="{BB962C8B-B14F-4D97-AF65-F5344CB8AC3E}">
        <p14:creationId xmlns:p14="http://schemas.microsoft.com/office/powerpoint/2010/main" val="2859233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EFB1A5-6501-4B94-A628-A1F10F1F1C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3" name="Text Placeholder 2">
            <a:extLst>
              <a:ext uri="{FF2B5EF4-FFF2-40B4-BE49-F238E27FC236}">
                <a16:creationId xmlns:a16="http://schemas.microsoft.com/office/drawing/2014/main" id="{2866DC62-0136-40AF-B768-6E2E3F1BF17B}"/>
              </a:ext>
            </a:extLst>
          </p:cNvPr>
          <p:cNvSpPr>
            <a:spLocks noGrp="1"/>
          </p:cNvSpPr>
          <p:nvPr>
            <p:ph type="body" idx="1"/>
          </p:nvPr>
        </p:nvSpPr>
        <p:spPr/>
        <p:txBody>
          <a:bodyPr/>
          <a:lstStyle/>
          <a:p>
            <a:r>
              <a:rPr lang="en-US" dirty="0"/>
              <a:t>Case1:You caught the exception i.e. handle the exception using try/catch.</a:t>
            </a:r>
          </a:p>
          <a:p>
            <a:pPr marL="76200" indent="0">
              <a:buNone/>
            </a:pPr>
            <a:r>
              <a:rPr lang="en-US" dirty="0"/>
              <a:t>In case you handle the exception, the code will be executed fine whether exception occurs during the program or not.</a:t>
            </a:r>
          </a:p>
          <a:p>
            <a:pPr marL="76200" indent="0">
              <a:buNone/>
            </a:pPr>
            <a:endParaRPr lang="en-US" dirty="0"/>
          </a:p>
        </p:txBody>
      </p:sp>
      <p:sp>
        <p:nvSpPr>
          <p:cNvPr id="5" name="Title 4">
            <a:extLst>
              <a:ext uri="{FF2B5EF4-FFF2-40B4-BE49-F238E27FC236}">
                <a16:creationId xmlns:a16="http://schemas.microsoft.com/office/drawing/2014/main" id="{A5EC4973-7AE2-4DF7-8AA0-FF7CBC9EC3FE}"/>
              </a:ext>
            </a:extLst>
          </p:cNvPr>
          <p:cNvSpPr>
            <a:spLocks noGrp="1"/>
          </p:cNvSpPr>
          <p:nvPr>
            <p:ph type="title"/>
          </p:nvPr>
        </p:nvSpPr>
        <p:spPr/>
        <p:txBody>
          <a:bodyPr/>
          <a:lstStyle/>
          <a:p>
            <a:r>
              <a:rPr lang="en-US" dirty="0"/>
              <a:t>Java throws keyword - Case</a:t>
            </a:r>
            <a:endParaRPr lang="en-ID" dirty="0"/>
          </a:p>
        </p:txBody>
      </p:sp>
      <p:pic>
        <p:nvPicPr>
          <p:cNvPr id="6" name="Picture 5">
            <a:extLst>
              <a:ext uri="{FF2B5EF4-FFF2-40B4-BE49-F238E27FC236}">
                <a16:creationId xmlns:a16="http://schemas.microsoft.com/office/drawing/2014/main" id="{495FDA80-DEAC-42F1-84E1-DBE6F0B9E56C}"/>
              </a:ext>
            </a:extLst>
          </p:cNvPr>
          <p:cNvPicPr>
            <a:picLocks noChangeAspect="1"/>
          </p:cNvPicPr>
          <p:nvPr/>
        </p:nvPicPr>
        <p:blipFill>
          <a:blip r:embed="rId2"/>
          <a:stretch>
            <a:fillRect/>
          </a:stretch>
        </p:blipFill>
        <p:spPr>
          <a:xfrm>
            <a:off x="4782844" y="721431"/>
            <a:ext cx="3218155" cy="3412702"/>
          </a:xfrm>
          <a:prstGeom prst="rect">
            <a:avLst/>
          </a:prstGeom>
        </p:spPr>
      </p:pic>
      <p:pic>
        <p:nvPicPr>
          <p:cNvPr id="7" name="Picture 6">
            <a:extLst>
              <a:ext uri="{FF2B5EF4-FFF2-40B4-BE49-F238E27FC236}">
                <a16:creationId xmlns:a16="http://schemas.microsoft.com/office/drawing/2014/main" id="{C61F9E04-CF8C-4A30-A813-D1AE23D80092}"/>
              </a:ext>
            </a:extLst>
          </p:cNvPr>
          <p:cNvPicPr>
            <a:picLocks noChangeAspect="1"/>
          </p:cNvPicPr>
          <p:nvPr/>
        </p:nvPicPr>
        <p:blipFill>
          <a:blip r:embed="rId3"/>
          <a:stretch>
            <a:fillRect/>
          </a:stretch>
        </p:blipFill>
        <p:spPr>
          <a:xfrm>
            <a:off x="4782845" y="4139631"/>
            <a:ext cx="2209800" cy="688885"/>
          </a:xfrm>
          <a:prstGeom prst="rect">
            <a:avLst/>
          </a:prstGeom>
        </p:spPr>
      </p:pic>
    </p:spTree>
    <p:extLst>
      <p:ext uri="{BB962C8B-B14F-4D97-AF65-F5344CB8AC3E}">
        <p14:creationId xmlns:p14="http://schemas.microsoft.com/office/powerpoint/2010/main" val="59580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DB75CC-3F00-453E-80DC-4EBC0C4CE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3" name="Text Placeholder 2">
            <a:extLst>
              <a:ext uri="{FF2B5EF4-FFF2-40B4-BE49-F238E27FC236}">
                <a16:creationId xmlns:a16="http://schemas.microsoft.com/office/drawing/2014/main" id="{48AFD9D2-B224-4000-863A-AA5980D196E8}"/>
              </a:ext>
            </a:extLst>
          </p:cNvPr>
          <p:cNvSpPr>
            <a:spLocks noGrp="1"/>
          </p:cNvSpPr>
          <p:nvPr>
            <p:ph type="body" idx="1"/>
          </p:nvPr>
        </p:nvSpPr>
        <p:spPr/>
        <p:txBody>
          <a:bodyPr/>
          <a:lstStyle/>
          <a:p>
            <a:r>
              <a:rPr lang="en-US" dirty="0"/>
              <a:t>A)In case you declare the exception, if exception does not occur, the code will be executed fine.</a:t>
            </a:r>
          </a:p>
          <a:p>
            <a:pPr marL="76200" indent="0">
              <a:buNone/>
            </a:pPr>
            <a:endParaRPr lang="en-ID" dirty="0"/>
          </a:p>
        </p:txBody>
      </p:sp>
      <p:sp>
        <p:nvSpPr>
          <p:cNvPr id="7" name="Text Placeholder 6">
            <a:extLst>
              <a:ext uri="{FF2B5EF4-FFF2-40B4-BE49-F238E27FC236}">
                <a16:creationId xmlns:a16="http://schemas.microsoft.com/office/drawing/2014/main" id="{266B4507-8619-43BB-933B-B68F85BCB482}"/>
              </a:ext>
            </a:extLst>
          </p:cNvPr>
          <p:cNvSpPr>
            <a:spLocks noGrp="1"/>
          </p:cNvSpPr>
          <p:nvPr>
            <p:ph type="body" idx="13"/>
          </p:nvPr>
        </p:nvSpPr>
        <p:spPr/>
        <p:txBody>
          <a:bodyPr/>
          <a:lstStyle/>
          <a:p>
            <a:r>
              <a:rPr lang="en-US" dirty="0"/>
              <a:t>B)In case you declare the exception if exception </a:t>
            </a:r>
            <a:r>
              <a:rPr lang="en-US" dirty="0" err="1"/>
              <a:t>occures</a:t>
            </a:r>
            <a:r>
              <a:rPr lang="en-US" dirty="0"/>
              <a:t>, an exception will be thrown at runtime because throws does not handle the exception.</a:t>
            </a:r>
          </a:p>
          <a:p>
            <a:pPr marL="76200" indent="0">
              <a:buNone/>
            </a:pPr>
            <a:endParaRPr lang="en-ID" dirty="0"/>
          </a:p>
        </p:txBody>
      </p:sp>
      <p:sp>
        <p:nvSpPr>
          <p:cNvPr id="4" name="Title 3">
            <a:extLst>
              <a:ext uri="{FF2B5EF4-FFF2-40B4-BE49-F238E27FC236}">
                <a16:creationId xmlns:a16="http://schemas.microsoft.com/office/drawing/2014/main" id="{D7D8F9DC-7C29-4956-ADC5-7C32497BD17C}"/>
              </a:ext>
            </a:extLst>
          </p:cNvPr>
          <p:cNvSpPr>
            <a:spLocks noGrp="1"/>
          </p:cNvSpPr>
          <p:nvPr>
            <p:ph type="title"/>
          </p:nvPr>
        </p:nvSpPr>
        <p:spPr/>
        <p:txBody>
          <a:bodyPr/>
          <a:lstStyle/>
          <a:p>
            <a:r>
              <a:rPr lang="en-US" dirty="0"/>
              <a:t>Java throws keyword - Case</a:t>
            </a:r>
            <a:endParaRPr lang="en-ID" dirty="0"/>
          </a:p>
        </p:txBody>
      </p:sp>
      <p:pic>
        <p:nvPicPr>
          <p:cNvPr id="5" name="Picture 4">
            <a:extLst>
              <a:ext uri="{FF2B5EF4-FFF2-40B4-BE49-F238E27FC236}">
                <a16:creationId xmlns:a16="http://schemas.microsoft.com/office/drawing/2014/main" id="{97763CC8-EB89-46F4-8E2E-3303071AD788}"/>
              </a:ext>
            </a:extLst>
          </p:cNvPr>
          <p:cNvPicPr>
            <a:picLocks noChangeAspect="1"/>
          </p:cNvPicPr>
          <p:nvPr/>
        </p:nvPicPr>
        <p:blipFill>
          <a:blip r:embed="rId2"/>
          <a:stretch>
            <a:fillRect/>
          </a:stretch>
        </p:blipFill>
        <p:spPr>
          <a:xfrm>
            <a:off x="531552" y="1556077"/>
            <a:ext cx="3733800" cy="2264113"/>
          </a:xfrm>
          <a:prstGeom prst="rect">
            <a:avLst/>
          </a:prstGeom>
        </p:spPr>
      </p:pic>
      <p:pic>
        <p:nvPicPr>
          <p:cNvPr id="6" name="Picture 5">
            <a:extLst>
              <a:ext uri="{FF2B5EF4-FFF2-40B4-BE49-F238E27FC236}">
                <a16:creationId xmlns:a16="http://schemas.microsoft.com/office/drawing/2014/main" id="{08AC7E06-5D75-454A-861A-0177B6AB0E00}"/>
              </a:ext>
            </a:extLst>
          </p:cNvPr>
          <p:cNvPicPr>
            <a:picLocks noChangeAspect="1"/>
          </p:cNvPicPr>
          <p:nvPr/>
        </p:nvPicPr>
        <p:blipFill>
          <a:blip r:embed="rId3"/>
          <a:stretch>
            <a:fillRect/>
          </a:stretch>
        </p:blipFill>
        <p:spPr>
          <a:xfrm>
            <a:off x="531552" y="3900626"/>
            <a:ext cx="2021647" cy="665664"/>
          </a:xfrm>
          <a:prstGeom prst="rect">
            <a:avLst/>
          </a:prstGeom>
        </p:spPr>
      </p:pic>
      <p:pic>
        <p:nvPicPr>
          <p:cNvPr id="8" name="Picture 7">
            <a:extLst>
              <a:ext uri="{FF2B5EF4-FFF2-40B4-BE49-F238E27FC236}">
                <a16:creationId xmlns:a16="http://schemas.microsoft.com/office/drawing/2014/main" id="{0E90EDB7-6C43-4B04-84D4-9839BA1ED203}"/>
              </a:ext>
            </a:extLst>
          </p:cNvPr>
          <p:cNvPicPr>
            <a:picLocks noChangeAspect="1"/>
          </p:cNvPicPr>
          <p:nvPr/>
        </p:nvPicPr>
        <p:blipFill>
          <a:blip r:embed="rId4"/>
          <a:stretch>
            <a:fillRect/>
          </a:stretch>
        </p:blipFill>
        <p:spPr>
          <a:xfrm>
            <a:off x="5201167" y="1428750"/>
            <a:ext cx="3485632" cy="2017217"/>
          </a:xfrm>
          <a:prstGeom prst="rect">
            <a:avLst/>
          </a:prstGeom>
        </p:spPr>
      </p:pic>
      <p:pic>
        <p:nvPicPr>
          <p:cNvPr id="9" name="Picture 8">
            <a:extLst>
              <a:ext uri="{FF2B5EF4-FFF2-40B4-BE49-F238E27FC236}">
                <a16:creationId xmlns:a16="http://schemas.microsoft.com/office/drawing/2014/main" id="{837A4505-498D-4513-96EE-F2B3E8F3F0C5}"/>
              </a:ext>
            </a:extLst>
          </p:cNvPr>
          <p:cNvPicPr>
            <a:picLocks noChangeAspect="1"/>
          </p:cNvPicPr>
          <p:nvPr/>
        </p:nvPicPr>
        <p:blipFill>
          <a:blip r:embed="rId5"/>
          <a:stretch>
            <a:fillRect/>
          </a:stretch>
        </p:blipFill>
        <p:spPr>
          <a:xfrm>
            <a:off x="5201168" y="3572682"/>
            <a:ext cx="3709536" cy="820462"/>
          </a:xfrm>
          <a:prstGeom prst="rect">
            <a:avLst/>
          </a:prstGeom>
        </p:spPr>
      </p:pic>
    </p:spTree>
    <p:extLst>
      <p:ext uri="{BB962C8B-B14F-4D97-AF65-F5344CB8AC3E}">
        <p14:creationId xmlns:p14="http://schemas.microsoft.com/office/powerpoint/2010/main" val="1517072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Differences between throw and throws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22694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15ABB6-C08C-4324-BBF4-5BC47CD9AF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7" name="Text Placeholder 6">
            <a:extLst>
              <a:ext uri="{FF2B5EF4-FFF2-40B4-BE49-F238E27FC236}">
                <a16:creationId xmlns:a16="http://schemas.microsoft.com/office/drawing/2014/main" id="{B5205D09-A36C-4419-91E0-9A35EDDCB862}"/>
              </a:ext>
            </a:extLst>
          </p:cNvPr>
          <p:cNvSpPr>
            <a:spLocks noGrp="1"/>
          </p:cNvSpPr>
          <p:nvPr>
            <p:ph type="body" idx="1"/>
          </p:nvPr>
        </p:nvSpPr>
        <p:spPr/>
        <p:txBody>
          <a:bodyPr/>
          <a:lstStyle/>
          <a:p>
            <a:r>
              <a:rPr lang="en-US" dirty="0"/>
              <a:t>There are many differences between throw and throws keywords. A list of differences between throw and throws are given below:</a:t>
            </a:r>
            <a:endParaRPr lang="en-ID" dirty="0"/>
          </a:p>
        </p:txBody>
      </p:sp>
      <p:sp>
        <p:nvSpPr>
          <p:cNvPr id="6" name="Title 5">
            <a:extLst>
              <a:ext uri="{FF2B5EF4-FFF2-40B4-BE49-F238E27FC236}">
                <a16:creationId xmlns:a16="http://schemas.microsoft.com/office/drawing/2014/main" id="{4EAE75CA-2C72-4844-907B-CD56B5338194}"/>
              </a:ext>
            </a:extLst>
          </p:cNvPr>
          <p:cNvSpPr>
            <a:spLocks noGrp="1"/>
          </p:cNvSpPr>
          <p:nvPr>
            <p:ph type="title"/>
          </p:nvPr>
        </p:nvSpPr>
        <p:spPr/>
        <p:txBody>
          <a:bodyPr/>
          <a:lstStyle/>
          <a:p>
            <a:r>
              <a:rPr lang="en-US" dirty="0"/>
              <a:t>Differences between throw and throws</a:t>
            </a:r>
            <a:endParaRPr lang="en-ID" dirty="0"/>
          </a:p>
        </p:txBody>
      </p:sp>
      <p:pic>
        <p:nvPicPr>
          <p:cNvPr id="8" name="Picture 7">
            <a:extLst>
              <a:ext uri="{FF2B5EF4-FFF2-40B4-BE49-F238E27FC236}">
                <a16:creationId xmlns:a16="http://schemas.microsoft.com/office/drawing/2014/main" id="{27E75F13-887F-43C9-B2A9-D1C478F4D97B}"/>
              </a:ext>
            </a:extLst>
          </p:cNvPr>
          <p:cNvPicPr>
            <a:picLocks noChangeAspect="1"/>
          </p:cNvPicPr>
          <p:nvPr/>
        </p:nvPicPr>
        <p:blipFill>
          <a:blip r:embed="rId2"/>
          <a:stretch>
            <a:fillRect/>
          </a:stretch>
        </p:blipFill>
        <p:spPr>
          <a:xfrm>
            <a:off x="1046500" y="1282144"/>
            <a:ext cx="7315200" cy="2167467"/>
          </a:xfrm>
          <a:prstGeom prst="rect">
            <a:avLst/>
          </a:prstGeom>
        </p:spPr>
      </p:pic>
    </p:spTree>
    <p:extLst>
      <p:ext uri="{BB962C8B-B14F-4D97-AF65-F5344CB8AC3E}">
        <p14:creationId xmlns:p14="http://schemas.microsoft.com/office/powerpoint/2010/main" val="1839543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ID" dirty="0"/>
              <a:t>final, finally and finalize</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10</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69580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7048C7-6C8B-4F7F-8105-458CCD2E01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6" name="Text Placeholder 5">
            <a:extLst>
              <a:ext uri="{FF2B5EF4-FFF2-40B4-BE49-F238E27FC236}">
                <a16:creationId xmlns:a16="http://schemas.microsoft.com/office/drawing/2014/main" id="{1EEE501E-5E2E-47CE-BAC8-43666F254013}"/>
              </a:ext>
            </a:extLst>
          </p:cNvPr>
          <p:cNvSpPr>
            <a:spLocks noGrp="1"/>
          </p:cNvSpPr>
          <p:nvPr>
            <p:ph type="body" idx="1"/>
          </p:nvPr>
        </p:nvSpPr>
        <p:spPr/>
        <p:txBody>
          <a:bodyPr/>
          <a:lstStyle/>
          <a:p>
            <a:r>
              <a:rPr lang="en-US" dirty="0"/>
              <a:t>There are many differences between final, finally and finalize. A list of differences between final, finally and finalize are given below:</a:t>
            </a:r>
            <a:endParaRPr lang="en-ID" dirty="0"/>
          </a:p>
        </p:txBody>
      </p:sp>
      <p:sp>
        <p:nvSpPr>
          <p:cNvPr id="5" name="Title 4">
            <a:extLst>
              <a:ext uri="{FF2B5EF4-FFF2-40B4-BE49-F238E27FC236}">
                <a16:creationId xmlns:a16="http://schemas.microsoft.com/office/drawing/2014/main" id="{0689C432-3C37-4243-BFAF-11B350D03C39}"/>
              </a:ext>
            </a:extLst>
          </p:cNvPr>
          <p:cNvSpPr>
            <a:spLocks noGrp="1"/>
          </p:cNvSpPr>
          <p:nvPr>
            <p:ph type="title"/>
          </p:nvPr>
        </p:nvSpPr>
        <p:spPr/>
        <p:txBody>
          <a:bodyPr/>
          <a:lstStyle/>
          <a:p>
            <a:r>
              <a:rPr lang="en-US" dirty="0"/>
              <a:t>Differences between final, finally and finalize</a:t>
            </a:r>
            <a:endParaRPr lang="en-ID" dirty="0"/>
          </a:p>
        </p:txBody>
      </p:sp>
      <p:pic>
        <p:nvPicPr>
          <p:cNvPr id="7" name="Picture 6">
            <a:extLst>
              <a:ext uri="{FF2B5EF4-FFF2-40B4-BE49-F238E27FC236}">
                <a16:creationId xmlns:a16="http://schemas.microsoft.com/office/drawing/2014/main" id="{3182FD5C-0EDE-42A2-9CBC-7FED54F250E8}"/>
              </a:ext>
            </a:extLst>
          </p:cNvPr>
          <p:cNvPicPr>
            <a:picLocks noChangeAspect="1"/>
          </p:cNvPicPr>
          <p:nvPr/>
        </p:nvPicPr>
        <p:blipFill>
          <a:blip r:embed="rId2"/>
          <a:stretch>
            <a:fillRect/>
          </a:stretch>
        </p:blipFill>
        <p:spPr>
          <a:xfrm>
            <a:off x="990600" y="1276350"/>
            <a:ext cx="7467600" cy="1657350"/>
          </a:xfrm>
          <a:prstGeom prst="rect">
            <a:avLst/>
          </a:prstGeom>
        </p:spPr>
      </p:pic>
    </p:spTree>
    <p:extLst>
      <p:ext uri="{BB962C8B-B14F-4D97-AF65-F5344CB8AC3E}">
        <p14:creationId xmlns:p14="http://schemas.microsoft.com/office/powerpoint/2010/main" val="156935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53334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7F5483-92EE-41C1-B3D7-B8D912188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 Placeholder 2">
            <a:extLst>
              <a:ext uri="{FF2B5EF4-FFF2-40B4-BE49-F238E27FC236}">
                <a16:creationId xmlns:a16="http://schemas.microsoft.com/office/drawing/2014/main" id="{FF6728E8-73D0-43C6-8BFA-60C7140ED0E6}"/>
              </a:ext>
            </a:extLst>
          </p:cNvPr>
          <p:cNvSpPr>
            <a:spLocks noGrp="1"/>
          </p:cNvSpPr>
          <p:nvPr>
            <p:ph type="body" idx="1"/>
          </p:nvPr>
        </p:nvSpPr>
        <p:spPr/>
        <p:txBody>
          <a:bodyPr/>
          <a:lstStyle/>
          <a:p>
            <a:r>
              <a:rPr lang="en-US" dirty="0"/>
              <a:t>The </a:t>
            </a:r>
            <a:r>
              <a:rPr lang="en-US" dirty="0" err="1"/>
              <a:t>java.lang.Throwable</a:t>
            </a:r>
            <a:r>
              <a:rPr lang="en-US" dirty="0"/>
              <a:t> class is the root class of Java Exception hierarchy which is inherited by two subclasses: Exception and Error. A hierarchy of Java Exception classes are given below:</a:t>
            </a:r>
          </a:p>
        </p:txBody>
      </p:sp>
      <p:sp>
        <p:nvSpPr>
          <p:cNvPr id="5" name="Title 4">
            <a:extLst>
              <a:ext uri="{FF2B5EF4-FFF2-40B4-BE49-F238E27FC236}">
                <a16:creationId xmlns:a16="http://schemas.microsoft.com/office/drawing/2014/main" id="{6F88E560-B21B-4E66-B451-2BECB25ACF6D}"/>
              </a:ext>
            </a:extLst>
          </p:cNvPr>
          <p:cNvSpPr>
            <a:spLocks noGrp="1"/>
          </p:cNvSpPr>
          <p:nvPr>
            <p:ph type="title"/>
          </p:nvPr>
        </p:nvSpPr>
        <p:spPr/>
        <p:txBody>
          <a:bodyPr/>
          <a:lstStyle/>
          <a:p>
            <a:r>
              <a:rPr lang="en-ID" dirty="0"/>
              <a:t>Hierarchy of Java Exception classes</a:t>
            </a:r>
          </a:p>
        </p:txBody>
      </p:sp>
      <p:pic>
        <p:nvPicPr>
          <p:cNvPr id="7" name="Picture 6">
            <a:extLst>
              <a:ext uri="{FF2B5EF4-FFF2-40B4-BE49-F238E27FC236}">
                <a16:creationId xmlns:a16="http://schemas.microsoft.com/office/drawing/2014/main" id="{C90C9A1C-2C96-488D-8D3C-2801AE01C1C1}"/>
              </a:ext>
            </a:extLst>
          </p:cNvPr>
          <p:cNvPicPr>
            <a:picLocks noChangeAspect="1"/>
          </p:cNvPicPr>
          <p:nvPr/>
        </p:nvPicPr>
        <p:blipFill>
          <a:blip r:embed="rId2"/>
          <a:stretch>
            <a:fillRect/>
          </a:stretch>
        </p:blipFill>
        <p:spPr>
          <a:xfrm>
            <a:off x="4460048" y="605055"/>
            <a:ext cx="3456285" cy="4390540"/>
          </a:xfrm>
          <a:prstGeom prst="rect">
            <a:avLst/>
          </a:prstGeom>
        </p:spPr>
      </p:pic>
    </p:spTree>
    <p:extLst>
      <p:ext uri="{BB962C8B-B14F-4D97-AF65-F5344CB8AC3E}">
        <p14:creationId xmlns:p14="http://schemas.microsoft.com/office/powerpoint/2010/main" val="51199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ED03A5-703E-42D4-B335-AC20DA496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5A6C8195-97D4-4E42-B012-CE4053872738}"/>
              </a:ext>
            </a:extLst>
          </p:cNvPr>
          <p:cNvSpPr>
            <a:spLocks noGrp="1"/>
          </p:cNvSpPr>
          <p:nvPr>
            <p:ph type="body" idx="1"/>
          </p:nvPr>
        </p:nvSpPr>
        <p:spPr/>
        <p:txBody>
          <a:bodyPr/>
          <a:lstStyle/>
          <a:p>
            <a:r>
              <a:rPr lang="en-US" dirty="0"/>
              <a:t>There are mainly two types of exceptions: checked and unchecked. Here, an error is considered as the unchecked exception. According to Oracle, there are three types of exceptions:</a:t>
            </a:r>
          </a:p>
          <a:p>
            <a:pPr marL="719138" lvl="1" indent="-185738">
              <a:buSzPct val="100000"/>
              <a:buFont typeface="+mj-lt"/>
              <a:buAutoNum type="arabicPeriod"/>
            </a:pPr>
            <a:r>
              <a:rPr lang="en-US" sz="1400" dirty="0"/>
              <a:t>Checked Exception</a:t>
            </a:r>
          </a:p>
          <a:p>
            <a:pPr marL="719138" lvl="1" indent="-185738">
              <a:buSzPct val="100000"/>
              <a:buFont typeface="+mj-lt"/>
              <a:buAutoNum type="arabicPeriod"/>
            </a:pPr>
            <a:r>
              <a:rPr lang="en-US" sz="1400" dirty="0"/>
              <a:t>Unchecked Exception</a:t>
            </a:r>
          </a:p>
          <a:p>
            <a:pPr marL="719138" lvl="1" indent="-185738">
              <a:buSzPct val="100000"/>
              <a:buFont typeface="+mj-lt"/>
              <a:buAutoNum type="arabicPeriod"/>
            </a:pPr>
            <a:r>
              <a:rPr lang="en-US" sz="1400" dirty="0"/>
              <a:t>Error</a:t>
            </a:r>
            <a:endParaRPr lang="en-ID" sz="1400" dirty="0"/>
          </a:p>
        </p:txBody>
      </p:sp>
      <p:sp>
        <p:nvSpPr>
          <p:cNvPr id="4" name="Title 3">
            <a:extLst>
              <a:ext uri="{FF2B5EF4-FFF2-40B4-BE49-F238E27FC236}">
                <a16:creationId xmlns:a16="http://schemas.microsoft.com/office/drawing/2014/main" id="{B65EEF73-035C-4F9B-82BD-04C7D998B203}"/>
              </a:ext>
            </a:extLst>
          </p:cNvPr>
          <p:cNvSpPr>
            <a:spLocks noGrp="1"/>
          </p:cNvSpPr>
          <p:nvPr>
            <p:ph type="title"/>
          </p:nvPr>
        </p:nvSpPr>
        <p:spPr/>
        <p:txBody>
          <a:bodyPr/>
          <a:lstStyle/>
          <a:p>
            <a:r>
              <a:rPr lang="en-US" dirty="0"/>
              <a:t>Types of Java Exceptions</a:t>
            </a:r>
            <a:endParaRPr lang="en-ID" dirty="0"/>
          </a:p>
        </p:txBody>
      </p:sp>
      <p:pic>
        <p:nvPicPr>
          <p:cNvPr id="6" name="Picture 5">
            <a:extLst>
              <a:ext uri="{FF2B5EF4-FFF2-40B4-BE49-F238E27FC236}">
                <a16:creationId xmlns:a16="http://schemas.microsoft.com/office/drawing/2014/main" id="{1CEECD64-75C9-416B-8CFF-59E0A2E39D97}"/>
              </a:ext>
            </a:extLst>
          </p:cNvPr>
          <p:cNvPicPr>
            <a:picLocks noChangeAspect="1"/>
          </p:cNvPicPr>
          <p:nvPr/>
        </p:nvPicPr>
        <p:blipFill>
          <a:blip r:embed="rId2"/>
          <a:stretch>
            <a:fillRect/>
          </a:stretch>
        </p:blipFill>
        <p:spPr>
          <a:xfrm>
            <a:off x="4572000" y="605055"/>
            <a:ext cx="3657600" cy="3364992"/>
          </a:xfrm>
          <a:prstGeom prst="rect">
            <a:avLst/>
          </a:prstGeom>
        </p:spPr>
      </p:pic>
    </p:spTree>
    <p:extLst>
      <p:ext uri="{BB962C8B-B14F-4D97-AF65-F5344CB8AC3E}">
        <p14:creationId xmlns:p14="http://schemas.microsoft.com/office/powerpoint/2010/main" val="39875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2C3694-47C3-4FC7-9353-D59DE8B56C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 Placeholder 5">
            <a:extLst>
              <a:ext uri="{FF2B5EF4-FFF2-40B4-BE49-F238E27FC236}">
                <a16:creationId xmlns:a16="http://schemas.microsoft.com/office/drawing/2014/main" id="{0C80B68B-34AA-469B-B30B-37A3ADB0524E}"/>
              </a:ext>
            </a:extLst>
          </p:cNvPr>
          <p:cNvSpPr>
            <a:spLocks noGrp="1"/>
          </p:cNvSpPr>
          <p:nvPr>
            <p:ph type="body" idx="1"/>
          </p:nvPr>
        </p:nvSpPr>
        <p:spPr/>
        <p:txBody>
          <a:bodyPr/>
          <a:lstStyle/>
          <a:p>
            <a:r>
              <a:rPr lang="en-US" dirty="0"/>
              <a:t>1) Checked Exception</a:t>
            </a:r>
          </a:p>
          <a:p>
            <a:pPr marL="533400" lvl="1" indent="0">
              <a:buNone/>
            </a:pPr>
            <a:r>
              <a:rPr lang="en-US" sz="1400" dirty="0"/>
              <a:t>The classes which directly inherit Throwable class except </a:t>
            </a:r>
            <a:r>
              <a:rPr lang="en-US" sz="1400" dirty="0" err="1"/>
              <a:t>RuntimeException</a:t>
            </a:r>
            <a:r>
              <a:rPr lang="en-US" sz="1400" dirty="0"/>
              <a:t> and Error are known as checked exceptions e.g. </a:t>
            </a:r>
            <a:r>
              <a:rPr lang="en-US" sz="1400" dirty="0" err="1"/>
              <a:t>IOException</a:t>
            </a:r>
            <a:r>
              <a:rPr lang="en-US" sz="1400" dirty="0"/>
              <a:t>, </a:t>
            </a:r>
            <a:r>
              <a:rPr lang="en-US" sz="1400" dirty="0" err="1"/>
              <a:t>SQLException</a:t>
            </a:r>
            <a:r>
              <a:rPr lang="en-US" sz="1400" dirty="0"/>
              <a:t> etc. Checked exceptions are checked at compile-time.</a:t>
            </a:r>
            <a:endParaRPr lang="en-US" dirty="0"/>
          </a:p>
          <a:p>
            <a:r>
              <a:rPr lang="en-US" dirty="0"/>
              <a:t>2) Unchecked Exception</a:t>
            </a:r>
          </a:p>
          <a:p>
            <a:pPr marL="533400" lvl="1" indent="0">
              <a:buNone/>
            </a:pPr>
            <a:r>
              <a:rPr lang="en-US" sz="1400" dirty="0"/>
              <a:t>The classes which inherit </a:t>
            </a:r>
            <a:r>
              <a:rPr lang="en-US" sz="1400" dirty="0" err="1"/>
              <a:t>RuntimeException</a:t>
            </a:r>
            <a:r>
              <a:rPr lang="en-US" sz="1400" dirty="0"/>
              <a:t> are known as unchecked exceptions e.g. </a:t>
            </a:r>
            <a:r>
              <a:rPr lang="en-US" sz="1400" dirty="0" err="1"/>
              <a:t>ArithmeticException</a:t>
            </a:r>
            <a:r>
              <a:rPr lang="en-US" sz="1400" dirty="0"/>
              <a:t>, </a:t>
            </a:r>
            <a:r>
              <a:rPr lang="en-US" sz="1400" dirty="0" err="1"/>
              <a:t>NullPointerException</a:t>
            </a:r>
            <a:r>
              <a:rPr lang="en-US" sz="1400" dirty="0"/>
              <a:t>, </a:t>
            </a:r>
            <a:r>
              <a:rPr lang="en-US" sz="1400" dirty="0" err="1"/>
              <a:t>ArrayIndexOutOfBoundsException</a:t>
            </a:r>
            <a:r>
              <a:rPr lang="en-US" sz="1400" dirty="0"/>
              <a:t> etc. Unchecked exceptions are not checked at compile-time, but they are checked at runtime.</a:t>
            </a:r>
          </a:p>
          <a:p>
            <a:endParaRPr lang="en-US" dirty="0"/>
          </a:p>
        </p:txBody>
      </p:sp>
      <p:sp>
        <p:nvSpPr>
          <p:cNvPr id="7" name="Text Placeholder 6">
            <a:extLst>
              <a:ext uri="{FF2B5EF4-FFF2-40B4-BE49-F238E27FC236}">
                <a16:creationId xmlns:a16="http://schemas.microsoft.com/office/drawing/2014/main" id="{71AE3198-9CD7-49D8-831F-BDF067F95857}"/>
              </a:ext>
            </a:extLst>
          </p:cNvPr>
          <p:cNvSpPr>
            <a:spLocks noGrp="1"/>
          </p:cNvSpPr>
          <p:nvPr>
            <p:ph type="body" idx="13"/>
          </p:nvPr>
        </p:nvSpPr>
        <p:spPr/>
        <p:txBody>
          <a:bodyPr/>
          <a:lstStyle/>
          <a:p>
            <a:r>
              <a:rPr lang="en-US" dirty="0"/>
              <a:t>3) Error</a:t>
            </a:r>
          </a:p>
          <a:p>
            <a:pPr marL="533400" lvl="1" indent="0">
              <a:buNone/>
            </a:pPr>
            <a:r>
              <a:rPr lang="en-US" sz="1400" dirty="0"/>
              <a:t>Error is irrecoverable e.g. </a:t>
            </a:r>
            <a:r>
              <a:rPr lang="en-US" sz="1400" dirty="0" err="1"/>
              <a:t>OutOfMemoryError</a:t>
            </a:r>
            <a:r>
              <a:rPr lang="en-US" sz="1400" dirty="0"/>
              <a:t>, </a:t>
            </a:r>
            <a:r>
              <a:rPr lang="en-US" sz="1400" dirty="0" err="1"/>
              <a:t>VirtualMachineError</a:t>
            </a:r>
            <a:r>
              <a:rPr lang="en-US" sz="1400" dirty="0"/>
              <a:t>, </a:t>
            </a:r>
            <a:r>
              <a:rPr lang="en-US" sz="1400" dirty="0" err="1"/>
              <a:t>AssertionError</a:t>
            </a:r>
            <a:r>
              <a:rPr lang="en-US" sz="1400" dirty="0"/>
              <a:t> etc.</a:t>
            </a:r>
            <a:endParaRPr lang="en-ID" sz="1400" dirty="0"/>
          </a:p>
        </p:txBody>
      </p:sp>
      <p:sp>
        <p:nvSpPr>
          <p:cNvPr id="5" name="Title 4">
            <a:extLst>
              <a:ext uri="{FF2B5EF4-FFF2-40B4-BE49-F238E27FC236}">
                <a16:creationId xmlns:a16="http://schemas.microsoft.com/office/drawing/2014/main" id="{90DB7F93-EF3C-4EFA-80BB-C8E818668929}"/>
              </a:ext>
            </a:extLst>
          </p:cNvPr>
          <p:cNvSpPr>
            <a:spLocks noGrp="1"/>
          </p:cNvSpPr>
          <p:nvPr>
            <p:ph type="title"/>
          </p:nvPr>
        </p:nvSpPr>
        <p:spPr/>
        <p:txBody>
          <a:bodyPr/>
          <a:lstStyle/>
          <a:p>
            <a:r>
              <a:rPr lang="en-US" dirty="0"/>
              <a:t>Difference between Checked and Unchecked Exceptions</a:t>
            </a:r>
            <a:endParaRPr lang="en-ID" dirty="0"/>
          </a:p>
        </p:txBody>
      </p:sp>
    </p:spTree>
    <p:extLst>
      <p:ext uri="{BB962C8B-B14F-4D97-AF65-F5344CB8AC3E}">
        <p14:creationId xmlns:p14="http://schemas.microsoft.com/office/powerpoint/2010/main" val="274991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E2D85D-B528-4698-B1F9-CC69B39EC1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C685C8E5-083A-42EA-85EF-94C273EB619E}"/>
              </a:ext>
            </a:extLst>
          </p:cNvPr>
          <p:cNvSpPr>
            <a:spLocks noGrp="1"/>
          </p:cNvSpPr>
          <p:nvPr>
            <p:ph type="body" idx="1"/>
          </p:nvPr>
        </p:nvSpPr>
        <p:spPr/>
        <p:txBody>
          <a:bodyPr/>
          <a:lstStyle/>
          <a:p>
            <a:r>
              <a:rPr lang="en-US" dirty="0"/>
              <a:t>There are 5 keywords which are used in handling exceptions in Java.</a:t>
            </a:r>
            <a:endParaRPr lang="en-ID" dirty="0"/>
          </a:p>
        </p:txBody>
      </p:sp>
      <p:sp>
        <p:nvSpPr>
          <p:cNvPr id="5" name="Title 4">
            <a:extLst>
              <a:ext uri="{FF2B5EF4-FFF2-40B4-BE49-F238E27FC236}">
                <a16:creationId xmlns:a16="http://schemas.microsoft.com/office/drawing/2014/main" id="{7EC81689-D518-4704-8F3E-D0EBF53372EF}"/>
              </a:ext>
            </a:extLst>
          </p:cNvPr>
          <p:cNvSpPr>
            <a:spLocks noGrp="1"/>
          </p:cNvSpPr>
          <p:nvPr>
            <p:ph type="title"/>
          </p:nvPr>
        </p:nvSpPr>
        <p:spPr/>
        <p:txBody>
          <a:bodyPr/>
          <a:lstStyle/>
          <a:p>
            <a:r>
              <a:rPr lang="en-US" dirty="0"/>
              <a:t>Java Exception Keywords</a:t>
            </a:r>
            <a:endParaRPr lang="en-ID" dirty="0"/>
          </a:p>
        </p:txBody>
      </p:sp>
      <p:pic>
        <p:nvPicPr>
          <p:cNvPr id="6" name="Picture 5">
            <a:extLst>
              <a:ext uri="{FF2B5EF4-FFF2-40B4-BE49-F238E27FC236}">
                <a16:creationId xmlns:a16="http://schemas.microsoft.com/office/drawing/2014/main" id="{4E6A2DDB-0C50-4904-83C8-C111EED4FF5D}"/>
              </a:ext>
            </a:extLst>
          </p:cNvPr>
          <p:cNvPicPr>
            <a:picLocks noChangeAspect="1"/>
          </p:cNvPicPr>
          <p:nvPr/>
        </p:nvPicPr>
        <p:blipFill>
          <a:blip r:embed="rId2"/>
          <a:stretch>
            <a:fillRect/>
          </a:stretch>
        </p:blipFill>
        <p:spPr>
          <a:xfrm>
            <a:off x="609600" y="1047750"/>
            <a:ext cx="7883004" cy="2819400"/>
          </a:xfrm>
          <a:prstGeom prst="rect">
            <a:avLst/>
          </a:prstGeom>
        </p:spPr>
      </p:pic>
    </p:spTree>
    <p:extLst>
      <p:ext uri="{BB962C8B-B14F-4D97-AF65-F5344CB8AC3E}">
        <p14:creationId xmlns:p14="http://schemas.microsoft.com/office/powerpoint/2010/main" val="424270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DFC68-9C34-42ED-9621-584CDF8C28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9D178957-CA7F-46F2-8324-B4EF60C3CC88}"/>
              </a:ext>
            </a:extLst>
          </p:cNvPr>
          <p:cNvSpPr>
            <a:spLocks noGrp="1"/>
          </p:cNvSpPr>
          <p:nvPr>
            <p:ph type="body" idx="1"/>
          </p:nvPr>
        </p:nvSpPr>
        <p:spPr/>
        <p:txBody>
          <a:bodyPr/>
          <a:lstStyle/>
          <a:p>
            <a:r>
              <a:rPr lang="en-US" dirty="0"/>
              <a:t>Let's see an example of Java Exception Handling where we using a try-catch statement to handle the exception.</a:t>
            </a:r>
          </a:p>
          <a:p>
            <a:r>
              <a:rPr lang="en-US" dirty="0" err="1"/>
              <a:t>Exampale</a:t>
            </a:r>
            <a:r>
              <a:rPr lang="en-US" dirty="0"/>
              <a:t> :</a:t>
            </a:r>
            <a:endParaRPr lang="en-ID" dirty="0"/>
          </a:p>
        </p:txBody>
      </p:sp>
      <p:sp>
        <p:nvSpPr>
          <p:cNvPr id="7" name="Text Placeholder 6">
            <a:extLst>
              <a:ext uri="{FF2B5EF4-FFF2-40B4-BE49-F238E27FC236}">
                <a16:creationId xmlns:a16="http://schemas.microsoft.com/office/drawing/2014/main" id="{CDF38F71-3E0E-40BF-8404-038854018F47}"/>
              </a:ext>
            </a:extLst>
          </p:cNvPr>
          <p:cNvSpPr>
            <a:spLocks noGrp="1"/>
          </p:cNvSpPr>
          <p:nvPr>
            <p:ph type="body" idx="13"/>
          </p:nvPr>
        </p:nvSpPr>
        <p:spPr/>
        <p:txBody>
          <a:bodyPr/>
          <a:lstStyle/>
          <a:p>
            <a:r>
              <a:rPr lang="en-US" dirty="0"/>
              <a:t>Output :</a:t>
            </a:r>
          </a:p>
          <a:p>
            <a:endParaRPr lang="en-US" dirty="0"/>
          </a:p>
          <a:p>
            <a:endParaRPr lang="en-US" dirty="0"/>
          </a:p>
          <a:p>
            <a:endParaRPr lang="en-US" dirty="0"/>
          </a:p>
          <a:p>
            <a:r>
              <a:rPr lang="en-US" dirty="0"/>
              <a:t>In the above example, 100/0 raises an </a:t>
            </a:r>
            <a:r>
              <a:rPr lang="en-US" dirty="0" err="1"/>
              <a:t>ArithmeticException</a:t>
            </a:r>
            <a:r>
              <a:rPr lang="en-US" dirty="0"/>
              <a:t> which is handled by a try-catch block.</a:t>
            </a:r>
            <a:endParaRPr lang="en-ID" dirty="0"/>
          </a:p>
        </p:txBody>
      </p:sp>
      <p:sp>
        <p:nvSpPr>
          <p:cNvPr id="5" name="Title 4">
            <a:extLst>
              <a:ext uri="{FF2B5EF4-FFF2-40B4-BE49-F238E27FC236}">
                <a16:creationId xmlns:a16="http://schemas.microsoft.com/office/drawing/2014/main" id="{64B65889-068B-440A-85CA-CB392FB6E1B2}"/>
              </a:ext>
            </a:extLst>
          </p:cNvPr>
          <p:cNvSpPr>
            <a:spLocks noGrp="1"/>
          </p:cNvSpPr>
          <p:nvPr>
            <p:ph type="title"/>
          </p:nvPr>
        </p:nvSpPr>
        <p:spPr/>
        <p:txBody>
          <a:bodyPr/>
          <a:lstStyle/>
          <a:p>
            <a:r>
              <a:rPr lang="en-US" dirty="0"/>
              <a:t>Java Exception Handling Example</a:t>
            </a:r>
            <a:endParaRPr lang="en-ID" dirty="0"/>
          </a:p>
        </p:txBody>
      </p:sp>
      <p:pic>
        <p:nvPicPr>
          <p:cNvPr id="8" name="Picture 7">
            <a:extLst>
              <a:ext uri="{FF2B5EF4-FFF2-40B4-BE49-F238E27FC236}">
                <a16:creationId xmlns:a16="http://schemas.microsoft.com/office/drawing/2014/main" id="{041F219E-6357-4E32-AD70-AEC84630CD67}"/>
              </a:ext>
            </a:extLst>
          </p:cNvPr>
          <p:cNvPicPr>
            <a:picLocks noChangeAspect="1"/>
          </p:cNvPicPr>
          <p:nvPr/>
        </p:nvPicPr>
        <p:blipFill>
          <a:blip r:embed="rId2"/>
          <a:stretch>
            <a:fillRect/>
          </a:stretch>
        </p:blipFill>
        <p:spPr>
          <a:xfrm>
            <a:off x="922867" y="1809750"/>
            <a:ext cx="3420533" cy="1897327"/>
          </a:xfrm>
          <a:prstGeom prst="rect">
            <a:avLst/>
          </a:prstGeom>
        </p:spPr>
      </p:pic>
      <p:pic>
        <p:nvPicPr>
          <p:cNvPr id="9" name="Picture 8">
            <a:extLst>
              <a:ext uri="{FF2B5EF4-FFF2-40B4-BE49-F238E27FC236}">
                <a16:creationId xmlns:a16="http://schemas.microsoft.com/office/drawing/2014/main" id="{202D9F5B-AF9C-4F6A-8DCF-29F85EB72D8F}"/>
              </a:ext>
            </a:extLst>
          </p:cNvPr>
          <p:cNvPicPr>
            <a:picLocks noChangeAspect="1"/>
          </p:cNvPicPr>
          <p:nvPr/>
        </p:nvPicPr>
        <p:blipFill>
          <a:blip r:embed="rId3"/>
          <a:stretch>
            <a:fillRect/>
          </a:stretch>
        </p:blipFill>
        <p:spPr>
          <a:xfrm>
            <a:off x="5257801" y="1047750"/>
            <a:ext cx="2360199" cy="835148"/>
          </a:xfrm>
          <a:prstGeom prst="rect">
            <a:avLst/>
          </a:prstGeom>
        </p:spPr>
      </p:pic>
    </p:spTree>
    <p:extLst>
      <p:ext uri="{BB962C8B-B14F-4D97-AF65-F5344CB8AC3E}">
        <p14:creationId xmlns:p14="http://schemas.microsoft.com/office/powerpoint/2010/main" val="57919770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8852</TotalTime>
  <Words>1851</Words>
  <Application>Microsoft Office PowerPoint</Application>
  <PresentationFormat>On-screen Show (16:9)</PresentationFormat>
  <Paragraphs>412</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Roboto Condensed</vt:lpstr>
      <vt:lpstr>Wingdings</vt:lpstr>
      <vt:lpstr>Arial</vt:lpstr>
      <vt:lpstr>Arvo</vt:lpstr>
      <vt:lpstr>Roboto Condensed Light</vt:lpstr>
      <vt:lpstr>Salerio template</vt:lpstr>
      <vt:lpstr>Java – Logic Day 04</vt:lpstr>
      <vt:lpstr>Day 04</vt:lpstr>
      <vt:lpstr>What Is Exception Handling?</vt:lpstr>
      <vt:lpstr>Advantage of Exception Handling</vt:lpstr>
      <vt:lpstr>Hierarchy of Java Exception classes</vt:lpstr>
      <vt:lpstr>Types of Java Exceptions</vt:lpstr>
      <vt:lpstr>Difference between Checked and Unchecked Exceptions</vt:lpstr>
      <vt:lpstr>Java Exception Keywords</vt:lpstr>
      <vt:lpstr>Java Exception Handling Example</vt:lpstr>
      <vt:lpstr>Common Scenarios of Java Exceptions</vt:lpstr>
      <vt:lpstr>Day 04</vt:lpstr>
      <vt:lpstr>Java try block</vt:lpstr>
      <vt:lpstr>Java catch block</vt:lpstr>
      <vt:lpstr>Problem without exception handling</vt:lpstr>
      <vt:lpstr>Problem without exception handling</vt:lpstr>
      <vt:lpstr>Problem without exception handling</vt:lpstr>
      <vt:lpstr>Problem without exception handling</vt:lpstr>
      <vt:lpstr>Problem without exception handling</vt:lpstr>
      <vt:lpstr>Internal working of java try-catch block</vt:lpstr>
      <vt:lpstr>Day 04</vt:lpstr>
      <vt:lpstr>Java Multi-catch block</vt:lpstr>
      <vt:lpstr>PowerPoint Presentation</vt:lpstr>
      <vt:lpstr>PowerPoint Presentation</vt:lpstr>
      <vt:lpstr>Day 04</vt:lpstr>
      <vt:lpstr>Why use nested try block</vt:lpstr>
      <vt:lpstr>Day 04</vt:lpstr>
      <vt:lpstr>Java finally block </vt:lpstr>
      <vt:lpstr>Usage of Java finally</vt:lpstr>
      <vt:lpstr>Usage of Java finally</vt:lpstr>
      <vt:lpstr>Day 04</vt:lpstr>
      <vt:lpstr>Java throw keyword</vt:lpstr>
      <vt:lpstr>Java throw keyword</vt:lpstr>
      <vt:lpstr>Day 04</vt:lpstr>
      <vt:lpstr>Java Exception propagation</vt:lpstr>
      <vt:lpstr>Java Exception propagation</vt:lpstr>
      <vt:lpstr>Day 04</vt:lpstr>
      <vt:lpstr>Java throws keyword</vt:lpstr>
      <vt:lpstr>Java throws keyword</vt:lpstr>
      <vt:lpstr>Java throws keyword - Rule</vt:lpstr>
      <vt:lpstr>Java throws keyword - Case</vt:lpstr>
      <vt:lpstr>Java throws keyword - Case</vt:lpstr>
      <vt:lpstr>Day 04</vt:lpstr>
      <vt:lpstr>Differences between throw and throws</vt:lpstr>
      <vt:lpstr>Day 04</vt:lpstr>
      <vt:lpstr>Differences between final, finally and finalize</vt:lpstr>
      <vt:lpstr>Day 04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591</cp:revision>
  <dcterms:modified xsi:type="dcterms:W3CDTF">2019-05-06T02:53:20Z</dcterms:modified>
</cp:coreProperties>
</file>