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Montserrat"/>
      <p:regular r:id="rId26"/>
      <p:bold r:id="rId27"/>
      <p:italic r:id="rId28"/>
      <p:boldItalic r:id="rId29"/>
    </p:embeddedFont>
    <p:embeddedFont>
      <p:font typeface="Lato"/>
      <p:regular r:id="rId30"/>
      <p:bold r:id="rId31"/>
      <p:italic r:id="rId32"/>
      <p:boldItalic r:id="rId3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tableStyles.xml><?xml version="1.0" encoding="utf-8"?>
<a:tblStyleLst xmlns:a="http://schemas.openxmlformats.org/drawingml/2006/main" xmlns:r="http://schemas.openxmlformats.org/officeDocument/2006/relationships" def="{05E317FF-C05E-4EA3-AB95-A01E34CF98DE}">
  <a:tblStyle styleId="{05E317FF-C05E-4EA3-AB95-A01E34CF98D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8DB366D5-6123-408F-99F4-26E35D0FFF8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font" Target="fonts/Montserrat-regular.fntdata"/><Relationship Id="rId25" Type="http://schemas.openxmlformats.org/officeDocument/2006/relationships/slide" Target="slides/slide19.xml"/><Relationship Id="rId28" Type="http://schemas.openxmlformats.org/officeDocument/2006/relationships/font" Target="fonts/Montserrat-italic.fntdata"/><Relationship Id="rId27" Type="http://schemas.openxmlformats.org/officeDocument/2006/relationships/font" Target="fonts/Montserrat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font" Target="fonts/Montserrat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Lato-bold.fntdata"/><Relationship Id="rId30" Type="http://schemas.openxmlformats.org/officeDocument/2006/relationships/font" Target="fonts/Lato-regular.fntdata"/><Relationship Id="rId11" Type="http://schemas.openxmlformats.org/officeDocument/2006/relationships/slide" Target="slides/slide5.xml"/><Relationship Id="rId33" Type="http://schemas.openxmlformats.org/officeDocument/2006/relationships/font" Target="fonts/Lato-boldItalic.fntdata"/><Relationship Id="rId10" Type="http://schemas.openxmlformats.org/officeDocument/2006/relationships/slide" Target="slides/slide4.xml"/><Relationship Id="rId32" Type="http://schemas.openxmlformats.org/officeDocument/2006/relationships/font" Target="fonts/Lato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Meshal</a:t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73e12c6bb6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73e12c6bb6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Meshal - talk through demo 1</a:t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73e12c6bb6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9" name="Google Shape;199;g73e12c6bb6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73e12c6bb6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73e12c6bb6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73e12c6bb6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73e12c6bb6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73e12c6bb6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73e12c6bb6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Aron - talk through demo 2</a:t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73f27e6ae9_1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73f27e6ae9_1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73f27e6ae9_1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73f27e6ae9_1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73f27e6ae9_1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0" name="Google Shape;240;g73f27e6ae9_1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73f27e6ae9_1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73f27e6ae9_1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73e12c6bb6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73e12c6bb6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Tristan</a:t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64e752005c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64e752005c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Meshal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65aacdf978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65aacdf978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description and outline - Meshal</a:t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65aacdf97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65aacdf97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Aron - About the game code Aron wrote</a:t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65aacdf97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65aacdf97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Tristan</a:t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65aacdf97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65aacdf97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Tristan - talk about why we chose cirq over other libraries</a:t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656ab2b5f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656ab2b5f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Brian - Notes: mention that it is python threading, no priority guarantees, thread-safe changes, one thread per leg, higher-level drivers not yet updated</a:t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656ab2b5f8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656ab2b5f8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Brian - Notes: mention that the **slope is the same** during motion in both methods</a:t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73f4809bad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73f4809bad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Brian - 24 sec video</a:t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3030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303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46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31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7"/>
            <a:chOff x="0" y="381001"/>
            <a:chExt cx="1037850" cy="1016287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160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160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160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1600"/>
              </a:spcBef>
              <a:spcAft>
                <a:spcPts val="160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620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sz="2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sz="13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100"/>
              <a:buFont typeface="Lato"/>
              <a:buChar char="■"/>
              <a:defRPr sz="11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jpg"/><Relationship Id="rId4" Type="http://schemas.openxmlformats.org/officeDocument/2006/relationships/hyperlink" Target="http://www.youtube.com/watch?v=PU57y2oQyRE" TargetMode="External"/><Relationship Id="rId5" Type="http://schemas.openxmlformats.org/officeDocument/2006/relationships/image" Target="../media/image1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5.jpg"/><Relationship Id="rId4" Type="http://schemas.openxmlformats.org/officeDocument/2006/relationships/hyperlink" Target="http://www.youtube.com/watch?v=DgCHj_qU_T4" TargetMode="External"/><Relationship Id="rId5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0.jpg"/><Relationship Id="rId4" Type="http://schemas.openxmlformats.org/officeDocument/2006/relationships/image" Target="../media/image19.jpg"/><Relationship Id="rId5" Type="http://schemas.openxmlformats.org/officeDocument/2006/relationships/hyperlink" Target="http://www.youtube.com/watch?v=kgqghzgDbN8" TargetMode="External"/><Relationship Id="rId6" Type="http://schemas.openxmlformats.org/officeDocument/2006/relationships/image" Target="../media/image9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4.jpg"/><Relationship Id="rId4" Type="http://schemas.openxmlformats.org/officeDocument/2006/relationships/hyperlink" Target="http://www.youtube.com/watch?v=k0lNv-ry3x0" TargetMode="External"/><Relationship Id="rId5" Type="http://schemas.openxmlformats.org/officeDocument/2006/relationships/image" Target="../media/image8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7.jpg"/><Relationship Id="rId4" Type="http://schemas.openxmlformats.org/officeDocument/2006/relationships/hyperlink" Target="http://www.youtube.com/watch?v=CkNmdVjbyMk" TargetMode="External"/><Relationship Id="rId5" Type="http://schemas.openxmlformats.org/officeDocument/2006/relationships/image" Target="../media/image2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4.jp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7.jpg"/><Relationship Id="rId4" Type="http://schemas.openxmlformats.org/officeDocument/2006/relationships/image" Target="../media/image16.jpg"/><Relationship Id="rId5" Type="http://schemas.openxmlformats.org/officeDocument/2006/relationships/hyperlink" Target="http://www.youtube.com/watch?v=EXe-jz1WxsE" TargetMode="External"/><Relationship Id="rId6" Type="http://schemas.openxmlformats.org/officeDocument/2006/relationships/image" Target="../media/image15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2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jpg"/><Relationship Id="rId4" Type="http://schemas.openxmlformats.org/officeDocument/2006/relationships/image" Target="../media/image1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www.youtube.com/watch?v=p2TAcD7aNjc" TargetMode="External"/><Relationship Id="rId4" Type="http://schemas.openxmlformats.org/officeDocument/2006/relationships/image" Target="../media/image3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3"/>
          <p:cNvSpPr txBox="1"/>
          <p:nvPr>
            <p:ph type="ctrTitle"/>
          </p:nvPr>
        </p:nvSpPr>
        <p:spPr>
          <a:xfrm>
            <a:off x="3537150" y="463275"/>
            <a:ext cx="5017500" cy="307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Feynman Robot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(Black Hexapod)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1</a:t>
            </a:r>
            <a:endParaRPr/>
          </a:p>
        </p:txBody>
      </p:sp>
      <p:sp>
        <p:nvSpPr>
          <p:cNvPr id="135" name="Google Shape;135;p13"/>
          <p:cNvSpPr txBox="1"/>
          <p:nvPr>
            <p:ph idx="1" type="subTitle"/>
          </p:nvPr>
        </p:nvSpPr>
        <p:spPr>
          <a:xfrm>
            <a:off x="3406500" y="3840650"/>
            <a:ext cx="5278800" cy="506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Meshal Albaiz, Tristan Cunderla, Brian Henson, Aron Schwartz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2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1 - Angel Wins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Move 1 - Devil Move</a:t>
            </a:r>
            <a:endParaRPr/>
          </a:p>
        </p:txBody>
      </p:sp>
      <p:pic>
        <p:nvPicPr>
          <p:cNvPr id="202" name="Google Shape;20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1850" y="1307850"/>
            <a:ext cx="3369747" cy="353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3" title="angel move 1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989597" y="149410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Move 2 - Angel Move</a:t>
            </a:r>
            <a:endParaRPr/>
          </a:p>
        </p:txBody>
      </p:sp>
      <p:pic>
        <p:nvPicPr>
          <p:cNvPr id="209" name="Google Shape;20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150" y="1460250"/>
            <a:ext cx="3566952" cy="3530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0" name="Google Shape;210;p24" title="angel move 2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051852" y="14602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Move 3 - Devil Move/ Angel Wins</a:t>
            </a:r>
            <a:endParaRPr/>
          </a:p>
        </p:txBody>
      </p:sp>
      <p:pic>
        <p:nvPicPr>
          <p:cNvPr id="216" name="Google Shape;216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2225" y="978000"/>
            <a:ext cx="3538004" cy="3530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020013" y="4643450"/>
            <a:ext cx="1862425" cy="362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5" title="angel move 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43329" y="1471525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6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2 - Devil Wins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Move 1 - Angel Move</a:t>
            </a:r>
            <a:endParaRPr/>
          </a:p>
        </p:txBody>
      </p:sp>
      <p:pic>
        <p:nvPicPr>
          <p:cNvPr id="229" name="Google Shape;229;p2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3514753" cy="3530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230" name="Google Shape;230;p27" title="demon move 1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01528" y="14602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Move 2 - Devil Move</a:t>
            </a:r>
            <a:endParaRPr/>
          </a:p>
        </p:txBody>
      </p:sp>
      <p:pic>
        <p:nvPicPr>
          <p:cNvPr id="236" name="Google Shape;236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60250"/>
            <a:ext cx="3591481" cy="3530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37" name="Google Shape;237;p28" title="demon move 2">
            <a:hlinkClick r:id="rId4"/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78281" y="146025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Move 3 - Angel Move</a:t>
            </a:r>
            <a:endParaRPr/>
          </a:p>
        </p:txBody>
      </p:sp>
      <p:pic>
        <p:nvPicPr>
          <p:cNvPr id="243" name="Google Shape;243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68788" y="1390550"/>
            <a:ext cx="3606433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3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Move 4 - Devil Move/Devil Wins</a:t>
            </a:r>
            <a:endParaRPr/>
          </a:p>
        </p:txBody>
      </p:sp>
      <p:pic>
        <p:nvPicPr>
          <p:cNvPr id="249" name="Google Shape;249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042800"/>
            <a:ext cx="3584948" cy="353084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0" name="Google Shape;250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1874" y="4737625"/>
            <a:ext cx="2726000" cy="3280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1" name="Google Shape;251;p30" title="demon move 3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194298" y="1426400"/>
            <a:ext cx="4572000" cy="3429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Future Plans</a:t>
            </a:r>
            <a:endParaRPr/>
          </a:p>
        </p:txBody>
      </p:sp>
      <p:sp>
        <p:nvSpPr>
          <p:cNvPr id="257" name="Google Shape;257;p31"/>
          <p:cNvSpPr txBox="1"/>
          <p:nvPr>
            <p:ph idx="1" type="body"/>
          </p:nvPr>
        </p:nvSpPr>
        <p:spPr>
          <a:xfrm>
            <a:off x="417450" y="1457550"/>
            <a:ext cx="8498100" cy="356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1150" lvl="0" marL="457200" rtl="0" algn="l">
              <a:spcBef>
                <a:spcPts val="160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OpenCV to “see” grid and align robot inside of each grid space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OpenCV to locate and pop balloon (raise/lower arm</a:t>
            </a:r>
            <a:r>
              <a:rPr lang="en"/>
              <a:t> to align, etc)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Better i</a:t>
            </a:r>
            <a:r>
              <a:rPr lang="en"/>
              <a:t>ntegrate updated  drivers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Add more gestures to the game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Update quantum circuit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Use light sensor instead of camera to determine brightness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Sound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Speech Recognition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Improve quantum circuit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Verified the functionality of all components previously implemented.</a:t>
            </a:r>
            <a:endParaRPr/>
          </a:p>
        </p:txBody>
      </p:sp>
      <p:sp>
        <p:nvSpPr>
          <p:cNvPr id="141" name="Google Shape;141;p14"/>
          <p:cNvSpPr txBox="1"/>
          <p:nvPr>
            <p:ph idx="1" type="body"/>
          </p:nvPr>
        </p:nvSpPr>
        <p:spPr>
          <a:xfrm>
            <a:off x="1297500" y="17002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Tested the servo motors for complete functionality.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Tested the functionality of the Raspberry Pi and servo HAT.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Tested the functionality and reliability of the power supply.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Tested the functionality of the movement software.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Tested the functionality of the Pi Camera (not operable).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Tested the functionality of the vision/object detection software.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Tested the functionality of the torso.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Installed all necessary updates, libraries, and packages.</a:t>
            </a:r>
            <a:endParaRPr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Angel vs. Demon Quantum Controlled Game</a:t>
            </a:r>
            <a:endParaRPr/>
          </a:p>
        </p:txBody>
      </p:sp>
      <p:sp>
        <p:nvSpPr>
          <p:cNvPr id="147" name="Google Shape;147;p15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Played on a 2D grid, bomb and robot positions are determined.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Demon tries to detonate bomb, Angel tries to avoid it.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Player can tell Demon to move right or move up to the right.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Player can tell Angel to move up or make no move.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Robot either obeys command or disobeys it based on combination of light levels and quantum circuit output.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Demon wins by “detonating” to the bomb.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Angel wins by going past the bomb in either the x or y direction.</a:t>
            </a:r>
            <a:endParaRPr sz="18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" sz="1800"/>
              <a:t> </a:t>
            </a:r>
            <a:endParaRPr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Game Logic and Virtual Map</a:t>
            </a:r>
            <a:endParaRPr/>
          </a:p>
        </p:txBody>
      </p:sp>
      <p:sp>
        <p:nvSpPr>
          <p:cNvPr id="153" name="Google Shape;153;p16"/>
          <p:cNvSpPr txBox="1"/>
          <p:nvPr>
            <p:ph idx="1" type="body"/>
          </p:nvPr>
        </p:nvSpPr>
        <p:spPr>
          <a:xfrm>
            <a:off x="583800" y="1567550"/>
            <a:ext cx="5216400" cy="291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Physical grid is tracked with identical “Virtual Grid”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Game position variables tracked and handled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Bot/Bomb Initial Position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Game Grid Shape 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Move destination checked in virtual grid to determine corresponding behavior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Devil Victory/Angel Victory and associated “dance”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“Null game” detection, prevent out of bounds</a:t>
            </a:r>
            <a:endParaRPr sz="1400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sz="1400"/>
              <a:t>Player Turn and Light Levels passed as common vector to quantum module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3 bit vector: [TURN_BIT, LIGHT_BIT_1, LIGHT_BIT_2]</a:t>
            </a:r>
            <a:endParaRPr sz="1400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Move “code” returned and interpreted as “obey”, “neutral disobey”, or “malicious disobey”</a:t>
            </a:r>
            <a:endParaRPr sz="1400"/>
          </a:p>
          <a:p>
            <a:pPr indent="0" lvl="0" marL="45720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400"/>
          </a:p>
        </p:txBody>
      </p:sp>
      <p:pic>
        <p:nvPicPr>
          <p:cNvPr id="154" name="Google Shape;154;p16"/>
          <p:cNvPicPr preferRelativeResize="0"/>
          <p:nvPr/>
        </p:nvPicPr>
        <p:blipFill rotWithShape="1">
          <a:blip r:embed="rId3">
            <a:alphaModFix/>
          </a:blip>
          <a:srcRect b="20503" l="0" r="42919" t="31682"/>
          <a:stretch/>
        </p:blipFill>
        <p:spPr>
          <a:xfrm>
            <a:off x="6045875" y="1567550"/>
            <a:ext cx="2583050" cy="2267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Webcam to Determine Brightness</a:t>
            </a:r>
            <a:endParaRPr/>
          </a:p>
        </p:txBody>
      </p:sp>
      <p:graphicFrame>
        <p:nvGraphicFramePr>
          <p:cNvPr id="160" name="Google Shape;160;p17"/>
          <p:cNvGraphicFramePr/>
          <p:nvPr/>
        </p:nvGraphicFramePr>
        <p:xfrm>
          <a:off x="558150" y="33015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{05E317FF-C05E-4EA3-AB95-A01E34CF98DE}</a:tableStyleId>
              </a:tblPr>
              <a:tblGrid>
                <a:gridCol w="1485900"/>
                <a:gridCol w="1485900"/>
                <a:gridCol w="1485900"/>
                <a:gridCol w="1485900"/>
              </a:tblGrid>
              <a:tr h="127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Light Zone</a:t>
                      </a:r>
                      <a:endParaRPr b="1" sz="1200"/>
                    </a:p>
                  </a:txBody>
                  <a:tcPr marT="63500" marB="63500" marR="63500" marL="635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Brightness Values</a:t>
                      </a:r>
                      <a:endParaRPr b="1" sz="1200"/>
                    </a:p>
                  </a:txBody>
                  <a:tcPr marT="63500" marB="63500" marR="63500" marL="635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Q</a:t>
                      </a:r>
                      <a:r>
                        <a:rPr b="1" baseline="-25000" lang="en" sz="1200"/>
                        <a:t>0</a:t>
                      </a:r>
                      <a:endParaRPr b="1" baseline="-25000" sz="1200"/>
                    </a:p>
                  </a:txBody>
                  <a:tcPr marT="63500" marB="63500" marR="63500" marL="63500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200"/>
                        <a:t>Q</a:t>
                      </a:r>
                      <a:r>
                        <a:rPr b="1" baseline="-25000" lang="en" sz="1200"/>
                        <a:t>1</a:t>
                      </a:r>
                      <a:endParaRPr b="1" baseline="-25000" sz="1200"/>
                    </a:p>
                  </a:txBody>
                  <a:tcPr marT="63500" marB="63500" marR="63500" marL="63500">
                    <a:solidFill>
                      <a:srgbClr val="B7B7B7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Dark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0 - 99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Slightly Dark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100 -125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Slightly Light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126 - 152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0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  <a:tr h="127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Light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153 - 255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63500" marB="63500" marR="63500" marL="63500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sp>
        <p:nvSpPr>
          <p:cNvPr id="161" name="Google Shape;161;p17"/>
          <p:cNvSpPr txBox="1"/>
          <p:nvPr/>
        </p:nvSpPr>
        <p:spPr>
          <a:xfrm>
            <a:off x="558150" y="1543450"/>
            <a:ext cx="8027700" cy="153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228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Brightness value determined with OpenCV and </a:t>
            </a: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webcam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228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Camera captures image and converts to grayscale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228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Grayscale image is divided into 15 sections and the average brightness for each section is calculated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228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Minimum and maximum brightness values are discarded and the average of the remaining sections is calculated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228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Average value is used to indicate which light zone the robot resides in 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  <a:p>
            <a:pPr indent="-311150" lvl="0" marL="228600" rtl="0" algn="l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Lato"/>
              <a:buChar char="●"/>
            </a:pPr>
            <a:r>
              <a:rPr lang="en" sz="1300">
                <a:solidFill>
                  <a:srgbClr val="FFFFFF"/>
                </a:solidFill>
                <a:latin typeface="Lato"/>
                <a:ea typeface="Lato"/>
                <a:cs typeface="Lato"/>
                <a:sym typeface="Lato"/>
              </a:rPr>
              <a:t>Darker zones favor the devil and lighter zones favor the angel</a:t>
            </a:r>
            <a:endParaRPr sz="1300">
              <a:solidFill>
                <a:srgbClr val="FFFFFF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62" name="Google Shape;162;p17"/>
          <p:cNvPicPr preferRelativeResize="0"/>
          <p:nvPr/>
        </p:nvPicPr>
        <p:blipFill rotWithShape="1">
          <a:blip r:embed="rId3">
            <a:alphaModFix/>
          </a:blip>
          <a:srcRect b="4548" l="3580" r="56285" t="8976"/>
          <a:stretch/>
        </p:blipFill>
        <p:spPr>
          <a:xfrm>
            <a:off x="7262200" y="3301575"/>
            <a:ext cx="1323560" cy="1539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Decision Making Using Quantum Circuit</a:t>
            </a:r>
            <a:endParaRPr/>
          </a:p>
        </p:txBody>
      </p:sp>
      <p:sp>
        <p:nvSpPr>
          <p:cNvPr id="168" name="Google Shape;168;p18"/>
          <p:cNvSpPr txBox="1"/>
          <p:nvPr>
            <p:ph idx="1" type="body"/>
          </p:nvPr>
        </p:nvSpPr>
        <p:spPr>
          <a:xfrm>
            <a:off x="177250" y="1455250"/>
            <a:ext cx="7038900" cy="171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1150" lvl="0" marL="2286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Circuit built and tested using IBM’s Quantum </a:t>
            </a:r>
            <a:r>
              <a:rPr lang="en"/>
              <a:t>Experience</a:t>
            </a:r>
            <a:r>
              <a:rPr lang="en"/>
              <a:t> online resource</a:t>
            </a:r>
            <a:endParaRPr/>
          </a:p>
          <a:p>
            <a:pPr indent="-311150" lvl="0" marL="2286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Circuit implemented in Python using Google’s Cirq library</a:t>
            </a:r>
            <a:endParaRPr/>
          </a:p>
          <a:p>
            <a:pPr indent="-311150" lvl="0" marL="2286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Quantum circuit is composed of Hadamard, CNOT, Pauli X and Toffoli gates</a:t>
            </a:r>
            <a:endParaRPr/>
          </a:p>
          <a:p>
            <a:pPr indent="-311150" lvl="0" marL="2286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Three input bits </a:t>
            </a:r>
            <a:r>
              <a:rPr lang="en"/>
              <a:t>correspond</a:t>
            </a:r>
            <a:r>
              <a:rPr lang="en"/>
              <a:t> to current player and the light zone the robot is current in</a:t>
            </a:r>
            <a:endParaRPr/>
          </a:p>
          <a:p>
            <a:pPr indent="-311150" lvl="0" marL="2286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A measurement is done on Q</a:t>
            </a:r>
            <a:r>
              <a:rPr baseline="-25000" lang="en"/>
              <a:t>0</a:t>
            </a:r>
            <a:r>
              <a:rPr lang="en"/>
              <a:t> and Q</a:t>
            </a:r>
            <a:r>
              <a:rPr baseline="-25000" lang="en"/>
              <a:t>1</a:t>
            </a:r>
            <a:r>
              <a:rPr lang="en"/>
              <a:t> to determine the robot’s “mood”</a:t>
            </a:r>
            <a:endParaRPr/>
          </a:p>
          <a:p>
            <a:pPr indent="-311150" lvl="0" marL="2286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Circuit is ran 1000 times to determine counts</a:t>
            </a:r>
            <a:endParaRPr/>
          </a:p>
          <a:p>
            <a:pPr indent="-311150" lvl="0" marL="2286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/>
              <a:t>Mood output is chosen from counts at random</a:t>
            </a:r>
            <a:endParaRPr/>
          </a:p>
        </p:txBody>
      </p:sp>
      <p:pic>
        <p:nvPicPr>
          <p:cNvPr id="169" name="Google Shape;169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294825" y="3317150"/>
            <a:ext cx="5612075" cy="17145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170" name="Google Shape;170;p18"/>
          <p:cNvGraphicFramePr/>
          <p:nvPr/>
        </p:nvGraphicFramePr>
        <p:xfrm>
          <a:off x="177250" y="3317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{8DB366D5-6123-408F-99F4-26E35D0FFF88}</a:tableStyleId>
              </a:tblPr>
              <a:tblGrid>
                <a:gridCol w="1501125"/>
                <a:gridCol w="1501125"/>
              </a:tblGrid>
              <a:tr h="425525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Output Value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Robot “Mood”</a:t>
                      </a:r>
                      <a:endParaRPr b="1"/>
                    </a:p>
                  </a:txBody>
                  <a:tcPr marT="91425" marB="91425" marR="91425" marL="91425">
                    <a:solidFill>
                      <a:srgbClr val="B7B7B7"/>
                    </a:solidFill>
                  </a:tcPr>
                </a:tc>
              </a:tr>
              <a:tr h="42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00/11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Obey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2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01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Neutral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  <a:tr h="4296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Disobey</a:t>
                      </a:r>
                      <a:endParaRPr/>
                    </a:p>
                  </a:txBody>
                  <a:tcPr marT="91425" marB="91425" marR="91425" marL="91425">
                    <a:solidFill>
                      <a:srgbClr val="FFFFFF"/>
                    </a:solidFill>
                  </a:tcPr>
                </a:tc>
              </a:tr>
            </a:tbl>
          </a:graphicData>
        </a:graphic>
      </p:graphicFrame>
      <p:pic>
        <p:nvPicPr>
          <p:cNvPr id="171" name="Google Shape;171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78700" y="1855450"/>
            <a:ext cx="1828202" cy="9141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Driver Updates: Interpolation &amp; Threading</a:t>
            </a:r>
            <a:endParaRPr/>
          </a:p>
        </p:txBody>
      </p:sp>
      <p:sp>
        <p:nvSpPr>
          <p:cNvPr id="177" name="Google Shape;177;p19"/>
          <p:cNvSpPr txBox="1"/>
          <p:nvPr>
            <p:ph idx="1" type="body"/>
          </p:nvPr>
        </p:nvSpPr>
        <p:spPr>
          <a:xfrm>
            <a:off x="1297500" y="1262750"/>
            <a:ext cx="7038900" cy="119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Problem: existing motion was jerky and “robotic”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Pose-based animation system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Servos do not support any speed control: move to &amp; hold</a:t>
            </a:r>
            <a:endParaRPr sz="1800"/>
          </a:p>
          <a:p>
            <a:pPr indent="0" lvl="0" marL="0" rtl="0" algn="l">
              <a:spcBef>
                <a:spcPts val="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19"/>
          <p:cNvSpPr txBox="1"/>
          <p:nvPr>
            <p:ph idx="1" type="body"/>
          </p:nvPr>
        </p:nvSpPr>
        <p:spPr>
          <a:xfrm>
            <a:off x="1297500" y="2493250"/>
            <a:ext cx="7472100" cy="241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Solution: </a:t>
            </a:r>
            <a:r>
              <a:rPr lang="en" sz="1800"/>
              <a:t>interpolation &amp; </a:t>
            </a:r>
            <a:r>
              <a:rPr lang="en" sz="1800"/>
              <a:t>RTOS-inspired multithreading!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Main thread: pose transition broken into “frames”, added to queue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Background thread: consumes frames to actually set position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+ Less shaking, more linear motion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+ More lifelike for robot theater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+ Easy speed control</a:t>
            </a:r>
            <a:endParaRPr sz="1800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 sz="1800"/>
              <a:t>+ No more blocking-wait, allow parallel processing (eventually)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0"/>
          <p:cNvSpPr/>
          <p:nvPr/>
        </p:nvSpPr>
        <p:spPr>
          <a:xfrm>
            <a:off x="2148450" y="1327500"/>
            <a:ext cx="4847100" cy="3164400"/>
          </a:xfrm>
          <a:prstGeom prst="rect">
            <a:avLst/>
          </a:prstGeom>
          <a:solidFill>
            <a:srgbClr val="FFFFFF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Driver Updates: Interpolation &amp; Threading</a:t>
            </a:r>
            <a:endParaRPr/>
          </a:p>
        </p:txBody>
      </p:sp>
      <p:pic>
        <p:nvPicPr>
          <p:cNvPr id="185" name="Google Shape;18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18100" y="1079250"/>
            <a:ext cx="4707800" cy="353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Driver Updates: Interpolation &amp; Threading</a:t>
            </a:r>
            <a:endParaRPr/>
          </a:p>
        </p:txBody>
      </p:sp>
      <p:pic>
        <p:nvPicPr>
          <p:cNvPr id="191" name="Google Shape;191;p21" title="Feynman Bot motion improvements 1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99775" y="1003050"/>
            <a:ext cx="5144450" cy="3858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