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78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72" r:id="rId17"/>
    <p:sldId id="273" r:id="rId18"/>
    <p:sldId id="274" r:id="rId19"/>
    <p:sldId id="275" r:id="rId20"/>
    <p:sldId id="268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2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D059AC-3470-4BA5-82E3-D1570297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0451F-BF40-4039-937B-6A504F2B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Fixed Point Analysis in RSA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0645-40C8-4872-9C15-C9BC298E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45151"/>
            <a:ext cx="6269347" cy="104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and Tool Development by Aron Schwartz, Professor John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Acken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Portland State University | Winter 2020 | ECE Department</a:t>
            </a:r>
          </a:p>
        </p:txBody>
      </p:sp>
      <p:pic>
        <p:nvPicPr>
          <p:cNvPr id="1026" name="Picture 2" descr="Image result for encryption">
            <a:extLst>
              <a:ext uri="{FF2B5EF4-FFF2-40B4-BE49-F238E27FC236}">
                <a16:creationId xmlns:a16="http://schemas.microsoft.com/office/drawing/2014/main" id="{E3F8F328-4ED6-40D7-B2F6-B2D934B47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r="48818" b="-1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Connector 72">
            <a:extLst>
              <a:ext uri="{FF2B5EF4-FFF2-40B4-BE49-F238E27FC236}">
                <a16:creationId xmlns:a16="http://schemas.microsoft.com/office/drawing/2014/main" id="{F075D09A-FF42-4BFF-AC74-BFB1C6A4E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484284"/>
            <a:ext cx="563610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74">
            <a:extLst>
              <a:ext uri="{FF2B5EF4-FFF2-40B4-BE49-F238E27FC236}">
                <a16:creationId xmlns:a16="http://schemas.microsoft.com/office/drawing/2014/main" id="{E691284A-2CC7-41DB-ADDC-4B9D104D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2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42A6-E0AC-4127-9CE7-4C6EA123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What makes a “good” vs “bad” septuple?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AFE-3A83-4C51-A5D6-B328793A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good answer exists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RSA Fixed points are nothing new…proven to exist a couple years after original paper (1979)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 for fixed points is done statistically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quick google search shows many examples of “Bad RSA key distribution” causing significant security issues for companies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The question: What causes fixed points?</a:t>
            </a:r>
            <a:r>
              <a:rPr lang="en-US" dirty="0"/>
              <a:t> What is the relationship between the choice of p, q, e, etc that increases or decreases the “likelihood” of a fixed point occurring?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These questions spawned the first phase of research – Generating and testing thousands of septuples, looking for fixed points, and studying emergent mathematical patterns</a:t>
            </a:r>
          </a:p>
        </p:txBody>
      </p:sp>
    </p:spTree>
    <p:extLst>
      <p:ext uri="{BB962C8B-B14F-4D97-AF65-F5344CB8AC3E}">
        <p14:creationId xmlns:p14="http://schemas.microsoft.com/office/powerpoint/2010/main" val="36839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14AF-1CB6-45A2-AC60-C3E30DE6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to generate septs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BB5D-F8F9-4798-81E8-45733D77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Goal: Generate thousands of “septuples”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Check the transparency of each septuple and compare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patterns (if any) emerge with regards to the input parameters and the </a:t>
            </a:r>
            <a:br>
              <a:rPr lang="en-US" dirty="0"/>
            </a:br>
            <a:r>
              <a:rPr lang="en-US" dirty="0"/>
              <a:t>poorest performing septuples?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Over 22,000 septuples created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P, Q randomly chosen among the first</a:t>
            </a:r>
            <a:br>
              <a:rPr lang="en-US" dirty="0"/>
            </a:br>
            <a:r>
              <a:rPr lang="en-US" dirty="0"/>
              <a:t>one thousand prime numbers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 chosen among the recommended </a:t>
            </a:r>
            <a:br>
              <a:rPr lang="en-US" dirty="0"/>
            </a:br>
            <a:r>
              <a:rPr lang="en-US" dirty="0"/>
              <a:t>“Public Keys” : 3, 5, 17, 257, 65537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A8B9A-8E72-4ED7-A131-0B5A155C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84" y="3642969"/>
            <a:ext cx="6448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FD0B-685D-4BE8-B908-034CFAE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Results: Powers-of-two Totients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B8D4-896B-470B-B471-6680061E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pattern emerged among the value of the totient (P-1)*(Q-1)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highest transparency septuples had a common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98843-E62C-4EA2-B684-867F3439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990347"/>
            <a:ext cx="6892560" cy="4531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16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B529-BBC5-48FB-933B-727F85FA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two proximity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37A3-4CC6-4E19-B4AF-1613CC1D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61" y="1633577"/>
            <a:ext cx="8968661" cy="4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F542-B113-4310-ADED-C4EAFF24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pattern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075B-6545-405B-9292-78C7C949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 always…totients at or near power of two didn’t always mean poor encryption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other factors matter?  Perhaps E?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 2: Pick some “bad” septuples and vary E and observe the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Vary E between all primes from 2 to 65537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FD81-8385-40C4-8E65-0B91BB74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05" y="2454863"/>
            <a:ext cx="8991477" cy="11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5FD8-314F-4342-A01B-721921A4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Profile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7A40-179B-4D6B-947D-C25AE1DE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Choice of E matters for resulting transparency.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Transparency “profile” shows keys sorted by strength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is this interesting? Of course some keys are good</a:t>
            </a:r>
            <a:br>
              <a:rPr lang="en-US" dirty="0"/>
            </a:br>
            <a:r>
              <a:rPr lang="en-US" dirty="0"/>
              <a:t>and some are bad….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48F0D-F911-4B60-B7B5-8A0D5AF3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71" y="1994170"/>
            <a:ext cx="4891541" cy="36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5FA3-4F00-42F8-A287-8830D52C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septuples have identical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0EF0-C075-4F9F-848E-186EBDAB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With some data collection, common profiles emerged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Septuples with different N can have a </a:t>
            </a:r>
            <a:r>
              <a:rPr lang="en-US" b="1" dirty="0"/>
              <a:t>1-to-1 match </a:t>
            </a:r>
            <a:r>
              <a:rPr lang="en-US" dirty="0"/>
              <a:t>with regards</a:t>
            </a:r>
            <a:br>
              <a:rPr lang="en-US" dirty="0"/>
            </a:br>
            <a:r>
              <a:rPr lang="en-US" dirty="0"/>
              <a:t>to key strength and transparency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Next slide shows 3 common profiles….</a:t>
            </a:r>
          </a:p>
        </p:txBody>
      </p:sp>
    </p:spTree>
    <p:extLst>
      <p:ext uri="{BB962C8B-B14F-4D97-AF65-F5344CB8AC3E}">
        <p14:creationId xmlns:p14="http://schemas.microsoft.com/office/powerpoint/2010/main" val="153142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D30FE-E7A2-485C-9601-CE045D5D5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3004" y="68135"/>
            <a:ext cx="4560606" cy="305444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C80465-82DE-43B8-8938-2EDB2418A1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3762" y="3093394"/>
            <a:ext cx="4738238" cy="3239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CAFAB-BDC5-4A1C-9DCB-7D782AA3DB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0164" y="3122578"/>
            <a:ext cx="4738238" cy="31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C3CF-F753-4D37-811A-A9CCF814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patterns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DEBF-85ED-436A-8DC5-938B9B1D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Common patterns grouped by common totients.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DEC16-3A87-452C-8817-C36A0A4C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0" y="2725916"/>
            <a:ext cx="5740414" cy="2457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DA300-D8C5-43D3-8EB1-1122A453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83" y="2725916"/>
            <a:ext cx="6448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D71F-25CB-48BE-BF4A-E5C44C83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all mean?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08CA-43B3-48EF-8285-0B43872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mathematical relationship exists that governs the resulting transparency of a septuple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Randomly creating septuples shows that those with totients near a power of two have the worst transparency, with transparency improving as the totient complexity increases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Possibility of throwing out septuples with totients meeting this condition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Transparency involves both the totient and the choice of E…but the exact relationship is still mysterious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septuples have identical profiles.  Many profiles were found, indicating every septuple has a “profile” and this profile is common among other septuples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the link between a septuple and its profile can be discovered, a list of good and bad keys can be generated from any septuple and ensure good keys are chosen.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8C93-5DA0-472C-9AF9-D9759BC9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D3F8-54BB-486B-955E-61706031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60EC-8490-450A-BDAC-BDD4F993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Sandbox Research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267-DE61-4CA3-AB27-AD94CD5A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tool developed to continue this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Allows easy creation of septuples, keys, </a:t>
            </a:r>
            <a:br>
              <a:rPr lang="en-US" dirty="0"/>
            </a:br>
            <a:r>
              <a:rPr lang="en-US" dirty="0"/>
              <a:t>prime numbers, and allows arbitrary experimentation </a:t>
            </a:r>
            <a:br>
              <a:rPr lang="en-US" dirty="0"/>
            </a:br>
            <a:r>
              <a:rPr lang="en-US" dirty="0"/>
              <a:t>with various combinations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Built-in septuple comparison and transparency</a:t>
            </a:r>
            <a:br>
              <a:rPr lang="en-US" dirty="0"/>
            </a:br>
            <a:r>
              <a:rPr lang="en-US" dirty="0"/>
              <a:t>profile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File I/O functionality for large data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2C6BE-792A-4D30-9C49-162635BF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02" y="2011712"/>
            <a:ext cx="5416482" cy="35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2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7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D950C-A22C-44B4-A186-8F334213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1026" name="Picture 2" descr="Image result for encryption">
            <a:extLst>
              <a:ext uri="{FF2B5EF4-FFF2-40B4-BE49-F238E27FC236}">
                <a16:creationId xmlns:a16="http://schemas.microsoft.com/office/drawing/2014/main" id="{9332E185-A171-4B8B-8D6A-DA39E75B3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109" y="251133"/>
            <a:ext cx="8974044" cy="41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Straight Connector 7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41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2A91-3589-4E6D-8A69-FE985E3C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7426-06DA-4217-B54D-EE04E6CC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28793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D70D-5A51-4BB6-B8DB-D1333A11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4B0B-A4D8-4BA8-95A9-56267AB4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RSA Encryption?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Fixed Points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Totient Patterns and Transparency Profiles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Tool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Implications and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183-81B1-45CA-8A89-7F99B92F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71C-4A18-4B83-9EAE-91B42E6C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RSA – Rivest-Shamir-Adleman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Developed by the above 3 in 1977 at MIT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u="sng" dirty="0"/>
              <a:t>Asymmetric</a:t>
            </a:r>
            <a:r>
              <a:rPr lang="en-US" sz="2000" dirty="0"/>
              <a:t> Encryption/Decryption algorithm based in Modular Mathematics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Asymmetric -&gt; Encryption/Decryption Keys are Different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Symmetric   -&gt; Same key to Encrypt and Decrypt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modern security era, used for initial key distribution to utilize a Symmetric System to ensure key distribution is protected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(E, N) -&gt; Public Key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(D, N) -&gt;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There are 7 primary parameters involved: P, Q, N, T, E, K D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FF77-B4AC-4C03-BE2D-A14B4B3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6BED-2154-4A76-AD23-4230DD45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85" y="2079920"/>
            <a:ext cx="10058400" cy="3760891"/>
          </a:xfrm>
        </p:spPr>
        <p:txBody>
          <a:bodyPr/>
          <a:lstStyle/>
          <a:p>
            <a:pPr lvl="1"/>
            <a:r>
              <a:rPr lang="en-US" sz="2000" dirty="0"/>
              <a:t>There are 7 primary parameters involved: P, Q, N, T, E, K D</a:t>
            </a:r>
          </a:p>
          <a:p>
            <a:pPr lvl="1"/>
            <a:r>
              <a:rPr lang="en-US" sz="2000" dirty="0"/>
              <a:t>P, Q -&gt; Two Initial prime numbers chosen at random, typically extremely large (hard to factor)</a:t>
            </a:r>
          </a:p>
          <a:p>
            <a:pPr lvl="1"/>
            <a:r>
              <a:rPr lang="en-US" sz="2000" dirty="0"/>
              <a:t>N     -&gt; The product of P and Q, part of the encryption/decryption keys</a:t>
            </a:r>
          </a:p>
          <a:p>
            <a:pPr lvl="1"/>
            <a:r>
              <a:rPr lang="en-US" sz="2000" dirty="0"/>
              <a:t>T     -&gt; The Euler Totient function -&gt; T = (P-1)*(Q-1) ***************</a:t>
            </a:r>
          </a:p>
          <a:p>
            <a:pPr lvl="1"/>
            <a:r>
              <a:rPr lang="en-US" sz="2000" dirty="0"/>
              <a:t>E     - &gt; The Encryption Exponent, Public Information</a:t>
            </a:r>
          </a:p>
          <a:p>
            <a:pPr lvl="1"/>
            <a:r>
              <a:rPr lang="en-US" sz="2000" dirty="0"/>
              <a:t>K     - &gt; Factor relating E and D (not super important for this discussion)</a:t>
            </a:r>
          </a:p>
          <a:p>
            <a:pPr lvl="1"/>
            <a:r>
              <a:rPr lang="en-US" sz="2000" dirty="0"/>
              <a:t>D    - &gt; The Decryption Exponent.  Private information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B3DC-1EFA-40AF-8DEA-854B5040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13227" cy="1099137"/>
          </a:xfrm>
        </p:spPr>
        <p:txBody>
          <a:bodyPr/>
          <a:lstStyle/>
          <a:p>
            <a:r>
              <a:rPr lang="en-US" dirty="0"/>
              <a:t>RSA Mathematical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C487-0088-4FC8-8FCF-0195F735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923069"/>
            <a:ext cx="10539167" cy="4260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Choose two prime numbers: P, Q</a:t>
            </a:r>
          </a:p>
          <a:p>
            <a:r>
              <a:rPr lang="en-US" dirty="0"/>
              <a:t>2. Calculate N = P*Q</a:t>
            </a:r>
          </a:p>
          <a:p>
            <a:r>
              <a:rPr lang="en-US" dirty="0"/>
              <a:t>3. Calculate the Euler Totient T = (P-1)*(Q-1) </a:t>
            </a:r>
            <a:r>
              <a:rPr lang="en-US" dirty="0">
                <a:solidFill>
                  <a:srgbClr val="FF0000"/>
                </a:solidFill>
              </a:rPr>
              <a:t>******* Important for these findings *******</a:t>
            </a:r>
            <a:endParaRPr lang="en-US" dirty="0"/>
          </a:p>
          <a:p>
            <a:r>
              <a:rPr lang="en-US" dirty="0"/>
              <a:t>3. Choose a value E, such that Totient and E are co-prime with each other (No common factors other than 1)</a:t>
            </a:r>
          </a:p>
          <a:p>
            <a:pPr lvl="1"/>
            <a:r>
              <a:rPr lang="en-US" dirty="0"/>
              <a:t>Ex: 18 and 35 are coprime (not necessarily prime themselves)</a:t>
            </a:r>
          </a:p>
          <a:p>
            <a:r>
              <a:rPr lang="en-US" dirty="0"/>
              <a:t>4. Calculate D to satisfy co-modularity with N, K is internal parameter to calculate D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CipherText</a:t>
            </a:r>
            <a:r>
              <a:rPr lang="en-US" b="1" dirty="0">
                <a:solidFill>
                  <a:schemeClr val="tx1"/>
                </a:solidFill>
              </a:rPr>
              <a:t> = C = </a:t>
            </a:r>
            <a:r>
              <a:rPr lang="en-US" b="1" dirty="0" err="1">
                <a:solidFill>
                  <a:schemeClr val="tx1"/>
                </a:solidFill>
              </a:rPr>
              <a:t>M^e</a:t>
            </a:r>
            <a:r>
              <a:rPr lang="en-US" b="1" dirty="0">
                <a:solidFill>
                  <a:schemeClr val="tx1"/>
                </a:solidFill>
              </a:rPr>
              <a:t> mod(n) 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Plaintext = M = </a:t>
            </a:r>
            <a:r>
              <a:rPr lang="en-US" b="1" dirty="0" err="1">
                <a:solidFill>
                  <a:schemeClr val="tx1"/>
                </a:solidFill>
              </a:rPr>
              <a:t>C^d</a:t>
            </a:r>
            <a:r>
              <a:rPr lang="en-US" b="1" dirty="0">
                <a:solidFill>
                  <a:schemeClr val="tx1"/>
                </a:solidFill>
              </a:rPr>
              <a:t> mod(n)</a:t>
            </a:r>
          </a:p>
          <a:p>
            <a:r>
              <a:rPr lang="en-US" dirty="0">
                <a:solidFill>
                  <a:schemeClr val="tx1"/>
                </a:solidFill>
              </a:rPr>
              <a:t>All 7 values are considered a “septuple”, a modular unit with all information needed to perform RSA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SEPTUPLE = [P, Q, N, T, E, K, D]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B06-1A04-4DC7-9C89-B457210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fixed point?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FCE1-8A9B-4749-9F84-C1B86A32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5652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fixed point is mathematical term where the input to</a:t>
            </a:r>
            <a:br>
              <a:rPr lang="en-US" dirty="0"/>
            </a:br>
            <a:r>
              <a:rPr lang="en-US" dirty="0"/>
              <a:t>a function maps back to the input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F(x)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Another way to think about it is the set of values in the</a:t>
            </a:r>
            <a:br>
              <a:rPr lang="en-US" dirty="0"/>
            </a:br>
            <a:r>
              <a:rPr lang="en-US" dirty="0"/>
              <a:t>domain of the function that lie on the line y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From Wiki (Example of 3 fixed points) -------------------------------------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794327-1808-42B9-98DE-9BAC7C71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81" y="2009971"/>
            <a:ext cx="3488439" cy="3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8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B98-1115-4A43-868E-9DC905B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E644-7A25-4AF3-AA28-04CE8034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RSA fixpoints therefore…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 (m) = C = M^E (mod n) = 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A fixed point in RSA constitutes a failure to encrypt! The plaintext == the ciphertext…as if nothing happened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 fixed point in RSA is a problem.  In indicates a failure of the encryption process, since the cipher text is the same as the plaintext.  A security concern for any system utilizing RSA.</a:t>
            </a:r>
            <a:br>
              <a:rPr lang="en-US" sz="2000" dirty="0"/>
            </a:b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Two examples of a “good” septuple and a “bad” septuple (next slide)</a:t>
            </a:r>
          </a:p>
        </p:txBody>
      </p:sp>
    </p:spTree>
    <p:extLst>
      <p:ext uri="{BB962C8B-B14F-4D97-AF65-F5344CB8AC3E}">
        <p14:creationId xmlns:p14="http://schemas.microsoft.com/office/powerpoint/2010/main" val="27679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8622-5BEC-4A55-9FE4-36A541E9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654A7-1F8D-4438-B30E-BC75B560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0" y="3769998"/>
            <a:ext cx="10532265" cy="2001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0D09-CE4A-431D-8CC4-B2F40684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3" y="1179846"/>
            <a:ext cx="11009961" cy="1807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B9EF-58D9-4E62-9222-7BBCC44C586A}"/>
              </a:ext>
            </a:extLst>
          </p:cNvPr>
          <p:cNvSpPr txBox="1"/>
          <p:nvPr/>
        </p:nvSpPr>
        <p:spPr>
          <a:xfrm>
            <a:off x="2381672" y="342577"/>
            <a:ext cx="84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“good” septuple ---- [109, 141, 26269, 25920, 257, 132, 13313] </a:t>
            </a:r>
          </a:p>
          <a:p>
            <a:r>
              <a:rPr lang="en-US" b="1" dirty="0"/>
              <a:t>Good = All characters encrypted…what we want to happen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64973-4CDE-48DB-AF04-5819966D9515}"/>
              </a:ext>
            </a:extLst>
          </p:cNvPr>
          <p:cNvSpPr txBox="1"/>
          <p:nvPr/>
        </p:nvSpPr>
        <p:spPr>
          <a:xfrm>
            <a:off x="2381672" y="3026500"/>
            <a:ext cx="84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“bad” septuple ---- [17, 257, 4369, </a:t>
            </a:r>
            <a:r>
              <a:rPr lang="en-US" b="1" dirty="0">
                <a:solidFill>
                  <a:srgbClr val="FF0000"/>
                </a:solidFill>
              </a:rPr>
              <a:t>4096</a:t>
            </a:r>
            <a:r>
              <a:rPr lang="en-US" b="1" dirty="0"/>
              <a:t>, 257, 241, 3841] </a:t>
            </a:r>
          </a:p>
          <a:p>
            <a:r>
              <a:rPr lang="en-US" b="1" dirty="0"/>
              <a:t>Bad = Poor encryption, in this example nothing changed at all</a:t>
            </a:r>
          </a:p>
        </p:txBody>
      </p:sp>
    </p:spTree>
    <p:extLst>
      <p:ext uri="{BB962C8B-B14F-4D97-AF65-F5344CB8AC3E}">
        <p14:creationId xmlns:p14="http://schemas.microsoft.com/office/powerpoint/2010/main" val="1952619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Wingdings</vt:lpstr>
      <vt:lpstr>RetrospectVTI</vt:lpstr>
      <vt:lpstr>Fixed Point Analysis in RSA Encryption</vt:lpstr>
      <vt:lpstr>Why this Project? </vt:lpstr>
      <vt:lpstr>Overview </vt:lpstr>
      <vt:lpstr>RSA Overview </vt:lpstr>
      <vt:lpstr>The Seven Parameters</vt:lpstr>
      <vt:lpstr>RSA Mathematical Process </vt:lpstr>
      <vt:lpstr>What is a fixed point? </vt:lpstr>
      <vt:lpstr>RSA Fixed Points</vt:lpstr>
      <vt:lpstr>PowerPoint Presentation</vt:lpstr>
      <vt:lpstr>Question: What makes a “good” vs “bad” septuple? </vt:lpstr>
      <vt:lpstr>Python to generate septs</vt:lpstr>
      <vt:lpstr>Results: Powers-of-two Totients</vt:lpstr>
      <vt:lpstr>Power of two proximity relationship</vt:lpstr>
      <vt:lpstr>Does this pattern hold?</vt:lpstr>
      <vt:lpstr>Transparency Profile Screenshots</vt:lpstr>
      <vt:lpstr>Some septuples have identical profiles</vt:lpstr>
      <vt:lpstr>PowerPoint Presentation</vt:lpstr>
      <vt:lpstr>Many other patterns found…</vt:lpstr>
      <vt:lpstr>What does this all mean? </vt:lpstr>
      <vt:lpstr>RSA Sandbox Research Tool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Point Analysis in RSA Encryption</dc:title>
  <dc:creator>Aron Schwartz</dc:creator>
  <cp:lastModifiedBy>Aron Schwartz</cp:lastModifiedBy>
  <cp:revision>8</cp:revision>
  <dcterms:created xsi:type="dcterms:W3CDTF">2020-02-21T21:51:48Z</dcterms:created>
  <dcterms:modified xsi:type="dcterms:W3CDTF">2020-07-29T19:19:54Z</dcterms:modified>
</cp:coreProperties>
</file>