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78" r:id="rId3"/>
    <p:sldId id="257" r:id="rId4"/>
    <p:sldId id="258" r:id="rId5"/>
    <p:sldId id="276" r:id="rId6"/>
    <p:sldId id="259" r:id="rId7"/>
    <p:sldId id="260" r:id="rId8"/>
    <p:sldId id="261" r:id="rId9"/>
    <p:sldId id="262" r:id="rId10"/>
    <p:sldId id="263" r:id="rId11"/>
    <p:sldId id="264" r:id="rId12"/>
    <p:sldId id="265" r:id="rId13"/>
    <p:sldId id="271" r:id="rId14"/>
    <p:sldId id="266" r:id="rId15"/>
    <p:sldId id="267" r:id="rId16"/>
    <p:sldId id="272" r:id="rId17"/>
    <p:sldId id="273" r:id="rId18"/>
    <p:sldId id="274" r:id="rId19"/>
    <p:sldId id="275" r:id="rId20"/>
    <p:sldId id="268"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340"/>
    <a:srgbClr val="FCBB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6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29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36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53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19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06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4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672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6343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D059AC-3470-4BA5-82E3-D1570297A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0451F-BF40-4039-937B-6A504F2B37BA}"/>
              </a:ext>
            </a:extLst>
          </p:cNvPr>
          <p:cNvSpPr>
            <a:spLocks noGrp="1"/>
          </p:cNvSpPr>
          <p:nvPr>
            <p:ph type="ctrTitle"/>
          </p:nvPr>
        </p:nvSpPr>
        <p:spPr>
          <a:xfrm>
            <a:off x="5289754" y="639097"/>
            <a:ext cx="6253317" cy="3686015"/>
          </a:xfrm>
        </p:spPr>
        <p:txBody>
          <a:bodyPr>
            <a:normAutofit/>
          </a:bodyPr>
          <a:lstStyle/>
          <a:p>
            <a:r>
              <a:rPr lang="en-US" sz="6200"/>
              <a:t>Fixed Point Analysis in RSA Encryption</a:t>
            </a:r>
          </a:p>
        </p:txBody>
      </p:sp>
      <p:sp>
        <p:nvSpPr>
          <p:cNvPr id="3" name="Subtitle 2">
            <a:extLst>
              <a:ext uri="{FF2B5EF4-FFF2-40B4-BE49-F238E27FC236}">
                <a16:creationId xmlns:a16="http://schemas.microsoft.com/office/drawing/2014/main" id="{4E440645-40C8-4872-9C15-C9BC298E7BF7}"/>
              </a:ext>
            </a:extLst>
          </p:cNvPr>
          <p:cNvSpPr>
            <a:spLocks noGrp="1"/>
          </p:cNvSpPr>
          <p:nvPr>
            <p:ph type="subTitle" idx="1"/>
          </p:nvPr>
        </p:nvSpPr>
        <p:spPr>
          <a:xfrm>
            <a:off x="5289753" y="4645151"/>
            <a:ext cx="6269347" cy="1049086"/>
          </a:xfrm>
        </p:spPr>
        <p:txBody>
          <a:bodyPr>
            <a:normAutofit/>
          </a:bodyPr>
          <a:lstStyle/>
          <a:p>
            <a:pPr>
              <a:lnSpc>
                <a:spcPct val="100000"/>
              </a:lnSpc>
            </a:pPr>
            <a:r>
              <a:rPr lang="en-US" sz="1100" dirty="0">
                <a:solidFill>
                  <a:schemeClr val="tx1">
                    <a:lumMod val="85000"/>
                    <a:lumOff val="15000"/>
                  </a:schemeClr>
                </a:solidFill>
              </a:rPr>
              <a:t>Research and Tool Development by Aron Schwartz, Professor John </a:t>
            </a:r>
            <a:r>
              <a:rPr lang="en-US" sz="1100" dirty="0" err="1">
                <a:solidFill>
                  <a:schemeClr val="tx1">
                    <a:lumMod val="85000"/>
                    <a:lumOff val="15000"/>
                  </a:schemeClr>
                </a:solidFill>
              </a:rPr>
              <a:t>Acken</a:t>
            </a:r>
            <a:endParaRPr lang="en-US" sz="1100" dirty="0">
              <a:solidFill>
                <a:schemeClr val="tx1">
                  <a:lumMod val="85000"/>
                  <a:lumOff val="15000"/>
                </a:schemeClr>
              </a:solidFill>
            </a:endParaRPr>
          </a:p>
          <a:p>
            <a:pPr>
              <a:lnSpc>
                <a:spcPct val="100000"/>
              </a:lnSpc>
            </a:pPr>
            <a:r>
              <a:rPr lang="en-US" sz="1100" dirty="0">
                <a:solidFill>
                  <a:schemeClr val="tx1">
                    <a:lumMod val="85000"/>
                    <a:lumOff val="15000"/>
                  </a:schemeClr>
                </a:solidFill>
              </a:rPr>
              <a:t>Portland State University | Winter 2020 | ECE Department</a:t>
            </a:r>
          </a:p>
        </p:txBody>
      </p:sp>
      <p:pic>
        <p:nvPicPr>
          <p:cNvPr id="1026" name="Picture 2" descr="Image result for encryption">
            <a:extLst>
              <a:ext uri="{FF2B5EF4-FFF2-40B4-BE49-F238E27FC236}">
                <a16:creationId xmlns:a16="http://schemas.microsoft.com/office/drawing/2014/main" id="{E3F8F328-4ED6-40D7-B2F6-B2D934B473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3" r="48818" b="-1"/>
          <a:stretch/>
        </p:blipFill>
        <p:spPr bwMode="auto">
          <a:xfrm>
            <a:off x="633999" y="620720"/>
            <a:ext cx="4001315" cy="5086933"/>
          </a:xfrm>
          <a:prstGeom prst="rect">
            <a:avLst/>
          </a:prstGeom>
          <a:noFill/>
          <a:extLst>
            <a:ext uri="{909E8E84-426E-40DD-AFC4-6F175D3DCCD1}">
              <a14:hiddenFill xmlns:a14="http://schemas.microsoft.com/office/drawing/2010/main">
                <a:solidFill>
                  <a:srgbClr val="FFFFFF"/>
                </a:solidFill>
              </a14:hiddenFill>
            </a:ext>
          </a:extLst>
        </p:spPr>
      </p:pic>
      <p:cxnSp>
        <p:nvCxnSpPr>
          <p:cNvPr id="1030" name="Straight Connector 72">
            <a:extLst>
              <a:ext uri="{FF2B5EF4-FFF2-40B4-BE49-F238E27FC236}">
                <a16:creationId xmlns:a16="http://schemas.microsoft.com/office/drawing/2014/main" id="{F075D09A-FF42-4BFF-AC74-BFB1C6A4E4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484284"/>
            <a:ext cx="563610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31" name="Rectangle 74">
            <a:extLst>
              <a:ext uri="{FF2B5EF4-FFF2-40B4-BE49-F238E27FC236}">
                <a16:creationId xmlns:a16="http://schemas.microsoft.com/office/drawing/2014/main" id="{E691284A-2CC7-41DB-ADDC-4B9D104DD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421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42A6-E0AC-4127-9CE7-4C6EA123F325}"/>
              </a:ext>
            </a:extLst>
          </p:cNvPr>
          <p:cNvSpPr>
            <a:spLocks noGrp="1"/>
          </p:cNvSpPr>
          <p:nvPr>
            <p:ph type="title"/>
          </p:nvPr>
        </p:nvSpPr>
        <p:spPr/>
        <p:txBody>
          <a:bodyPr/>
          <a:lstStyle/>
          <a:p>
            <a:r>
              <a:rPr lang="en-US" dirty="0"/>
              <a:t>Question: What makes a “good” vs “bad” septuple?	</a:t>
            </a:r>
          </a:p>
        </p:txBody>
      </p:sp>
      <p:sp>
        <p:nvSpPr>
          <p:cNvPr id="3" name="Content Placeholder 2">
            <a:extLst>
              <a:ext uri="{FF2B5EF4-FFF2-40B4-BE49-F238E27FC236}">
                <a16:creationId xmlns:a16="http://schemas.microsoft.com/office/drawing/2014/main" id="{2A7C2AFE-3A83-4C51-A5D6-B328793A2892}"/>
              </a:ext>
            </a:extLst>
          </p:cNvPr>
          <p:cNvSpPr>
            <a:spLocks noGrp="1"/>
          </p:cNvSpPr>
          <p:nvPr>
            <p:ph idx="1"/>
          </p:nvPr>
        </p:nvSpPr>
        <p:spPr/>
        <p:txBody>
          <a:bodyPr/>
          <a:lstStyle/>
          <a:p>
            <a:pPr>
              <a:buFont typeface="Wingdings" panose="05000000000000000000" pitchFamily="2" charset="2"/>
              <a:buChar char="§"/>
            </a:pPr>
            <a:r>
              <a:rPr lang="en-US" dirty="0"/>
              <a:t> No good answer exists</a:t>
            </a:r>
          </a:p>
          <a:p>
            <a:pPr lvl="1">
              <a:buFont typeface="Wingdings" panose="05000000000000000000" pitchFamily="2" charset="2"/>
              <a:buChar char="§"/>
            </a:pPr>
            <a:r>
              <a:rPr lang="en-US" dirty="0"/>
              <a:t>RSA Fixed points are nothing new…proven to exist a couple years after original paper (1979)</a:t>
            </a:r>
          </a:p>
          <a:p>
            <a:pPr lvl="1">
              <a:buFont typeface="Wingdings" panose="05000000000000000000" pitchFamily="2" charset="2"/>
              <a:buChar char="§"/>
            </a:pPr>
            <a:r>
              <a:rPr lang="en-US" dirty="0"/>
              <a:t>Testing for fixed points is done statistically </a:t>
            </a:r>
          </a:p>
          <a:p>
            <a:pPr lvl="1">
              <a:buFont typeface="Wingdings" panose="05000000000000000000" pitchFamily="2" charset="2"/>
              <a:buChar char="§"/>
            </a:pPr>
            <a:r>
              <a:rPr lang="en-US" dirty="0"/>
              <a:t>A quick google search shows examples of “Bad RSA key distribution” causing significant security issues for companies</a:t>
            </a:r>
          </a:p>
          <a:p>
            <a:pPr lvl="1">
              <a:buFont typeface="Wingdings" panose="05000000000000000000" pitchFamily="2" charset="2"/>
              <a:buChar char="§"/>
            </a:pPr>
            <a:r>
              <a:rPr lang="en-US" b="1" dirty="0"/>
              <a:t>The question: What causes fixed points? What is the relationship between the choice of p, q, e, etc that increases or decreases the “likelihood” of a fixed point occurring? </a:t>
            </a:r>
          </a:p>
          <a:p>
            <a:pPr lvl="1">
              <a:buFont typeface="Wingdings" panose="05000000000000000000" pitchFamily="2" charset="2"/>
              <a:buChar char="§"/>
            </a:pPr>
            <a:endParaRPr lang="en-US" dirty="0"/>
          </a:p>
          <a:p>
            <a:pPr marL="201168" lvl="1" indent="0">
              <a:buNone/>
            </a:pPr>
            <a:r>
              <a:rPr lang="en-US" dirty="0">
                <a:sym typeface="Wingdings" panose="05000000000000000000" pitchFamily="2" charset="2"/>
              </a:rPr>
              <a:t> </a:t>
            </a:r>
            <a:r>
              <a:rPr lang="en-US" dirty="0"/>
              <a:t>These questions spawned the first phase of research – Generating and testing thousands of septuples, looking for fixed points, and studying emergent mathematical patterns</a:t>
            </a:r>
          </a:p>
        </p:txBody>
      </p:sp>
    </p:spTree>
    <p:extLst>
      <p:ext uri="{BB962C8B-B14F-4D97-AF65-F5344CB8AC3E}">
        <p14:creationId xmlns:p14="http://schemas.microsoft.com/office/powerpoint/2010/main" val="368394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14AF-1CB6-45A2-AC60-C3E30DE601C3}"/>
              </a:ext>
            </a:extLst>
          </p:cNvPr>
          <p:cNvSpPr>
            <a:spLocks noGrp="1"/>
          </p:cNvSpPr>
          <p:nvPr>
            <p:ph type="title"/>
          </p:nvPr>
        </p:nvSpPr>
        <p:spPr/>
        <p:txBody>
          <a:bodyPr/>
          <a:lstStyle/>
          <a:p>
            <a:r>
              <a:rPr lang="en-US" dirty="0"/>
              <a:t>Python to generate septuples</a:t>
            </a:r>
          </a:p>
        </p:txBody>
      </p:sp>
      <p:sp>
        <p:nvSpPr>
          <p:cNvPr id="3" name="Content Placeholder 2">
            <a:extLst>
              <a:ext uri="{FF2B5EF4-FFF2-40B4-BE49-F238E27FC236}">
                <a16:creationId xmlns:a16="http://schemas.microsoft.com/office/drawing/2014/main" id="{ABF7BB5D-F8F9-4798-81E8-45733D774FA8}"/>
              </a:ext>
            </a:extLst>
          </p:cNvPr>
          <p:cNvSpPr>
            <a:spLocks noGrp="1"/>
          </p:cNvSpPr>
          <p:nvPr>
            <p:ph idx="1"/>
          </p:nvPr>
        </p:nvSpPr>
        <p:spPr/>
        <p:txBody>
          <a:bodyPr>
            <a:normAutofit/>
          </a:bodyPr>
          <a:lstStyle/>
          <a:p>
            <a:pPr>
              <a:buFont typeface="Wingdings" panose="05000000000000000000" pitchFamily="2" charset="2"/>
              <a:buChar char="q"/>
            </a:pPr>
            <a:r>
              <a:rPr lang="en-US" dirty="0"/>
              <a:t> Goal: Generate thousands of septuples in Python</a:t>
            </a:r>
          </a:p>
          <a:p>
            <a:pPr lvl="1">
              <a:buFont typeface="Wingdings" panose="05000000000000000000" pitchFamily="2" charset="2"/>
              <a:buChar char="q"/>
            </a:pPr>
            <a:r>
              <a:rPr lang="en-US" dirty="0">
                <a:solidFill>
                  <a:schemeClr val="tx1"/>
                </a:solidFill>
              </a:rPr>
              <a:t>Randomly combine prime numbers (All combinations of P and Q up to some limit)</a:t>
            </a:r>
          </a:p>
          <a:p>
            <a:pPr>
              <a:buFont typeface="Wingdings" panose="05000000000000000000" pitchFamily="2" charset="2"/>
              <a:buChar char="q"/>
            </a:pPr>
            <a:r>
              <a:rPr lang="en-US" dirty="0"/>
              <a:t> Check the transparency of each septuple and compare them</a:t>
            </a:r>
          </a:p>
          <a:p>
            <a:pPr>
              <a:buFont typeface="Wingdings" panose="05000000000000000000" pitchFamily="2" charset="2"/>
              <a:buChar char="q"/>
            </a:pPr>
            <a:r>
              <a:rPr lang="en-US" dirty="0"/>
              <a:t> </a:t>
            </a:r>
            <a:r>
              <a:rPr lang="en-US" b="1" dirty="0"/>
              <a:t>What patterns (if any) will emerge with regards to the input parameters and the </a:t>
            </a:r>
            <a:br>
              <a:rPr lang="en-US" b="1" dirty="0"/>
            </a:br>
            <a:r>
              <a:rPr lang="en-US" b="1" dirty="0"/>
              <a:t>poorest performing septuples?</a:t>
            </a:r>
          </a:p>
          <a:p>
            <a:pPr>
              <a:buFont typeface="Wingdings" panose="05000000000000000000" pitchFamily="2" charset="2"/>
              <a:buChar char="q"/>
            </a:pPr>
            <a:r>
              <a:rPr lang="en-US" dirty="0"/>
              <a:t> Over 22,000 septuples created</a:t>
            </a:r>
          </a:p>
          <a:p>
            <a:pPr lvl="1">
              <a:buFont typeface="Wingdings" panose="05000000000000000000" pitchFamily="2" charset="2"/>
              <a:buChar char="q"/>
            </a:pPr>
            <a:r>
              <a:rPr lang="en-US" dirty="0"/>
              <a:t> P, Q randomly chosen among the first</a:t>
            </a:r>
            <a:br>
              <a:rPr lang="en-US" dirty="0"/>
            </a:br>
            <a:r>
              <a:rPr lang="en-US" dirty="0"/>
              <a:t>one thousand prime numbers</a:t>
            </a:r>
          </a:p>
          <a:p>
            <a:pPr lvl="1">
              <a:buFont typeface="Wingdings" panose="05000000000000000000" pitchFamily="2" charset="2"/>
              <a:buChar char="q"/>
            </a:pPr>
            <a:r>
              <a:rPr lang="en-US" dirty="0"/>
              <a:t> E chosen among the recommended </a:t>
            </a:r>
            <a:br>
              <a:rPr lang="en-US" dirty="0"/>
            </a:br>
            <a:r>
              <a:rPr lang="en-US" dirty="0"/>
              <a:t>“Public Keys” : 3, 5, 17, 257, 65537</a:t>
            </a:r>
          </a:p>
        </p:txBody>
      </p:sp>
      <p:pic>
        <p:nvPicPr>
          <p:cNvPr id="4" name="Picture 3">
            <a:extLst>
              <a:ext uri="{FF2B5EF4-FFF2-40B4-BE49-F238E27FC236}">
                <a16:creationId xmlns:a16="http://schemas.microsoft.com/office/drawing/2014/main" id="{8C6A8B9A-8E72-4ED7-A131-0B5A155C45FE}"/>
              </a:ext>
            </a:extLst>
          </p:cNvPr>
          <p:cNvPicPr>
            <a:picLocks noChangeAspect="1"/>
          </p:cNvPicPr>
          <p:nvPr/>
        </p:nvPicPr>
        <p:blipFill>
          <a:blip r:embed="rId2"/>
          <a:stretch>
            <a:fillRect/>
          </a:stretch>
        </p:blipFill>
        <p:spPr>
          <a:xfrm>
            <a:off x="5363852" y="3866581"/>
            <a:ext cx="5791828" cy="2138784"/>
          </a:xfrm>
          <a:prstGeom prst="rect">
            <a:avLst/>
          </a:prstGeom>
        </p:spPr>
      </p:pic>
    </p:spTree>
    <p:extLst>
      <p:ext uri="{BB962C8B-B14F-4D97-AF65-F5344CB8AC3E}">
        <p14:creationId xmlns:p14="http://schemas.microsoft.com/office/powerpoint/2010/main" val="365803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1FD0B-685D-4BE8-B908-034CFAEB2FDD}"/>
              </a:ext>
            </a:extLst>
          </p:cNvPr>
          <p:cNvSpPr>
            <a:spLocks noGrp="1"/>
          </p:cNvSpPr>
          <p:nvPr>
            <p:ph type="title"/>
          </p:nvPr>
        </p:nvSpPr>
        <p:spPr>
          <a:xfrm>
            <a:off x="878911" y="643468"/>
            <a:ext cx="3177847" cy="1674180"/>
          </a:xfrm>
        </p:spPr>
        <p:txBody>
          <a:bodyPr>
            <a:normAutofit/>
          </a:bodyPr>
          <a:lstStyle/>
          <a:p>
            <a:r>
              <a:rPr lang="en-US" sz="3700"/>
              <a:t>Results: Powers-of-two Totients</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15B8D4-896B-470B-B471-6680061EA6F2}"/>
              </a:ext>
            </a:extLst>
          </p:cNvPr>
          <p:cNvSpPr>
            <a:spLocks noGrp="1"/>
          </p:cNvSpPr>
          <p:nvPr>
            <p:ph idx="1"/>
          </p:nvPr>
        </p:nvSpPr>
        <p:spPr>
          <a:xfrm>
            <a:off x="858064" y="2639380"/>
            <a:ext cx="3205049" cy="3229714"/>
          </a:xfrm>
        </p:spPr>
        <p:txBody>
          <a:bodyPr>
            <a:normAutofit/>
          </a:bodyPr>
          <a:lstStyle/>
          <a:p>
            <a:pPr>
              <a:buFont typeface="Wingdings" panose="05000000000000000000" pitchFamily="2" charset="2"/>
              <a:buChar char="§"/>
            </a:pPr>
            <a:r>
              <a:rPr lang="en-US" dirty="0"/>
              <a:t> A pattern emerged among the value of the totient (P-1)*(Q-1)</a:t>
            </a:r>
          </a:p>
          <a:p>
            <a:pPr>
              <a:buFont typeface="Wingdings" panose="05000000000000000000" pitchFamily="2" charset="2"/>
              <a:buChar char="§"/>
            </a:pPr>
            <a:r>
              <a:rPr lang="en-US" dirty="0"/>
              <a:t> The highest transparency septuples had a common pattern</a:t>
            </a:r>
          </a:p>
        </p:txBody>
      </p:sp>
      <p:pic>
        <p:nvPicPr>
          <p:cNvPr id="4" name="Picture 3">
            <a:extLst>
              <a:ext uri="{FF2B5EF4-FFF2-40B4-BE49-F238E27FC236}">
                <a16:creationId xmlns:a16="http://schemas.microsoft.com/office/drawing/2014/main" id="{3A398843-E62C-4EA2-B684-867F34390CAC}"/>
              </a:ext>
            </a:extLst>
          </p:cNvPr>
          <p:cNvPicPr>
            <a:picLocks noChangeAspect="1"/>
          </p:cNvPicPr>
          <p:nvPr/>
        </p:nvPicPr>
        <p:blipFill>
          <a:blip r:embed="rId2"/>
          <a:stretch>
            <a:fillRect/>
          </a:stretch>
        </p:blipFill>
        <p:spPr>
          <a:xfrm>
            <a:off x="4653447" y="990347"/>
            <a:ext cx="6892560" cy="4531858"/>
          </a:xfrm>
          <a:prstGeom prst="rect">
            <a:avLst/>
          </a:prstGeom>
        </p:spPr>
      </p:pic>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16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5B529-BBC5-48FB-933B-727F85FAD6BF}"/>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700" dirty="0"/>
              <a:t>Power of two proximity relationship</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C6E2DE-043C-43CF-939A-B0FDF246D4D0}"/>
              </a:ext>
            </a:extLst>
          </p:cNvPr>
          <p:cNvSpPr txBox="1"/>
          <p:nvPr/>
        </p:nvSpPr>
        <p:spPr>
          <a:xfrm>
            <a:off x="858064" y="2639380"/>
            <a:ext cx="3205049" cy="3229714"/>
          </a:xfrm>
          <a:prstGeom prst="rect">
            <a:avLst/>
          </a:prstGeom>
        </p:spPr>
        <p:txBody>
          <a:bodyPr vert="horz" lIns="0" tIns="45720" rIns="0" bIns="45720" rtlCol="0">
            <a:normAutofit/>
          </a:bodyPr>
          <a:lstStyle/>
          <a:p>
            <a:pPr defTabSz="914400">
              <a:spcAft>
                <a:spcPts val="600"/>
              </a:spcAft>
              <a:buFont typeface="Calibri" panose="020F0502020204030204" pitchFamily="34" charset="0"/>
            </a:pPr>
            <a:r>
              <a:rPr lang="en-US" b="1">
                <a:solidFill>
                  <a:schemeClr val="tx1">
                    <a:lumMod val="75000"/>
                    <a:lumOff val="25000"/>
                  </a:schemeClr>
                </a:solidFill>
              </a:rPr>
              <a:t>As the totient trends away from a power of two, the peak transparency decreases.  Interesting…</a:t>
            </a:r>
          </a:p>
        </p:txBody>
      </p:sp>
      <p:pic>
        <p:nvPicPr>
          <p:cNvPr id="4" name="Picture 3">
            <a:extLst>
              <a:ext uri="{FF2B5EF4-FFF2-40B4-BE49-F238E27FC236}">
                <a16:creationId xmlns:a16="http://schemas.microsoft.com/office/drawing/2014/main" id="{8A9437A3-4CC6-4E19-B4AF-1613CC1DB528}"/>
              </a:ext>
            </a:extLst>
          </p:cNvPr>
          <p:cNvPicPr>
            <a:picLocks noChangeAspect="1"/>
          </p:cNvPicPr>
          <p:nvPr/>
        </p:nvPicPr>
        <p:blipFill>
          <a:blip r:embed="rId2"/>
          <a:stretch>
            <a:fillRect/>
          </a:stretch>
        </p:blipFill>
        <p:spPr>
          <a:xfrm>
            <a:off x="4056757" y="825039"/>
            <a:ext cx="8562421" cy="4689244"/>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E9DA139E-92A0-41B4-8A5E-1010F750A924}"/>
              </a:ext>
            </a:extLst>
          </p:cNvPr>
          <p:cNvSpPr txBox="1"/>
          <p:nvPr/>
        </p:nvSpPr>
        <p:spPr>
          <a:xfrm>
            <a:off x="4520065" y="1948316"/>
            <a:ext cx="7230358" cy="369332"/>
          </a:xfrm>
          <a:prstGeom prst="rect">
            <a:avLst/>
          </a:prstGeom>
          <a:noFill/>
        </p:spPr>
        <p:txBody>
          <a:bodyPr wrap="square" rtlCol="0">
            <a:spAutoFit/>
          </a:bodyPr>
          <a:lstStyle/>
          <a:p>
            <a:pPr>
              <a:spcAft>
                <a:spcPts val="600"/>
              </a:spcAft>
            </a:pPr>
            <a:r>
              <a:rPr lang="en-US" dirty="0">
                <a:solidFill>
                  <a:srgbClr val="FCBB04"/>
                </a:solidFill>
              </a:rPr>
              <a:t>Orange</a:t>
            </a:r>
            <a:r>
              <a:rPr lang="en-US" dirty="0"/>
              <a:t> = Transparency %           </a:t>
            </a:r>
            <a:r>
              <a:rPr lang="en-US" dirty="0">
                <a:solidFill>
                  <a:srgbClr val="0070C0"/>
                </a:solidFill>
              </a:rPr>
              <a:t>Blue </a:t>
            </a:r>
            <a:r>
              <a:rPr lang="en-US" dirty="0"/>
              <a:t>= Totient “Power of two” proximity</a:t>
            </a:r>
          </a:p>
        </p:txBody>
      </p:sp>
    </p:spTree>
    <p:extLst>
      <p:ext uri="{BB962C8B-B14F-4D97-AF65-F5344CB8AC3E}">
        <p14:creationId xmlns:p14="http://schemas.microsoft.com/office/powerpoint/2010/main" val="32871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F542-B113-4310-ADED-C4EAFF24E2A0}"/>
              </a:ext>
            </a:extLst>
          </p:cNvPr>
          <p:cNvSpPr>
            <a:spLocks noGrp="1"/>
          </p:cNvSpPr>
          <p:nvPr>
            <p:ph type="title"/>
          </p:nvPr>
        </p:nvSpPr>
        <p:spPr/>
        <p:txBody>
          <a:bodyPr/>
          <a:lstStyle/>
          <a:p>
            <a:r>
              <a:rPr lang="en-US" dirty="0"/>
              <a:t>Does this pattern hold?</a:t>
            </a:r>
          </a:p>
        </p:txBody>
      </p:sp>
      <p:sp>
        <p:nvSpPr>
          <p:cNvPr id="3" name="Content Placeholder 2">
            <a:extLst>
              <a:ext uri="{FF2B5EF4-FFF2-40B4-BE49-F238E27FC236}">
                <a16:creationId xmlns:a16="http://schemas.microsoft.com/office/drawing/2014/main" id="{9418075B-6545-405B-9292-78C7C949D615}"/>
              </a:ext>
            </a:extLst>
          </p:cNvPr>
          <p:cNvSpPr>
            <a:spLocks noGrp="1"/>
          </p:cNvSpPr>
          <p:nvPr>
            <p:ph idx="1"/>
          </p:nvPr>
        </p:nvSpPr>
        <p:spPr/>
        <p:txBody>
          <a:bodyPr/>
          <a:lstStyle/>
          <a:p>
            <a:pPr>
              <a:buFont typeface="Wingdings" panose="05000000000000000000" pitchFamily="2" charset="2"/>
              <a:buChar char="§"/>
            </a:pPr>
            <a:r>
              <a:rPr lang="en-US" dirty="0"/>
              <a:t> Not always…totients at or near power of two didn’t always mean poor encryption</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a:t>
            </a:r>
            <a:r>
              <a:rPr lang="en-US" b="1" dirty="0"/>
              <a:t>What other factors matter?  Perhaps E?  </a:t>
            </a:r>
          </a:p>
          <a:p>
            <a:pPr>
              <a:buFont typeface="Wingdings" panose="05000000000000000000" pitchFamily="2" charset="2"/>
              <a:buChar char="§"/>
            </a:pPr>
            <a:r>
              <a:rPr lang="en-US" dirty="0"/>
              <a:t> Next task: Pick some “bad” septuples, vary the E parameter, and observe the results</a:t>
            </a:r>
          </a:p>
          <a:p>
            <a:pPr lvl="1">
              <a:buFont typeface="Wingdings" panose="05000000000000000000" pitchFamily="2" charset="2"/>
              <a:buChar char="§"/>
            </a:pPr>
            <a:r>
              <a:rPr lang="en-US" dirty="0"/>
              <a:t>Vary E between all primes from 2 to 65537and observer results…</a:t>
            </a:r>
            <a:r>
              <a:rPr lang="en-US" b="1" dirty="0"/>
              <a:t>do the “bad” septuples remain bad? Do the “good” septuples remain good?</a:t>
            </a:r>
          </a:p>
        </p:txBody>
      </p:sp>
      <p:pic>
        <p:nvPicPr>
          <p:cNvPr id="4" name="Picture 3">
            <a:extLst>
              <a:ext uri="{FF2B5EF4-FFF2-40B4-BE49-F238E27FC236}">
                <a16:creationId xmlns:a16="http://schemas.microsoft.com/office/drawing/2014/main" id="{A5CAFD81-8385-40C4-8E65-0B91BB74E1D0}"/>
              </a:ext>
            </a:extLst>
          </p:cNvPr>
          <p:cNvPicPr>
            <a:picLocks noChangeAspect="1"/>
          </p:cNvPicPr>
          <p:nvPr/>
        </p:nvPicPr>
        <p:blipFill>
          <a:blip r:embed="rId2"/>
          <a:stretch>
            <a:fillRect/>
          </a:stretch>
        </p:blipFill>
        <p:spPr>
          <a:xfrm>
            <a:off x="1313705" y="2454863"/>
            <a:ext cx="8991477" cy="1144370"/>
          </a:xfrm>
          <a:prstGeom prst="rect">
            <a:avLst/>
          </a:prstGeom>
        </p:spPr>
      </p:pic>
    </p:spTree>
    <p:extLst>
      <p:ext uri="{BB962C8B-B14F-4D97-AF65-F5344CB8AC3E}">
        <p14:creationId xmlns:p14="http://schemas.microsoft.com/office/powerpoint/2010/main" val="391805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65FD8-314F-4342-A01B-721921A4A8C4}"/>
              </a:ext>
            </a:extLst>
          </p:cNvPr>
          <p:cNvSpPr>
            <a:spLocks noGrp="1"/>
          </p:cNvSpPr>
          <p:nvPr>
            <p:ph type="title"/>
          </p:nvPr>
        </p:nvSpPr>
        <p:spPr>
          <a:xfrm>
            <a:off x="1097280" y="286603"/>
            <a:ext cx="10058400" cy="1450757"/>
          </a:xfrm>
        </p:spPr>
        <p:txBody>
          <a:bodyPr>
            <a:normAutofit/>
          </a:bodyPr>
          <a:lstStyle/>
          <a:p>
            <a:r>
              <a:rPr lang="en-US" dirty="0"/>
              <a:t>Transparency Profiles based on E</a:t>
            </a:r>
          </a:p>
        </p:txBody>
      </p:sp>
      <p:cxnSp>
        <p:nvCxnSpPr>
          <p:cNvPr id="12" name="Straight Connector 11">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3A7A40-179B-4D6B-947D-C25AE1DEA9E1}"/>
              </a:ext>
            </a:extLst>
          </p:cNvPr>
          <p:cNvSpPr>
            <a:spLocks noGrp="1"/>
          </p:cNvSpPr>
          <p:nvPr>
            <p:ph idx="1"/>
          </p:nvPr>
        </p:nvSpPr>
        <p:spPr>
          <a:xfrm>
            <a:off x="807396" y="2108201"/>
            <a:ext cx="3846901" cy="3760891"/>
          </a:xfrm>
        </p:spPr>
        <p:txBody>
          <a:bodyPr>
            <a:normAutofit/>
          </a:bodyPr>
          <a:lstStyle/>
          <a:p>
            <a:pPr>
              <a:buFont typeface="Wingdings" panose="05000000000000000000" pitchFamily="2" charset="2"/>
              <a:buChar char="§"/>
            </a:pPr>
            <a:r>
              <a:rPr lang="en-US" dirty="0"/>
              <a:t> Answer: </a:t>
            </a:r>
            <a:r>
              <a:rPr lang="en-US" b="1" dirty="0"/>
              <a:t>Yes, the Choice of E matters for resulting transparency.  </a:t>
            </a:r>
          </a:p>
          <a:p>
            <a:pPr>
              <a:buFont typeface="Wingdings" panose="05000000000000000000" pitchFamily="2" charset="2"/>
              <a:buChar char="§"/>
            </a:pPr>
            <a:r>
              <a:rPr lang="en-US" dirty="0"/>
              <a:t> Transparency “profile” shows keys sorted by strength</a:t>
            </a:r>
          </a:p>
          <a:p>
            <a:pPr marL="0" indent="0">
              <a:buNone/>
            </a:pPr>
            <a:endParaRPr lang="en-US" dirty="0"/>
          </a:p>
        </p:txBody>
      </p:sp>
      <p:pic>
        <p:nvPicPr>
          <p:cNvPr id="4" name="Picture 3">
            <a:extLst>
              <a:ext uri="{FF2B5EF4-FFF2-40B4-BE49-F238E27FC236}">
                <a16:creationId xmlns:a16="http://schemas.microsoft.com/office/drawing/2014/main" id="{9B648F0D-F911-4B60-B7B5-8A0D5AF3A8DB}"/>
              </a:ext>
            </a:extLst>
          </p:cNvPr>
          <p:cNvPicPr>
            <a:picLocks noChangeAspect="1"/>
          </p:cNvPicPr>
          <p:nvPr/>
        </p:nvPicPr>
        <p:blipFill>
          <a:blip r:embed="rId2"/>
          <a:stretch>
            <a:fillRect/>
          </a:stretch>
        </p:blipFill>
        <p:spPr>
          <a:xfrm>
            <a:off x="4654297" y="2340798"/>
            <a:ext cx="3659566" cy="2731604"/>
          </a:xfrm>
          <a:prstGeom prst="rect">
            <a:avLst/>
          </a:prstGeom>
        </p:spPr>
      </p:pic>
      <p:pic>
        <p:nvPicPr>
          <p:cNvPr id="5" name="Picture 4">
            <a:extLst>
              <a:ext uri="{FF2B5EF4-FFF2-40B4-BE49-F238E27FC236}">
                <a16:creationId xmlns:a16="http://schemas.microsoft.com/office/drawing/2014/main" id="{41EE504D-F619-4CF4-B42F-8397D2366833}"/>
              </a:ext>
            </a:extLst>
          </p:cNvPr>
          <p:cNvPicPr>
            <a:picLocks noChangeAspect="1"/>
          </p:cNvPicPr>
          <p:nvPr/>
        </p:nvPicPr>
        <p:blipFill>
          <a:blip r:embed="rId3"/>
          <a:stretch>
            <a:fillRect/>
          </a:stretch>
        </p:blipFill>
        <p:spPr>
          <a:xfrm>
            <a:off x="8469083" y="2327490"/>
            <a:ext cx="3607674" cy="2758221"/>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9538D0F-E871-4975-AEBC-14A7CCCE6236}"/>
              </a:ext>
            </a:extLst>
          </p:cNvPr>
          <p:cNvSpPr txBox="1"/>
          <p:nvPr/>
        </p:nvSpPr>
        <p:spPr>
          <a:xfrm>
            <a:off x="8634953" y="1998482"/>
            <a:ext cx="3110845" cy="369332"/>
          </a:xfrm>
          <a:prstGeom prst="rect">
            <a:avLst/>
          </a:prstGeom>
          <a:noFill/>
        </p:spPr>
        <p:txBody>
          <a:bodyPr wrap="square" rtlCol="0">
            <a:spAutoFit/>
          </a:bodyPr>
          <a:lstStyle/>
          <a:p>
            <a:r>
              <a:rPr lang="en-US" dirty="0"/>
              <a:t>                                           E</a:t>
            </a:r>
          </a:p>
        </p:txBody>
      </p:sp>
    </p:spTree>
    <p:extLst>
      <p:ext uri="{BB962C8B-B14F-4D97-AF65-F5344CB8AC3E}">
        <p14:creationId xmlns:p14="http://schemas.microsoft.com/office/powerpoint/2010/main" val="339751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F5FA3-4F00-42F8-A287-8830D52C2505}"/>
              </a:ext>
            </a:extLst>
          </p:cNvPr>
          <p:cNvSpPr>
            <a:spLocks noGrp="1"/>
          </p:cNvSpPr>
          <p:nvPr>
            <p:ph type="title"/>
          </p:nvPr>
        </p:nvSpPr>
        <p:spPr>
          <a:xfrm>
            <a:off x="1097280" y="286603"/>
            <a:ext cx="10058400" cy="1450757"/>
          </a:xfrm>
        </p:spPr>
        <p:txBody>
          <a:bodyPr>
            <a:normAutofit/>
          </a:bodyPr>
          <a:lstStyle/>
          <a:p>
            <a:r>
              <a:rPr lang="en-US"/>
              <a:t>Discovery: Septuples can have identical transparency profiles</a:t>
            </a:r>
            <a:endParaRPr lang="en-US" dirty="0"/>
          </a:p>
        </p:txBody>
      </p:sp>
      <p:cxnSp>
        <p:nvCxnSpPr>
          <p:cNvPr id="77" name="Straight Connector 7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210EF0-C075-4F9F-848E-186EBDAB07BB}"/>
              </a:ext>
            </a:extLst>
          </p:cNvPr>
          <p:cNvSpPr>
            <a:spLocks noGrp="1"/>
          </p:cNvSpPr>
          <p:nvPr>
            <p:ph idx="1"/>
          </p:nvPr>
        </p:nvSpPr>
        <p:spPr>
          <a:xfrm>
            <a:off x="1097280" y="2108201"/>
            <a:ext cx="6437367" cy="3760891"/>
          </a:xfrm>
        </p:spPr>
        <p:txBody>
          <a:bodyPr>
            <a:normAutofit/>
          </a:bodyPr>
          <a:lstStyle/>
          <a:p>
            <a:pPr>
              <a:buFont typeface="Wingdings" panose="05000000000000000000" pitchFamily="2" charset="2"/>
              <a:buChar char="§"/>
            </a:pPr>
            <a:r>
              <a:rPr lang="en-US" sz="2000" dirty="0"/>
              <a:t> Common profiles emerged among seemingly different septuples</a:t>
            </a:r>
          </a:p>
          <a:p>
            <a:pPr>
              <a:buFont typeface="Wingdings" panose="05000000000000000000" pitchFamily="2" charset="2"/>
              <a:buChar char="§"/>
            </a:pPr>
            <a:r>
              <a:rPr lang="en-US" sz="2000" dirty="0"/>
              <a:t> Septuples with different N can have a </a:t>
            </a:r>
            <a:r>
              <a:rPr lang="en-US" sz="2000" b="1" dirty="0"/>
              <a:t>1-to-1 match </a:t>
            </a:r>
            <a:r>
              <a:rPr lang="en-US" sz="2000" dirty="0"/>
              <a:t>in their</a:t>
            </a:r>
            <a:br>
              <a:rPr lang="en-US" sz="2000" dirty="0"/>
            </a:br>
            <a:r>
              <a:rPr lang="en-US" sz="2000" dirty="0"/>
              <a:t>transparency profiles</a:t>
            </a:r>
          </a:p>
          <a:p>
            <a:pPr lvl="1">
              <a:buFont typeface="Wingdings" panose="05000000000000000000" pitchFamily="2" charset="2"/>
              <a:buChar char="§"/>
            </a:pPr>
            <a:r>
              <a:rPr lang="en-US" sz="1800" dirty="0"/>
              <a:t>The same E values cause the same encryption failures….wow!</a:t>
            </a:r>
          </a:p>
          <a:p>
            <a:pPr>
              <a:buFont typeface="Wingdings" panose="05000000000000000000" pitchFamily="2" charset="2"/>
              <a:buChar char="§"/>
            </a:pPr>
            <a:r>
              <a:rPr lang="en-US" sz="2000" dirty="0"/>
              <a:t> Next slide shows 3 common profiles to further illustrate this…</a:t>
            </a:r>
          </a:p>
        </p:txBody>
      </p:sp>
      <p:pic>
        <p:nvPicPr>
          <p:cNvPr id="2050" name="Picture 2" descr="Head with light bulb icon icon cartoon Royalty Free Vector">
            <a:extLst>
              <a:ext uri="{FF2B5EF4-FFF2-40B4-BE49-F238E27FC236}">
                <a16:creationId xmlns:a16="http://schemas.microsoft.com/office/drawing/2014/main" id="{3C1A79F1-7D1F-45EA-ABBD-6323CA7848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66913" y="2108200"/>
            <a:ext cx="2868228" cy="376089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42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9D30FE-E7A2-485C-9601-CE045D5D5235}"/>
              </a:ext>
            </a:extLst>
          </p:cNvPr>
          <p:cNvPicPr/>
          <p:nvPr/>
        </p:nvPicPr>
        <p:blipFill>
          <a:blip r:embed="rId2"/>
          <a:stretch>
            <a:fillRect/>
          </a:stretch>
        </p:blipFill>
        <p:spPr>
          <a:xfrm>
            <a:off x="3883004" y="68135"/>
            <a:ext cx="4560606" cy="3054444"/>
          </a:xfrm>
          <a:prstGeom prst="rect">
            <a:avLst/>
          </a:prstGeom>
        </p:spPr>
      </p:pic>
      <p:pic>
        <p:nvPicPr>
          <p:cNvPr id="10" name="Content Placeholder 9">
            <a:extLst>
              <a:ext uri="{FF2B5EF4-FFF2-40B4-BE49-F238E27FC236}">
                <a16:creationId xmlns:a16="http://schemas.microsoft.com/office/drawing/2014/main" id="{D3C80465-82DE-43B8-8938-2EDB2418A1CA}"/>
              </a:ext>
            </a:extLst>
          </p:cNvPr>
          <p:cNvPicPr>
            <a:picLocks noGrp="1"/>
          </p:cNvPicPr>
          <p:nvPr>
            <p:ph idx="1"/>
          </p:nvPr>
        </p:nvPicPr>
        <p:blipFill>
          <a:blip r:embed="rId3"/>
          <a:stretch>
            <a:fillRect/>
          </a:stretch>
        </p:blipFill>
        <p:spPr>
          <a:xfrm>
            <a:off x="7453762" y="3093394"/>
            <a:ext cx="4738238" cy="3239311"/>
          </a:xfrm>
          <a:prstGeom prst="rect">
            <a:avLst/>
          </a:prstGeom>
        </p:spPr>
      </p:pic>
      <p:pic>
        <p:nvPicPr>
          <p:cNvPr id="11" name="Picture 10">
            <a:extLst>
              <a:ext uri="{FF2B5EF4-FFF2-40B4-BE49-F238E27FC236}">
                <a16:creationId xmlns:a16="http://schemas.microsoft.com/office/drawing/2014/main" id="{12BCAFAB-BDC5-4A1C-9DCB-7D782AA3DB78}"/>
              </a:ext>
            </a:extLst>
          </p:cNvPr>
          <p:cNvPicPr/>
          <p:nvPr/>
        </p:nvPicPr>
        <p:blipFill>
          <a:blip r:embed="rId4"/>
          <a:stretch>
            <a:fillRect/>
          </a:stretch>
        </p:blipFill>
        <p:spPr>
          <a:xfrm>
            <a:off x="440164" y="3122578"/>
            <a:ext cx="4738238" cy="3180945"/>
          </a:xfrm>
          <a:prstGeom prst="rect">
            <a:avLst/>
          </a:prstGeom>
        </p:spPr>
      </p:pic>
    </p:spTree>
    <p:extLst>
      <p:ext uri="{BB962C8B-B14F-4D97-AF65-F5344CB8AC3E}">
        <p14:creationId xmlns:p14="http://schemas.microsoft.com/office/powerpoint/2010/main" val="366848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C3CF-F753-4D37-811A-A9CCF814784A}"/>
              </a:ext>
            </a:extLst>
          </p:cNvPr>
          <p:cNvSpPr>
            <a:spLocks noGrp="1"/>
          </p:cNvSpPr>
          <p:nvPr>
            <p:ph type="title"/>
          </p:nvPr>
        </p:nvSpPr>
        <p:spPr/>
        <p:txBody>
          <a:bodyPr/>
          <a:lstStyle/>
          <a:p>
            <a:r>
              <a:rPr lang="en-US" dirty="0"/>
              <a:t>Many other patterns found…</a:t>
            </a:r>
          </a:p>
        </p:txBody>
      </p:sp>
      <p:sp>
        <p:nvSpPr>
          <p:cNvPr id="3" name="Content Placeholder 2">
            <a:extLst>
              <a:ext uri="{FF2B5EF4-FFF2-40B4-BE49-F238E27FC236}">
                <a16:creationId xmlns:a16="http://schemas.microsoft.com/office/drawing/2014/main" id="{250FDEBF-85ED-436A-8DC5-938B9B1DEE7C}"/>
              </a:ext>
            </a:extLst>
          </p:cNvPr>
          <p:cNvSpPr>
            <a:spLocks noGrp="1"/>
          </p:cNvSpPr>
          <p:nvPr>
            <p:ph idx="1"/>
          </p:nvPr>
        </p:nvSpPr>
        <p:spPr/>
        <p:txBody>
          <a:bodyPr/>
          <a:lstStyle/>
          <a:p>
            <a:pPr>
              <a:buFont typeface="Wingdings" panose="05000000000000000000" pitchFamily="2" charset="2"/>
              <a:buChar char="§"/>
            </a:pPr>
            <a:r>
              <a:rPr lang="en-US" dirty="0"/>
              <a:t> Common patterns grouped by common totients complexity</a:t>
            </a:r>
          </a:p>
          <a:p>
            <a:pPr>
              <a:buFont typeface="Wingdings" panose="05000000000000000000" pitchFamily="2" charset="2"/>
              <a:buChar char="§"/>
            </a:pPr>
            <a:r>
              <a:rPr lang="en-US" dirty="0"/>
              <a:t>2 hot-bit totient had 5 patterns for example  </a:t>
            </a:r>
          </a:p>
          <a:p>
            <a:pPr>
              <a:buFont typeface="Wingdings" panose="05000000000000000000" pitchFamily="2" charset="2"/>
              <a:buChar char="§"/>
            </a:pPr>
            <a:r>
              <a:rPr lang="en-US" dirty="0"/>
              <a:t>No common profiles were found where the totient complexity was not identical…</a:t>
            </a:r>
          </a:p>
          <a:p>
            <a:pPr marL="0" indent="0">
              <a:buNone/>
            </a:pPr>
            <a:endParaRPr lang="en-US"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7CDEC16-3A87-452C-8817-C36A0A4CBD75}"/>
              </a:ext>
            </a:extLst>
          </p:cNvPr>
          <p:cNvPicPr>
            <a:picLocks noChangeAspect="1"/>
          </p:cNvPicPr>
          <p:nvPr/>
        </p:nvPicPr>
        <p:blipFill>
          <a:blip r:embed="rId2"/>
          <a:stretch>
            <a:fillRect/>
          </a:stretch>
        </p:blipFill>
        <p:spPr>
          <a:xfrm>
            <a:off x="116366" y="3546048"/>
            <a:ext cx="5740414" cy="2457955"/>
          </a:xfrm>
          <a:prstGeom prst="rect">
            <a:avLst/>
          </a:prstGeom>
        </p:spPr>
      </p:pic>
      <p:pic>
        <p:nvPicPr>
          <p:cNvPr id="5" name="Picture 4">
            <a:extLst>
              <a:ext uri="{FF2B5EF4-FFF2-40B4-BE49-F238E27FC236}">
                <a16:creationId xmlns:a16="http://schemas.microsoft.com/office/drawing/2014/main" id="{1D2DA300-D8C5-43D3-8EB1-1122A453DB8F}"/>
              </a:ext>
            </a:extLst>
          </p:cNvPr>
          <p:cNvPicPr>
            <a:picLocks noChangeAspect="1"/>
          </p:cNvPicPr>
          <p:nvPr/>
        </p:nvPicPr>
        <p:blipFill>
          <a:blip r:embed="rId3"/>
          <a:stretch>
            <a:fillRect/>
          </a:stretch>
        </p:blipFill>
        <p:spPr>
          <a:xfrm>
            <a:off x="6335222" y="3546048"/>
            <a:ext cx="6448425" cy="2295525"/>
          </a:xfrm>
          <a:prstGeom prst="rect">
            <a:avLst/>
          </a:prstGeom>
        </p:spPr>
      </p:pic>
      <p:cxnSp>
        <p:nvCxnSpPr>
          <p:cNvPr id="7" name="Straight Arrow Connector 6">
            <a:extLst>
              <a:ext uri="{FF2B5EF4-FFF2-40B4-BE49-F238E27FC236}">
                <a16:creationId xmlns:a16="http://schemas.microsoft.com/office/drawing/2014/main" id="{F1BCD0E6-40A7-4175-BBA4-D2B49CB44FBA}"/>
              </a:ext>
            </a:extLst>
          </p:cNvPr>
          <p:cNvCxnSpPr/>
          <p:nvPr/>
        </p:nvCxnSpPr>
        <p:spPr>
          <a:xfrm>
            <a:off x="5036648" y="4572000"/>
            <a:ext cx="118777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5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D71F-25CB-48BE-BF4A-E5C44C83F94A}"/>
              </a:ext>
            </a:extLst>
          </p:cNvPr>
          <p:cNvSpPr>
            <a:spLocks noGrp="1"/>
          </p:cNvSpPr>
          <p:nvPr>
            <p:ph type="title"/>
          </p:nvPr>
        </p:nvSpPr>
        <p:spPr/>
        <p:txBody>
          <a:bodyPr/>
          <a:lstStyle/>
          <a:p>
            <a:r>
              <a:rPr lang="en-US" dirty="0"/>
              <a:t>What does this all mean?	</a:t>
            </a:r>
          </a:p>
        </p:txBody>
      </p:sp>
      <p:sp>
        <p:nvSpPr>
          <p:cNvPr id="3" name="Content Placeholder 2">
            <a:extLst>
              <a:ext uri="{FF2B5EF4-FFF2-40B4-BE49-F238E27FC236}">
                <a16:creationId xmlns:a16="http://schemas.microsoft.com/office/drawing/2014/main" id="{D0C108CA-43B3-48EF-8285-0B43872873D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a:t>
            </a:r>
            <a:r>
              <a:rPr lang="en-US" b="1" u="sng" dirty="0"/>
              <a:t>A mathematical relationship exists</a:t>
            </a:r>
            <a:r>
              <a:rPr lang="en-US" b="1" dirty="0"/>
              <a:t> that governs the resulting transparency of a septuple</a:t>
            </a:r>
          </a:p>
          <a:p>
            <a:pPr lvl="1">
              <a:buFont typeface="Wingdings" panose="05000000000000000000" pitchFamily="2" charset="2"/>
              <a:buChar char="§"/>
            </a:pPr>
            <a:r>
              <a:rPr lang="en-US" dirty="0"/>
              <a:t>Randomly creating septuples shows that those with totients near a power of two have the highest transparency, with transparency improving as the totient complexity increases</a:t>
            </a:r>
          </a:p>
          <a:p>
            <a:pPr lvl="1">
              <a:buFont typeface="Wingdings" panose="05000000000000000000" pitchFamily="2" charset="2"/>
              <a:buChar char="§"/>
            </a:pPr>
            <a:r>
              <a:rPr lang="en-US" dirty="0"/>
              <a:t>Transparency involves both the totient and the choice of E…but the exact relationship is still mysterious</a:t>
            </a:r>
          </a:p>
          <a:p>
            <a:pPr>
              <a:buFont typeface="Wingdings" panose="05000000000000000000" pitchFamily="2" charset="2"/>
              <a:buChar char="§"/>
            </a:pPr>
            <a:r>
              <a:rPr lang="en-US" dirty="0"/>
              <a:t> Some septuples have identical profiles.  Many profiles were found, </a:t>
            </a:r>
          </a:p>
          <a:p>
            <a:pPr lvl="1">
              <a:buFont typeface="Wingdings" panose="05000000000000000000" pitchFamily="2" charset="2"/>
              <a:buChar char="§"/>
            </a:pPr>
            <a:r>
              <a:rPr lang="en-US" b="1" dirty="0"/>
              <a:t>Implication: Every septuple has a “profile”, and some septuples have the same profile!</a:t>
            </a:r>
          </a:p>
          <a:p>
            <a:pPr lvl="1">
              <a:buFont typeface="Wingdings" panose="05000000000000000000" pitchFamily="2" charset="2"/>
              <a:buChar char="§"/>
            </a:pPr>
            <a:r>
              <a:rPr lang="en-US" dirty="0"/>
              <a:t>Septuples with the same profile had </a:t>
            </a:r>
            <a:r>
              <a:rPr lang="en-US" b="1" dirty="0"/>
              <a:t>a common initial prime</a:t>
            </a:r>
          </a:p>
          <a:p>
            <a:pPr>
              <a:buFont typeface="Wingdings" panose="05000000000000000000" pitchFamily="2" charset="2"/>
              <a:buChar char="§"/>
            </a:pPr>
            <a:r>
              <a:rPr lang="en-US" b="1" dirty="0">
                <a:solidFill>
                  <a:srgbClr val="FF0000"/>
                </a:solidFill>
              </a:rPr>
              <a:t> If the link between a septuple and its profile can be discovered, a list of good and bad keys can be generated from any septuple and ensure good keys are chosen.  Or more maliciously, this info could be used to break an RSA scheme</a:t>
            </a:r>
          </a:p>
          <a:p>
            <a:pPr lvl="1">
              <a:buFont typeface="Wingdings" panose="05000000000000000000" pitchFamily="2" charset="2"/>
              <a:buChar char="§"/>
            </a:pPr>
            <a:r>
              <a:rPr lang="en-US" dirty="0"/>
              <a:t>Remember: E is </a:t>
            </a:r>
            <a:r>
              <a:rPr lang="en-US" i="1" dirty="0"/>
              <a:t>public</a:t>
            </a:r>
            <a:r>
              <a:rPr lang="en-US" dirty="0"/>
              <a:t> information</a:t>
            </a:r>
          </a:p>
          <a:p>
            <a:pPr marL="0" indent="0">
              <a:buNone/>
            </a:pPr>
            <a:endParaRPr lang="en-US" dirty="0"/>
          </a:p>
        </p:txBody>
      </p:sp>
    </p:spTree>
    <p:extLst>
      <p:ext uri="{BB962C8B-B14F-4D97-AF65-F5344CB8AC3E}">
        <p14:creationId xmlns:p14="http://schemas.microsoft.com/office/powerpoint/2010/main" val="39298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C93-5DA0-472C-9AF9-D9759BC9EA2F}"/>
              </a:ext>
            </a:extLst>
          </p:cNvPr>
          <p:cNvSpPr>
            <a:spLocks noGrp="1"/>
          </p:cNvSpPr>
          <p:nvPr>
            <p:ph type="title"/>
          </p:nvPr>
        </p:nvSpPr>
        <p:spPr/>
        <p:txBody>
          <a:bodyPr/>
          <a:lstStyle/>
          <a:p>
            <a:r>
              <a:rPr lang="en-US" dirty="0"/>
              <a:t>Why this Project?	</a:t>
            </a:r>
          </a:p>
        </p:txBody>
      </p:sp>
      <p:sp>
        <p:nvSpPr>
          <p:cNvPr id="3" name="Content Placeholder 2">
            <a:extLst>
              <a:ext uri="{FF2B5EF4-FFF2-40B4-BE49-F238E27FC236}">
                <a16:creationId xmlns:a16="http://schemas.microsoft.com/office/drawing/2014/main" id="{7973D3F8-54BB-486B-955E-6170603121B2}"/>
              </a:ext>
            </a:extLst>
          </p:cNvPr>
          <p:cNvSpPr>
            <a:spLocks noGrp="1"/>
          </p:cNvSpPr>
          <p:nvPr>
            <p:ph idx="1"/>
          </p:nvPr>
        </p:nvSpPr>
        <p:spPr/>
        <p:txBody>
          <a:bodyPr>
            <a:normAutofit/>
          </a:bodyPr>
          <a:lstStyle/>
          <a:p>
            <a:pPr lvl="1"/>
            <a:r>
              <a:rPr lang="en-US" sz="2400" dirty="0"/>
              <a:t>Very Interesting! In my opinion </a:t>
            </a:r>
            <a:r>
              <a:rPr lang="en-US" sz="2400" dirty="0">
                <a:sym typeface="Wingdings" panose="05000000000000000000" pitchFamily="2" charset="2"/>
              </a:rPr>
              <a:t></a:t>
            </a:r>
            <a:endParaRPr lang="en-US" sz="2400" dirty="0"/>
          </a:p>
          <a:p>
            <a:pPr lvl="1"/>
            <a:r>
              <a:rPr lang="en-US" sz="2400" dirty="0"/>
              <a:t>Showcase of attention to detail, problem solving, and practical coding</a:t>
            </a:r>
          </a:p>
          <a:p>
            <a:pPr lvl="1"/>
            <a:r>
              <a:rPr lang="en-US" sz="2400" dirty="0"/>
              <a:t>Represents modeling of an observed phenomenon, which would be relevant for Applied Physicist Role</a:t>
            </a:r>
          </a:p>
        </p:txBody>
      </p:sp>
    </p:spTree>
    <p:extLst>
      <p:ext uri="{BB962C8B-B14F-4D97-AF65-F5344CB8AC3E}">
        <p14:creationId xmlns:p14="http://schemas.microsoft.com/office/powerpoint/2010/main" val="277102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0EC-8490-450A-BDAC-BDD4F9932E9D}"/>
              </a:ext>
            </a:extLst>
          </p:cNvPr>
          <p:cNvSpPr>
            <a:spLocks noGrp="1"/>
          </p:cNvSpPr>
          <p:nvPr>
            <p:ph type="title"/>
          </p:nvPr>
        </p:nvSpPr>
        <p:spPr/>
        <p:txBody>
          <a:bodyPr/>
          <a:lstStyle/>
          <a:p>
            <a:r>
              <a:rPr lang="en-US" dirty="0"/>
              <a:t>RSA Sandbox Research Tool</a:t>
            </a:r>
          </a:p>
        </p:txBody>
      </p:sp>
      <p:sp>
        <p:nvSpPr>
          <p:cNvPr id="3" name="Content Placeholder 2">
            <a:extLst>
              <a:ext uri="{FF2B5EF4-FFF2-40B4-BE49-F238E27FC236}">
                <a16:creationId xmlns:a16="http://schemas.microsoft.com/office/drawing/2014/main" id="{2BE9F267-DE61-4CA3-AB27-AD94CD5A19EF}"/>
              </a:ext>
            </a:extLst>
          </p:cNvPr>
          <p:cNvSpPr>
            <a:spLocks noGrp="1"/>
          </p:cNvSpPr>
          <p:nvPr>
            <p:ph idx="1"/>
          </p:nvPr>
        </p:nvSpPr>
        <p:spPr/>
        <p:txBody>
          <a:bodyPr/>
          <a:lstStyle/>
          <a:p>
            <a:pPr>
              <a:buFont typeface="Wingdings" panose="05000000000000000000" pitchFamily="2" charset="2"/>
              <a:buChar char="§"/>
            </a:pPr>
            <a:r>
              <a:rPr lang="en-US" dirty="0"/>
              <a:t> Python tool developed to continue this work</a:t>
            </a:r>
          </a:p>
          <a:p>
            <a:pPr>
              <a:buFont typeface="Wingdings" panose="05000000000000000000" pitchFamily="2" charset="2"/>
              <a:buChar char="§"/>
            </a:pPr>
            <a:r>
              <a:rPr lang="en-US" dirty="0"/>
              <a:t> Allows easy creation of septuples, keys, </a:t>
            </a:r>
            <a:br>
              <a:rPr lang="en-US" dirty="0"/>
            </a:br>
            <a:r>
              <a:rPr lang="en-US" dirty="0"/>
              <a:t>prime numbers, and allows arbitrary experimentation </a:t>
            </a:r>
            <a:br>
              <a:rPr lang="en-US" dirty="0"/>
            </a:br>
            <a:r>
              <a:rPr lang="en-US" dirty="0"/>
              <a:t>with various combinations</a:t>
            </a:r>
          </a:p>
          <a:p>
            <a:pPr>
              <a:buFont typeface="Wingdings" panose="05000000000000000000" pitchFamily="2" charset="2"/>
              <a:buChar char="§"/>
            </a:pPr>
            <a:r>
              <a:rPr lang="en-US" dirty="0"/>
              <a:t> Built-in septuple comparison and transparency</a:t>
            </a:r>
            <a:br>
              <a:rPr lang="en-US" dirty="0"/>
            </a:br>
            <a:r>
              <a:rPr lang="en-US" dirty="0"/>
              <a:t>profile generation</a:t>
            </a:r>
          </a:p>
          <a:p>
            <a:pPr>
              <a:buFont typeface="Wingdings" panose="05000000000000000000" pitchFamily="2" charset="2"/>
              <a:buChar char="§"/>
            </a:pPr>
            <a:r>
              <a:rPr lang="en-US" dirty="0"/>
              <a:t> File I/O functionality for large data sets</a:t>
            </a:r>
          </a:p>
        </p:txBody>
      </p:sp>
      <p:pic>
        <p:nvPicPr>
          <p:cNvPr id="5" name="Picture 4">
            <a:extLst>
              <a:ext uri="{FF2B5EF4-FFF2-40B4-BE49-F238E27FC236}">
                <a16:creationId xmlns:a16="http://schemas.microsoft.com/office/drawing/2014/main" id="{9B92C6BE-792A-4D30-9C49-162635BF2D56}"/>
              </a:ext>
            </a:extLst>
          </p:cNvPr>
          <p:cNvPicPr>
            <a:picLocks noChangeAspect="1"/>
          </p:cNvPicPr>
          <p:nvPr/>
        </p:nvPicPr>
        <p:blipFill>
          <a:blip r:embed="rId2"/>
          <a:stretch>
            <a:fillRect/>
          </a:stretch>
        </p:blipFill>
        <p:spPr>
          <a:xfrm>
            <a:off x="6682902" y="2011712"/>
            <a:ext cx="5416482" cy="3530272"/>
          </a:xfrm>
          <a:prstGeom prst="rect">
            <a:avLst/>
          </a:prstGeom>
        </p:spPr>
      </p:pic>
    </p:spTree>
    <p:extLst>
      <p:ext uri="{BB962C8B-B14F-4D97-AF65-F5344CB8AC3E}">
        <p14:creationId xmlns:p14="http://schemas.microsoft.com/office/powerpoint/2010/main" val="335990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2"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3" name="Rectangle 7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D950C-A22C-44B4-A186-8F33421364CC}"/>
              </a:ext>
            </a:extLst>
          </p:cNvPr>
          <p:cNvSpPr>
            <a:spLocks noGrp="1"/>
          </p:cNvSpPr>
          <p:nvPr>
            <p:ph type="title"/>
          </p:nvPr>
        </p:nvSpPr>
        <p:spPr>
          <a:xfrm>
            <a:off x="1207658" y="4737337"/>
            <a:ext cx="9522798" cy="621997"/>
          </a:xfrm>
        </p:spPr>
        <p:txBody>
          <a:bodyPr vert="horz" lIns="91440" tIns="45720" rIns="91440" bIns="45720" rtlCol="0" anchor="b">
            <a:normAutofit fontScale="90000"/>
          </a:bodyPr>
          <a:lstStyle/>
          <a:p>
            <a:pPr algn="ctr"/>
            <a:r>
              <a:rPr lang="en-US" sz="6000" dirty="0">
                <a:solidFill>
                  <a:schemeClr val="tx1">
                    <a:lumMod val="85000"/>
                    <a:lumOff val="15000"/>
                  </a:schemeClr>
                </a:solidFill>
              </a:rPr>
              <a:t>Questions? Demo Time!</a:t>
            </a:r>
          </a:p>
        </p:txBody>
      </p:sp>
      <p:pic>
        <p:nvPicPr>
          <p:cNvPr id="1026" name="Picture 2" descr="Image result for encryption">
            <a:extLst>
              <a:ext uri="{FF2B5EF4-FFF2-40B4-BE49-F238E27FC236}">
                <a16:creationId xmlns:a16="http://schemas.microsoft.com/office/drawing/2014/main" id="{9332E185-A171-4B8B-8D6A-DA39E75B3C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109" y="251133"/>
            <a:ext cx="8974044" cy="417334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Straight Connector 7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41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D70D-5A51-4BB6-B8DB-D1333A119D00}"/>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7F814B0B-A4D8-4BA8-95A9-56267AB4882C}"/>
              </a:ext>
            </a:extLst>
          </p:cNvPr>
          <p:cNvSpPr>
            <a:spLocks noGrp="1"/>
          </p:cNvSpPr>
          <p:nvPr>
            <p:ph idx="1"/>
          </p:nvPr>
        </p:nvSpPr>
        <p:spPr/>
        <p:txBody>
          <a:bodyPr>
            <a:normAutofit/>
          </a:bodyPr>
          <a:lstStyle/>
          <a:p>
            <a:pPr marL="457200" indent="-457200">
              <a:buFont typeface="+mj-lt"/>
              <a:buAutoNum type="arabicPeriod"/>
            </a:pPr>
            <a:r>
              <a:rPr lang="en-US" dirty="0"/>
              <a:t>What is RSA Encryption?</a:t>
            </a:r>
          </a:p>
          <a:p>
            <a:pPr marL="457200" indent="-457200">
              <a:buFont typeface="+mj-lt"/>
              <a:buAutoNum type="arabicPeriod"/>
            </a:pPr>
            <a:r>
              <a:rPr lang="en-US" dirty="0"/>
              <a:t>Fixed Points Overview</a:t>
            </a:r>
          </a:p>
          <a:p>
            <a:pPr marL="457200" indent="-457200">
              <a:buFont typeface="+mj-lt"/>
              <a:buAutoNum type="arabicPeriod"/>
            </a:pPr>
            <a:r>
              <a:rPr lang="en-US" dirty="0"/>
              <a:t>Totient Patterns and Transparency Profiles</a:t>
            </a:r>
          </a:p>
          <a:p>
            <a:pPr marL="457200" indent="-457200">
              <a:buFont typeface="+mj-lt"/>
              <a:buAutoNum type="arabicPeriod"/>
            </a:pPr>
            <a:r>
              <a:rPr lang="en-US" dirty="0"/>
              <a:t>Implications and future work</a:t>
            </a:r>
          </a:p>
          <a:p>
            <a:pPr marL="457200" indent="-457200">
              <a:buFont typeface="+mj-lt"/>
              <a:buAutoNum type="arabicPeriod"/>
            </a:pPr>
            <a:r>
              <a:rPr lang="en-US" dirty="0"/>
              <a:t>Research Tool Development</a:t>
            </a:r>
          </a:p>
          <a:p>
            <a:pPr marL="457200" indent="-457200">
              <a:buFont typeface="+mj-lt"/>
              <a:buAutoNum type="arabicPeriod"/>
            </a:pPr>
            <a:r>
              <a:rPr lang="en-US" dirty="0"/>
              <a:t>Questions?</a:t>
            </a:r>
          </a:p>
          <a:p>
            <a:pPr marL="457200" indent="-457200">
              <a:buFont typeface="+mj-lt"/>
              <a:buAutoNum type="arabicPeriod"/>
            </a:pPr>
            <a:r>
              <a:rPr lang="en-US" dirty="0"/>
              <a:t>Demonstration and code walkthrough if time</a:t>
            </a:r>
          </a:p>
        </p:txBody>
      </p:sp>
    </p:spTree>
    <p:extLst>
      <p:ext uri="{BB962C8B-B14F-4D97-AF65-F5344CB8AC3E}">
        <p14:creationId xmlns:p14="http://schemas.microsoft.com/office/powerpoint/2010/main" val="46517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09183-81B1-45CA-8A89-7F99B92FB4B0}"/>
              </a:ext>
            </a:extLst>
          </p:cNvPr>
          <p:cNvSpPr>
            <a:spLocks noGrp="1"/>
          </p:cNvSpPr>
          <p:nvPr>
            <p:ph type="title"/>
          </p:nvPr>
        </p:nvSpPr>
        <p:spPr>
          <a:xfrm>
            <a:off x="1097280" y="286603"/>
            <a:ext cx="10058400" cy="1450757"/>
          </a:xfrm>
        </p:spPr>
        <p:txBody>
          <a:bodyPr>
            <a:normAutofit/>
          </a:bodyPr>
          <a:lstStyle/>
          <a:p>
            <a:r>
              <a:rPr lang="en-US" dirty="0"/>
              <a:t>RSA Overview	</a:t>
            </a:r>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BAE71C-4A18-4B83-9EAE-91B42E6CD214}"/>
              </a:ext>
            </a:extLst>
          </p:cNvPr>
          <p:cNvSpPr>
            <a:spLocks noGrp="1"/>
          </p:cNvSpPr>
          <p:nvPr>
            <p:ph idx="1"/>
          </p:nvPr>
        </p:nvSpPr>
        <p:spPr>
          <a:xfrm>
            <a:off x="1097280" y="2108201"/>
            <a:ext cx="6437367" cy="3760891"/>
          </a:xfrm>
        </p:spPr>
        <p:txBody>
          <a:bodyPr>
            <a:normAutofit/>
          </a:bodyPr>
          <a:lstStyle/>
          <a:p>
            <a:pPr>
              <a:buFont typeface="Arial" panose="020B0604020202020204" pitchFamily="34" charset="0"/>
              <a:buChar char="•"/>
            </a:pPr>
            <a:r>
              <a:rPr lang="en-US"/>
              <a:t> RSA – Rivest-Shamir-Adleman</a:t>
            </a:r>
          </a:p>
          <a:p>
            <a:pPr lvl="1">
              <a:buFont typeface="Arial" panose="020B0604020202020204" pitchFamily="34" charset="0"/>
              <a:buChar char="•"/>
            </a:pPr>
            <a:r>
              <a:rPr lang="en-US"/>
              <a:t>Developed by the above 3 in 1977 at MIT</a:t>
            </a:r>
          </a:p>
          <a:p>
            <a:pPr lvl="1">
              <a:buFont typeface="Arial" panose="020B0604020202020204" pitchFamily="34" charset="0"/>
              <a:buChar char="•"/>
            </a:pPr>
            <a:r>
              <a:rPr lang="en-US" b="1" u="sng"/>
              <a:t>Asymmetric</a:t>
            </a:r>
            <a:r>
              <a:rPr lang="en-US"/>
              <a:t> Encryption/Decryption algorithm based in Modular Mathematics to encrypt/decrypt </a:t>
            </a:r>
            <a:r>
              <a:rPr lang="en-US" u="sng"/>
              <a:t>integers</a:t>
            </a:r>
          </a:p>
          <a:p>
            <a:pPr lvl="2">
              <a:buFont typeface="Arial" panose="020B0604020202020204" pitchFamily="34" charset="0"/>
              <a:buChar char="•"/>
            </a:pPr>
            <a:r>
              <a:rPr lang="en-US"/>
              <a:t>Asymmetric -&gt; Encryption/Decryption Keys are Different</a:t>
            </a:r>
          </a:p>
          <a:p>
            <a:pPr lvl="2">
              <a:buFont typeface="Arial" panose="020B0604020202020204" pitchFamily="34" charset="0"/>
              <a:buChar char="•"/>
            </a:pPr>
            <a:r>
              <a:rPr lang="en-US"/>
              <a:t>Symmetric   -&gt; Same key to Encrypt and Decrypt</a:t>
            </a:r>
          </a:p>
          <a:p>
            <a:pPr lvl="1">
              <a:buFont typeface="Arial" panose="020B0604020202020204" pitchFamily="34" charset="0"/>
              <a:buChar char="•"/>
            </a:pPr>
            <a:r>
              <a:rPr lang="en-US"/>
              <a:t>In modern security era, used for initial key distribution to utilize a Symmetric System to ensure key distribution is protected</a:t>
            </a:r>
          </a:p>
          <a:p>
            <a:pPr lvl="2">
              <a:buFont typeface="Arial" panose="020B0604020202020204" pitchFamily="34" charset="0"/>
              <a:buChar char="•"/>
            </a:pPr>
            <a:r>
              <a:rPr lang="en-US"/>
              <a:t>(E, N) -&gt; Public Key</a:t>
            </a:r>
          </a:p>
          <a:p>
            <a:pPr lvl="2">
              <a:buFont typeface="Arial" panose="020B0604020202020204" pitchFamily="34" charset="0"/>
              <a:buChar char="•"/>
            </a:pPr>
            <a:r>
              <a:rPr lang="en-US"/>
              <a:t>(D, N) -&gt; Private Key</a:t>
            </a:r>
          </a:p>
          <a:p>
            <a:pPr>
              <a:buFont typeface="Arial" panose="020B0604020202020204" pitchFamily="34" charset="0"/>
              <a:buChar char="•"/>
            </a:pPr>
            <a:r>
              <a:rPr lang="en-US"/>
              <a:t> There are 7 primary parameters involved: P, Q, N, T, E, K D</a:t>
            </a:r>
          </a:p>
          <a:p>
            <a:pPr marL="384048" lvl="2" indent="0">
              <a:buNone/>
            </a:pPr>
            <a:endParaRPr lang="en-US" dirty="0"/>
          </a:p>
        </p:txBody>
      </p:sp>
      <p:pic>
        <p:nvPicPr>
          <p:cNvPr id="6" name="Picture 5">
            <a:extLst>
              <a:ext uri="{FF2B5EF4-FFF2-40B4-BE49-F238E27FC236}">
                <a16:creationId xmlns:a16="http://schemas.microsoft.com/office/drawing/2014/main" id="{BC5B9605-4861-4780-8F50-D7A9E3E01D33}"/>
              </a:ext>
            </a:extLst>
          </p:cNvPr>
          <p:cNvPicPr>
            <a:picLocks noChangeAspect="1"/>
          </p:cNvPicPr>
          <p:nvPr/>
        </p:nvPicPr>
        <p:blipFill>
          <a:blip r:embed="rId2"/>
          <a:stretch>
            <a:fillRect/>
          </a:stretch>
        </p:blipFill>
        <p:spPr>
          <a:xfrm>
            <a:off x="7284387" y="619386"/>
            <a:ext cx="4630688" cy="3299364"/>
          </a:xfrm>
          <a:prstGeom prst="rect">
            <a:avLst/>
          </a:prstGeom>
        </p:spPr>
      </p:pic>
      <p:sp>
        <p:nvSpPr>
          <p:cNvPr id="15"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063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FF77-B4AC-4C03-BE2D-A14B4B379DBD}"/>
              </a:ext>
            </a:extLst>
          </p:cNvPr>
          <p:cNvSpPr>
            <a:spLocks noGrp="1"/>
          </p:cNvSpPr>
          <p:nvPr>
            <p:ph type="title"/>
          </p:nvPr>
        </p:nvSpPr>
        <p:spPr/>
        <p:txBody>
          <a:bodyPr/>
          <a:lstStyle/>
          <a:p>
            <a:r>
              <a:rPr lang="en-US" dirty="0"/>
              <a:t>The Seven Parameters</a:t>
            </a:r>
          </a:p>
        </p:txBody>
      </p:sp>
      <p:sp>
        <p:nvSpPr>
          <p:cNvPr id="3" name="Content Placeholder 2">
            <a:extLst>
              <a:ext uri="{FF2B5EF4-FFF2-40B4-BE49-F238E27FC236}">
                <a16:creationId xmlns:a16="http://schemas.microsoft.com/office/drawing/2014/main" id="{54136BED-2154-4A76-AD23-4230DD45FF8F}"/>
              </a:ext>
            </a:extLst>
          </p:cNvPr>
          <p:cNvSpPr>
            <a:spLocks noGrp="1"/>
          </p:cNvSpPr>
          <p:nvPr>
            <p:ph idx="1"/>
          </p:nvPr>
        </p:nvSpPr>
        <p:spPr>
          <a:xfrm>
            <a:off x="993585" y="2079920"/>
            <a:ext cx="10058400" cy="3760891"/>
          </a:xfrm>
        </p:spPr>
        <p:txBody>
          <a:bodyPr/>
          <a:lstStyle/>
          <a:p>
            <a:pPr lvl="1"/>
            <a:r>
              <a:rPr lang="en-US" sz="2000" dirty="0"/>
              <a:t>There are 7 primary parameters involved: P, Q, N, T, E, K D</a:t>
            </a:r>
          </a:p>
          <a:p>
            <a:pPr lvl="1"/>
            <a:r>
              <a:rPr lang="en-US" sz="2000" dirty="0"/>
              <a:t>P, Q -&gt; Two Initial prime numbers chosen at random, typically extremely large (1024 or 2048 bits for a practical RSA scheme)</a:t>
            </a:r>
          </a:p>
          <a:p>
            <a:pPr lvl="1"/>
            <a:r>
              <a:rPr lang="en-US" sz="2000" dirty="0"/>
              <a:t>N     -&gt; The product of P and Q, part of the encryption/decryption keys</a:t>
            </a:r>
          </a:p>
          <a:p>
            <a:pPr lvl="1"/>
            <a:r>
              <a:rPr lang="en-US" sz="2000" dirty="0"/>
              <a:t>T     -&gt; The Euler Totient function -&gt; T = (P-1)*(Q-1) </a:t>
            </a:r>
            <a:r>
              <a:rPr lang="en-US" sz="2000" dirty="0">
                <a:solidFill>
                  <a:srgbClr val="FF0000"/>
                </a:solidFill>
              </a:rPr>
              <a:t>***************</a:t>
            </a:r>
          </a:p>
          <a:p>
            <a:pPr lvl="1"/>
            <a:r>
              <a:rPr lang="en-US" sz="2000" dirty="0"/>
              <a:t>E     - &gt; The Encryption Exponent, Public Information.  Must be coprime with totient</a:t>
            </a:r>
          </a:p>
          <a:p>
            <a:pPr lvl="1"/>
            <a:r>
              <a:rPr lang="en-US" sz="2000" dirty="0"/>
              <a:t>K     - &gt; Factor relating E and D (not super important for this discussion)</a:t>
            </a:r>
          </a:p>
          <a:p>
            <a:pPr lvl="1"/>
            <a:r>
              <a:rPr lang="en-US" sz="2000" dirty="0"/>
              <a:t>D    - &gt; The Decryption Exponent.  Private information </a:t>
            </a:r>
          </a:p>
          <a:p>
            <a:r>
              <a:rPr lang="en-US" dirty="0"/>
              <a:t>. </a:t>
            </a:r>
          </a:p>
        </p:txBody>
      </p:sp>
    </p:spTree>
    <p:extLst>
      <p:ext uri="{BB962C8B-B14F-4D97-AF65-F5344CB8AC3E}">
        <p14:creationId xmlns:p14="http://schemas.microsoft.com/office/powerpoint/2010/main" val="3624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B3DC-1EFA-40AF-8DEA-854B5040D336}"/>
              </a:ext>
            </a:extLst>
          </p:cNvPr>
          <p:cNvSpPr>
            <a:spLocks noGrp="1"/>
          </p:cNvSpPr>
          <p:nvPr>
            <p:ph type="title"/>
          </p:nvPr>
        </p:nvSpPr>
        <p:spPr>
          <a:xfrm>
            <a:off x="1097280" y="286603"/>
            <a:ext cx="9913227" cy="1099137"/>
          </a:xfrm>
        </p:spPr>
        <p:txBody>
          <a:bodyPr/>
          <a:lstStyle/>
          <a:p>
            <a:r>
              <a:rPr lang="en-US" dirty="0"/>
              <a:t>RSA Mathematical Process	</a:t>
            </a:r>
          </a:p>
        </p:txBody>
      </p:sp>
      <p:sp>
        <p:nvSpPr>
          <p:cNvPr id="3" name="Content Placeholder 2">
            <a:extLst>
              <a:ext uri="{FF2B5EF4-FFF2-40B4-BE49-F238E27FC236}">
                <a16:creationId xmlns:a16="http://schemas.microsoft.com/office/drawing/2014/main" id="{6B89C487-0088-4FC8-8FCF-0195F735FA6B}"/>
              </a:ext>
            </a:extLst>
          </p:cNvPr>
          <p:cNvSpPr>
            <a:spLocks noGrp="1"/>
          </p:cNvSpPr>
          <p:nvPr>
            <p:ph idx="1"/>
          </p:nvPr>
        </p:nvSpPr>
        <p:spPr>
          <a:xfrm>
            <a:off x="735291" y="1923069"/>
            <a:ext cx="10539167" cy="4260916"/>
          </a:xfrm>
        </p:spPr>
        <p:txBody>
          <a:bodyPr>
            <a:normAutofit fontScale="92500" lnSpcReduction="20000"/>
          </a:bodyPr>
          <a:lstStyle/>
          <a:p>
            <a:r>
              <a:rPr lang="en-US" dirty="0"/>
              <a:t>1. Choose two prime numbers: P, Q</a:t>
            </a:r>
          </a:p>
          <a:p>
            <a:r>
              <a:rPr lang="en-US" dirty="0"/>
              <a:t>2. Calculate N = P*Q</a:t>
            </a:r>
          </a:p>
          <a:p>
            <a:r>
              <a:rPr lang="en-US" dirty="0"/>
              <a:t>3. Calculate the Euler Totient T = (P-1)*(Q-1) </a:t>
            </a:r>
            <a:r>
              <a:rPr lang="en-US" dirty="0">
                <a:solidFill>
                  <a:srgbClr val="FF0000"/>
                </a:solidFill>
              </a:rPr>
              <a:t>******* Important for these findings *******</a:t>
            </a:r>
            <a:endParaRPr lang="en-US" dirty="0"/>
          </a:p>
          <a:p>
            <a:r>
              <a:rPr lang="en-US" dirty="0"/>
              <a:t>3. Choose a value E, such that Totient and E are co-prime with each other (No common factors other than 1)</a:t>
            </a:r>
          </a:p>
          <a:p>
            <a:pPr lvl="1"/>
            <a:r>
              <a:rPr lang="en-US" dirty="0"/>
              <a:t>Ex: 18 and 35 are coprime (not necessarily prime themselves)</a:t>
            </a:r>
          </a:p>
          <a:p>
            <a:r>
              <a:rPr lang="en-US" dirty="0"/>
              <a:t>4. Calculate D to satisfy co-modularity with N, K is internal parameter to calculate D</a:t>
            </a:r>
          </a:p>
          <a:p>
            <a:pPr algn="ctr"/>
            <a:r>
              <a:rPr lang="en-US" b="1" dirty="0" err="1">
                <a:solidFill>
                  <a:schemeClr val="tx1"/>
                </a:solidFill>
              </a:rPr>
              <a:t>CipherText</a:t>
            </a:r>
            <a:r>
              <a:rPr lang="en-US" b="1" dirty="0">
                <a:solidFill>
                  <a:schemeClr val="tx1"/>
                </a:solidFill>
              </a:rPr>
              <a:t> = C = </a:t>
            </a:r>
            <a:r>
              <a:rPr lang="en-US" b="1" dirty="0" err="1">
                <a:solidFill>
                  <a:schemeClr val="tx1"/>
                </a:solidFill>
              </a:rPr>
              <a:t>M^e</a:t>
            </a:r>
            <a:r>
              <a:rPr lang="en-US" b="1" dirty="0">
                <a:solidFill>
                  <a:schemeClr val="tx1"/>
                </a:solidFill>
              </a:rPr>
              <a:t> mod(n)  </a:t>
            </a:r>
          </a:p>
          <a:p>
            <a:pPr algn="ctr"/>
            <a:r>
              <a:rPr lang="en-US" b="1" dirty="0">
                <a:solidFill>
                  <a:schemeClr val="tx1"/>
                </a:solidFill>
              </a:rPr>
              <a:t>Plaintext = M = </a:t>
            </a:r>
            <a:r>
              <a:rPr lang="en-US" b="1" dirty="0" err="1">
                <a:solidFill>
                  <a:schemeClr val="tx1"/>
                </a:solidFill>
              </a:rPr>
              <a:t>C^d</a:t>
            </a:r>
            <a:r>
              <a:rPr lang="en-US" b="1" dirty="0">
                <a:solidFill>
                  <a:schemeClr val="tx1"/>
                </a:solidFill>
              </a:rPr>
              <a:t> mod(n)</a:t>
            </a:r>
          </a:p>
          <a:p>
            <a:r>
              <a:rPr lang="en-US" dirty="0">
                <a:solidFill>
                  <a:schemeClr val="tx1"/>
                </a:solidFill>
              </a:rPr>
              <a:t>All 7 values are considered a “septuple”, a modular unit with all information needed to perform RSA</a:t>
            </a:r>
          </a:p>
          <a:p>
            <a:pPr algn="ctr"/>
            <a:r>
              <a:rPr lang="en-US" sz="2400" b="1" dirty="0">
                <a:solidFill>
                  <a:schemeClr val="tx1"/>
                </a:solidFill>
              </a:rPr>
              <a:t>SEPTUPLE = [P, Q, N, T, E, K, D]</a:t>
            </a:r>
            <a:endParaRPr lang="en-US" sz="2400" b="1" dirty="0"/>
          </a:p>
        </p:txBody>
      </p:sp>
    </p:spTree>
    <p:extLst>
      <p:ext uri="{BB962C8B-B14F-4D97-AF65-F5344CB8AC3E}">
        <p14:creationId xmlns:p14="http://schemas.microsoft.com/office/powerpoint/2010/main" val="193177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6B06-1A04-4DC7-9C89-B457210AAE6B}"/>
              </a:ext>
            </a:extLst>
          </p:cNvPr>
          <p:cNvSpPr>
            <a:spLocks noGrp="1"/>
          </p:cNvSpPr>
          <p:nvPr>
            <p:ph type="title"/>
          </p:nvPr>
        </p:nvSpPr>
        <p:spPr/>
        <p:txBody>
          <a:bodyPr/>
          <a:lstStyle/>
          <a:p>
            <a:r>
              <a:rPr lang="en-US" dirty="0"/>
              <a:t>What is a fixed point?	</a:t>
            </a:r>
          </a:p>
        </p:txBody>
      </p:sp>
      <p:sp>
        <p:nvSpPr>
          <p:cNvPr id="3" name="Content Placeholder 2">
            <a:extLst>
              <a:ext uri="{FF2B5EF4-FFF2-40B4-BE49-F238E27FC236}">
                <a16:creationId xmlns:a16="http://schemas.microsoft.com/office/drawing/2014/main" id="{ED4FFCE1-8A9B-4749-9F84-C1B86A32900D}"/>
              </a:ext>
            </a:extLst>
          </p:cNvPr>
          <p:cNvSpPr>
            <a:spLocks noGrp="1"/>
          </p:cNvSpPr>
          <p:nvPr>
            <p:ph idx="1"/>
          </p:nvPr>
        </p:nvSpPr>
        <p:spPr>
          <a:xfrm>
            <a:off x="1097280" y="1985652"/>
            <a:ext cx="10058400" cy="3760891"/>
          </a:xfrm>
        </p:spPr>
        <p:txBody>
          <a:bodyPr/>
          <a:lstStyle/>
          <a:p>
            <a:pPr>
              <a:buFont typeface="Wingdings" panose="05000000000000000000" pitchFamily="2" charset="2"/>
              <a:buChar char="§"/>
            </a:pPr>
            <a:r>
              <a:rPr lang="en-US" dirty="0"/>
              <a:t> A fixed point is mathematical term where the input to</a:t>
            </a:r>
            <a:br>
              <a:rPr lang="en-US" dirty="0"/>
            </a:br>
            <a:r>
              <a:rPr lang="en-US" dirty="0"/>
              <a:t>a function maps back to the input itself</a:t>
            </a:r>
          </a:p>
          <a:p>
            <a:pPr>
              <a:buFont typeface="Wingdings" panose="05000000000000000000" pitchFamily="2" charset="2"/>
              <a:buChar char="§"/>
            </a:pPr>
            <a:r>
              <a:rPr lang="en-US" dirty="0"/>
              <a:t> F(x) = x</a:t>
            </a:r>
          </a:p>
          <a:p>
            <a:pPr>
              <a:buFont typeface="Wingdings" panose="05000000000000000000" pitchFamily="2" charset="2"/>
              <a:buChar char="§"/>
            </a:pPr>
            <a:r>
              <a:rPr lang="en-US" dirty="0"/>
              <a:t> Another way to think about it is the set of values in the</a:t>
            </a:r>
            <a:br>
              <a:rPr lang="en-US" dirty="0"/>
            </a:br>
            <a:r>
              <a:rPr lang="en-US" dirty="0"/>
              <a:t>domain of the function that lie on the line y = x</a:t>
            </a:r>
          </a:p>
          <a:p>
            <a:pPr>
              <a:buFont typeface="Wingdings" panose="05000000000000000000" pitchFamily="2" charset="2"/>
              <a:buChar char="§"/>
            </a:pPr>
            <a:r>
              <a:rPr lang="en-US" dirty="0"/>
              <a:t> From Wiki (Example of 3 fixed points) -------------------------------------</a:t>
            </a:r>
            <a:r>
              <a:rPr lang="en-US" dirty="0">
                <a:sym typeface="Wingdings" panose="05000000000000000000" pitchFamily="2" charset="2"/>
              </a:rPr>
              <a:t></a:t>
            </a:r>
          </a:p>
          <a:p>
            <a:pPr>
              <a:buFont typeface="Wingdings" panose="05000000000000000000" pitchFamily="2" charset="2"/>
              <a:buChar char="§"/>
            </a:pPr>
            <a:r>
              <a:rPr lang="en-US" dirty="0">
                <a:sym typeface="Wingdings" panose="05000000000000000000" pitchFamily="2" charset="2"/>
              </a:rPr>
              <a:t>Not all functions have fixed points. Ex: F(x) = x + 1 </a:t>
            </a:r>
            <a:endParaRPr lang="en-US" dirty="0"/>
          </a:p>
        </p:txBody>
      </p:sp>
      <p:pic>
        <p:nvPicPr>
          <p:cNvPr id="2050" name="Picture 2">
            <a:extLst>
              <a:ext uri="{FF2B5EF4-FFF2-40B4-BE49-F238E27FC236}">
                <a16:creationId xmlns:a16="http://schemas.microsoft.com/office/drawing/2014/main" id="{27794327-1808-42B9-98DE-9BAC7C71B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281" y="2009971"/>
            <a:ext cx="3488439" cy="348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8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BB98-1115-4A43-868E-9DC905B35A16}"/>
              </a:ext>
            </a:extLst>
          </p:cNvPr>
          <p:cNvSpPr>
            <a:spLocks noGrp="1"/>
          </p:cNvSpPr>
          <p:nvPr>
            <p:ph type="title"/>
          </p:nvPr>
        </p:nvSpPr>
        <p:spPr/>
        <p:txBody>
          <a:bodyPr/>
          <a:lstStyle/>
          <a:p>
            <a:r>
              <a:rPr lang="en-US" dirty="0"/>
              <a:t>RSA Fixed Points</a:t>
            </a:r>
          </a:p>
        </p:txBody>
      </p:sp>
      <p:sp>
        <p:nvSpPr>
          <p:cNvPr id="3" name="Content Placeholder 2">
            <a:extLst>
              <a:ext uri="{FF2B5EF4-FFF2-40B4-BE49-F238E27FC236}">
                <a16:creationId xmlns:a16="http://schemas.microsoft.com/office/drawing/2014/main" id="{1E9DE644-7A25-4AF3-AA28-04CE8034A074}"/>
              </a:ext>
            </a:extLst>
          </p:cNvPr>
          <p:cNvSpPr>
            <a:spLocks noGrp="1"/>
          </p:cNvSpPr>
          <p:nvPr>
            <p:ph idx="1"/>
          </p:nvPr>
        </p:nvSpPr>
        <p:spPr/>
        <p:txBody>
          <a:bodyPr>
            <a:normAutofit/>
          </a:bodyPr>
          <a:lstStyle/>
          <a:p>
            <a:pPr>
              <a:buFont typeface="Wingdings" panose="05000000000000000000" pitchFamily="2" charset="2"/>
              <a:buChar char="§"/>
            </a:pPr>
            <a:r>
              <a:rPr lang="en-US" sz="2400" dirty="0"/>
              <a:t> RSA fixpoints therefore…</a:t>
            </a:r>
          </a:p>
          <a:p>
            <a:pPr lvl="1">
              <a:buFont typeface="Wingdings" panose="05000000000000000000" pitchFamily="2" charset="2"/>
              <a:buChar char="§"/>
            </a:pPr>
            <a:r>
              <a:rPr lang="en-US" sz="2000" dirty="0"/>
              <a:t>F (m) = C = M^E (mod n) = M</a:t>
            </a:r>
          </a:p>
          <a:p>
            <a:pPr lvl="1">
              <a:buFont typeface="Wingdings" panose="05000000000000000000" pitchFamily="2" charset="2"/>
              <a:buChar char="§"/>
            </a:pPr>
            <a:r>
              <a:rPr lang="en-US" sz="2000" b="1" dirty="0"/>
              <a:t>A fixed point in RSA constitutes a failure to encrypt! The plaintext == the ciphertext…as if nothing happened</a:t>
            </a:r>
          </a:p>
          <a:p>
            <a:pPr lvl="1">
              <a:buFont typeface="Wingdings" panose="05000000000000000000" pitchFamily="2" charset="2"/>
              <a:buChar char="§"/>
            </a:pPr>
            <a:r>
              <a:rPr lang="en-US" sz="2000" dirty="0"/>
              <a:t>A fixed point in RSA is a problem.  In indicates a failure of the encryption process, since the cipher text is the same as the plaintext.  A security concern for any system utilizing RSA. </a:t>
            </a:r>
            <a:br>
              <a:rPr lang="en-US" sz="2000" dirty="0"/>
            </a:br>
            <a:endParaRPr lang="en-US" sz="2000" dirty="0"/>
          </a:p>
          <a:p>
            <a:pPr lvl="1">
              <a:buFont typeface="Wingdings" panose="05000000000000000000" pitchFamily="2" charset="2"/>
              <a:buChar char="§"/>
            </a:pPr>
            <a:r>
              <a:rPr lang="en-US" sz="2000" dirty="0"/>
              <a:t>Two examples of a “good” septuple and a “bad” septuple (next slide)</a:t>
            </a:r>
          </a:p>
        </p:txBody>
      </p:sp>
    </p:spTree>
    <p:extLst>
      <p:ext uri="{BB962C8B-B14F-4D97-AF65-F5344CB8AC3E}">
        <p14:creationId xmlns:p14="http://schemas.microsoft.com/office/powerpoint/2010/main" val="27679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68622-5BEC-4A55-9FE4-36A541E9EC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E4654A7-1F8D-4438-B30E-BC75B560D10D}"/>
              </a:ext>
            </a:extLst>
          </p:cNvPr>
          <p:cNvPicPr>
            <a:picLocks noChangeAspect="1"/>
          </p:cNvPicPr>
          <p:nvPr/>
        </p:nvPicPr>
        <p:blipFill>
          <a:blip r:embed="rId2"/>
          <a:stretch>
            <a:fillRect/>
          </a:stretch>
        </p:blipFill>
        <p:spPr>
          <a:xfrm>
            <a:off x="692414" y="4062229"/>
            <a:ext cx="10771112" cy="2001927"/>
          </a:xfrm>
          <a:prstGeom prst="rect">
            <a:avLst/>
          </a:prstGeom>
        </p:spPr>
      </p:pic>
      <p:pic>
        <p:nvPicPr>
          <p:cNvPr id="5" name="Picture 4">
            <a:extLst>
              <a:ext uri="{FF2B5EF4-FFF2-40B4-BE49-F238E27FC236}">
                <a16:creationId xmlns:a16="http://schemas.microsoft.com/office/drawing/2014/main" id="{D7FF0D09-CE4A-431D-8CC4-B2F40684268D}"/>
              </a:ext>
            </a:extLst>
          </p:cNvPr>
          <p:cNvPicPr>
            <a:picLocks noChangeAspect="1"/>
          </p:cNvPicPr>
          <p:nvPr/>
        </p:nvPicPr>
        <p:blipFill>
          <a:blip r:embed="rId3"/>
          <a:stretch>
            <a:fillRect/>
          </a:stretch>
        </p:blipFill>
        <p:spPr>
          <a:xfrm>
            <a:off x="692413" y="1179846"/>
            <a:ext cx="11100519" cy="1807837"/>
          </a:xfrm>
          <a:prstGeom prst="rect">
            <a:avLst/>
          </a:prstGeom>
        </p:spPr>
      </p:pic>
      <p:sp>
        <p:nvSpPr>
          <p:cNvPr id="6" name="TextBox 5">
            <a:extLst>
              <a:ext uri="{FF2B5EF4-FFF2-40B4-BE49-F238E27FC236}">
                <a16:creationId xmlns:a16="http://schemas.microsoft.com/office/drawing/2014/main" id="{FA33B9EF-58D9-4E62-9222-7BBCC44C586A}"/>
              </a:ext>
            </a:extLst>
          </p:cNvPr>
          <p:cNvSpPr txBox="1"/>
          <p:nvPr/>
        </p:nvSpPr>
        <p:spPr>
          <a:xfrm>
            <a:off x="2381672" y="342577"/>
            <a:ext cx="8414425" cy="646331"/>
          </a:xfrm>
          <a:prstGeom prst="rect">
            <a:avLst/>
          </a:prstGeom>
          <a:noFill/>
        </p:spPr>
        <p:txBody>
          <a:bodyPr wrap="square" rtlCol="0">
            <a:spAutoFit/>
          </a:bodyPr>
          <a:lstStyle/>
          <a:p>
            <a:r>
              <a:rPr lang="en-US" b="1" dirty="0"/>
              <a:t>A “good” septuple ---- [109, 141, 26269, 25920, 257, 132, 13313] </a:t>
            </a:r>
          </a:p>
          <a:p>
            <a:r>
              <a:rPr lang="en-US" b="1" dirty="0"/>
              <a:t>Good = All characters encrypted…what we want to happen</a:t>
            </a:r>
          </a:p>
        </p:txBody>
      </p:sp>
      <p:sp>
        <p:nvSpPr>
          <p:cNvPr id="7" name="TextBox 6">
            <a:extLst>
              <a:ext uri="{FF2B5EF4-FFF2-40B4-BE49-F238E27FC236}">
                <a16:creationId xmlns:a16="http://schemas.microsoft.com/office/drawing/2014/main" id="{5BE64973-4CDE-48DB-AF04-5819966D9515}"/>
              </a:ext>
            </a:extLst>
          </p:cNvPr>
          <p:cNvSpPr txBox="1"/>
          <p:nvPr/>
        </p:nvSpPr>
        <p:spPr>
          <a:xfrm>
            <a:off x="2511841" y="3285140"/>
            <a:ext cx="8414425" cy="646331"/>
          </a:xfrm>
          <a:prstGeom prst="rect">
            <a:avLst/>
          </a:prstGeom>
          <a:noFill/>
        </p:spPr>
        <p:txBody>
          <a:bodyPr wrap="square" rtlCol="0">
            <a:spAutoFit/>
          </a:bodyPr>
          <a:lstStyle/>
          <a:p>
            <a:r>
              <a:rPr lang="en-US" b="1" dirty="0"/>
              <a:t>A “bad” septuple ---- [17, 257, 4369, </a:t>
            </a:r>
            <a:r>
              <a:rPr lang="en-US" b="1" dirty="0">
                <a:solidFill>
                  <a:srgbClr val="FF0000"/>
                </a:solidFill>
              </a:rPr>
              <a:t>4096</a:t>
            </a:r>
            <a:r>
              <a:rPr lang="en-US" b="1" dirty="0"/>
              <a:t>, 257, 241, 3841] </a:t>
            </a:r>
          </a:p>
          <a:p>
            <a:r>
              <a:rPr lang="en-US" b="1" dirty="0"/>
              <a:t>Bad = Poor encryption, in this example nothing changed at all</a:t>
            </a:r>
          </a:p>
        </p:txBody>
      </p:sp>
      <p:sp>
        <p:nvSpPr>
          <p:cNvPr id="2" name="TextBox 1">
            <a:extLst>
              <a:ext uri="{FF2B5EF4-FFF2-40B4-BE49-F238E27FC236}">
                <a16:creationId xmlns:a16="http://schemas.microsoft.com/office/drawing/2014/main" id="{9B8E71BF-B89F-451B-BC58-5A2A1ED7DE2D}"/>
              </a:ext>
            </a:extLst>
          </p:cNvPr>
          <p:cNvSpPr txBox="1"/>
          <p:nvPr/>
        </p:nvSpPr>
        <p:spPr>
          <a:xfrm>
            <a:off x="4583833" y="109328"/>
            <a:ext cx="4270443" cy="369332"/>
          </a:xfrm>
          <a:prstGeom prst="rect">
            <a:avLst/>
          </a:prstGeom>
          <a:noFill/>
        </p:spPr>
        <p:txBody>
          <a:bodyPr wrap="square" rtlCol="0">
            <a:spAutoFit/>
          </a:bodyPr>
          <a:lstStyle/>
          <a:p>
            <a:r>
              <a:rPr lang="en-US" dirty="0">
                <a:solidFill>
                  <a:srgbClr val="FF0000"/>
                </a:solidFill>
              </a:rPr>
              <a:t>P       Q          N          T          E       K         D</a:t>
            </a:r>
          </a:p>
        </p:txBody>
      </p:sp>
      <p:sp>
        <p:nvSpPr>
          <p:cNvPr id="10" name="TextBox 9">
            <a:extLst>
              <a:ext uri="{FF2B5EF4-FFF2-40B4-BE49-F238E27FC236}">
                <a16:creationId xmlns:a16="http://schemas.microsoft.com/office/drawing/2014/main" id="{D1FA006C-5B0F-4295-A109-FD23EDA35A7F}"/>
              </a:ext>
            </a:extLst>
          </p:cNvPr>
          <p:cNvSpPr txBox="1"/>
          <p:nvPr/>
        </p:nvSpPr>
        <p:spPr>
          <a:xfrm>
            <a:off x="4453662" y="3008300"/>
            <a:ext cx="4270443" cy="369332"/>
          </a:xfrm>
          <a:prstGeom prst="rect">
            <a:avLst/>
          </a:prstGeom>
          <a:noFill/>
        </p:spPr>
        <p:txBody>
          <a:bodyPr wrap="square" rtlCol="0">
            <a:spAutoFit/>
          </a:bodyPr>
          <a:lstStyle/>
          <a:p>
            <a:r>
              <a:rPr lang="en-US" dirty="0">
                <a:solidFill>
                  <a:srgbClr val="FF0000"/>
                </a:solidFill>
              </a:rPr>
              <a:t>   P     Q       N          T        E       K       D</a:t>
            </a:r>
          </a:p>
        </p:txBody>
      </p:sp>
    </p:spTree>
    <p:extLst>
      <p:ext uri="{BB962C8B-B14F-4D97-AF65-F5344CB8AC3E}">
        <p14:creationId xmlns:p14="http://schemas.microsoft.com/office/powerpoint/2010/main" val="195261919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1452</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Franklin Gothic Book</vt:lpstr>
      <vt:lpstr>Wingdings</vt:lpstr>
      <vt:lpstr>RetrospectVTI</vt:lpstr>
      <vt:lpstr>Fixed Point Analysis in RSA Encryption</vt:lpstr>
      <vt:lpstr>Why this Project? </vt:lpstr>
      <vt:lpstr>Overview </vt:lpstr>
      <vt:lpstr>RSA Overview </vt:lpstr>
      <vt:lpstr>The Seven Parameters</vt:lpstr>
      <vt:lpstr>RSA Mathematical Process </vt:lpstr>
      <vt:lpstr>What is a fixed point? </vt:lpstr>
      <vt:lpstr>RSA Fixed Points</vt:lpstr>
      <vt:lpstr>PowerPoint Presentation</vt:lpstr>
      <vt:lpstr>Question: What makes a “good” vs “bad” septuple? </vt:lpstr>
      <vt:lpstr>Python to generate septuples</vt:lpstr>
      <vt:lpstr>Results: Powers-of-two Totients</vt:lpstr>
      <vt:lpstr>Power of two proximity relationship</vt:lpstr>
      <vt:lpstr>Does this pattern hold?</vt:lpstr>
      <vt:lpstr>Transparency Profiles based on E</vt:lpstr>
      <vt:lpstr>Discovery: Septuples can have identical transparency profiles</vt:lpstr>
      <vt:lpstr>PowerPoint Presentation</vt:lpstr>
      <vt:lpstr>Many other patterns found…</vt:lpstr>
      <vt:lpstr>What does this all mean? </vt:lpstr>
      <vt:lpstr>RSA Sandbox Research Tool</vt:lpstr>
      <vt:lpstr>Questions? 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Point Analysis in RSA Encryption</dc:title>
  <dc:creator>Aron Schwartz</dc:creator>
  <cp:lastModifiedBy>Aron Schwartz</cp:lastModifiedBy>
  <cp:revision>7</cp:revision>
  <dcterms:created xsi:type="dcterms:W3CDTF">2020-08-01T22:02:49Z</dcterms:created>
  <dcterms:modified xsi:type="dcterms:W3CDTF">2020-08-01T22:14:24Z</dcterms:modified>
</cp:coreProperties>
</file>