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算法讲解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0232" y="5805264"/>
            <a:ext cx="2264296" cy="720080"/>
          </a:xfrm>
        </p:spPr>
        <p:txBody>
          <a:bodyPr/>
          <a:lstStyle/>
          <a:p>
            <a:r>
              <a:rPr lang="zh-CN" altLang="en-US" dirty="0" smtClean="0"/>
              <a:t>林通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27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ntong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332656"/>
            <a:ext cx="439248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33584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zh-CN" altLang="en-US" dirty="0"/>
              <a:t>这并不是我们最终的</a:t>
            </a:r>
            <a:r>
              <a:rPr lang="en-US" altLang="zh-CN" dirty="0"/>
              <a:t>output</a:t>
            </a:r>
            <a:r>
              <a:rPr lang="zh-CN" altLang="en-US" dirty="0"/>
              <a:t>表</a:t>
            </a:r>
            <a:r>
              <a:rPr lang="zh-CN" altLang="en-US" dirty="0" smtClean="0"/>
              <a:t>。剩余的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表构建还需要在构建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表过程中完善。下面</a:t>
            </a:r>
            <a:r>
              <a:rPr lang="zh-CN" altLang="en-US" dirty="0"/>
              <a:t>以构建状态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</a:t>
            </a:r>
            <a:r>
              <a:rPr lang="zh-CN" altLang="en-US" dirty="0"/>
              <a:t>为例，说明一下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</a:t>
            </a:r>
            <a:r>
              <a:rPr lang="zh-CN" altLang="en-US" dirty="0"/>
              <a:t>的构建是如何影响</a:t>
            </a:r>
            <a:r>
              <a:rPr lang="en-US" altLang="zh-CN" dirty="0"/>
              <a:t>output</a:t>
            </a:r>
            <a:r>
              <a:rPr lang="zh-CN" altLang="en-US" dirty="0"/>
              <a:t>表的。首先根据之前我们的介绍，当我们开始</a:t>
            </a:r>
            <a:r>
              <a:rPr lang="zh-CN" altLang="en-US" dirty="0" smtClean="0"/>
              <a:t>计算状态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值</a:t>
            </a:r>
            <a:r>
              <a:rPr lang="zh-CN" altLang="en-US" dirty="0"/>
              <a:t>时，我们要将模式</a:t>
            </a:r>
            <a:r>
              <a:rPr lang="en-US" altLang="zh-CN" dirty="0"/>
              <a:t>she</a:t>
            </a:r>
            <a:r>
              <a:rPr lang="zh-CN" altLang="en-US" dirty="0"/>
              <a:t>的所有</a:t>
            </a:r>
            <a:r>
              <a:rPr lang="zh-CN" altLang="en-US" dirty="0" smtClean="0"/>
              <a:t>包含后缀</a:t>
            </a:r>
            <a:r>
              <a:rPr lang="zh-CN" altLang="en-US" dirty="0"/>
              <a:t>提取出来，包括</a:t>
            </a:r>
            <a:r>
              <a:rPr lang="en-US" altLang="zh-CN" dirty="0"/>
              <a:t>he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。这里我们需要注意，在</a:t>
            </a:r>
            <a:r>
              <a:rPr lang="en-US" altLang="zh-CN" dirty="0"/>
              <a:t>output</a:t>
            </a:r>
            <a:r>
              <a:rPr lang="zh-CN" altLang="en-US" dirty="0"/>
              <a:t>表中，状态</a:t>
            </a:r>
            <a:r>
              <a:rPr lang="en-US" altLang="zh-CN" dirty="0"/>
              <a:t>5</a:t>
            </a:r>
            <a:r>
              <a:rPr lang="zh-CN" altLang="en-US" dirty="0"/>
              <a:t>是一个输出状态。</a:t>
            </a:r>
            <a:r>
              <a:rPr lang="zh-CN" altLang="en-US" dirty="0">
                <a:solidFill>
                  <a:srgbClr val="FF0000"/>
                </a:solidFill>
              </a:rPr>
              <a:t>当我们用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在状态机中执行转移时，我们会成功转移到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，这里</a:t>
            </a:r>
            <a:r>
              <a:rPr lang="en-US" altLang="zh-CN" dirty="0">
                <a:solidFill>
                  <a:srgbClr val="FF0000"/>
                </a:solidFill>
              </a:rPr>
              <a:t>output[2]</a:t>
            </a:r>
            <a:r>
              <a:rPr lang="zh-CN" altLang="en-US" dirty="0">
                <a:solidFill>
                  <a:srgbClr val="FF0000"/>
                </a:solidFill>
              </a:rPr>
              <a:t>也是一个输出状态，这就意味着在发现模式串</a:t>
            </a:r>
            <a:r>
              <a:rPr lang="en-US" altLang="zh-CN" dirty="0">
                <a:solidFill>
                  <a:srgbClr val="FF0000"/>
                </a:solidFill>
              </a:rPr>
              <a:t>she</a:t>
            </a:r>
            <a:r>
              <a:rPr lang="zh-CN" altLang="en-US" dirty="0">
                <a:solidFill>
                  <a:srgbClr val="FF0000"/>
                </a:solidFill>
              </a:rPr>
              <a:t>的同时，实际上也发现了模式串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，所以如果通过某种转换，我们到达了状态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，则意味着我们发现了</a:t>
            </a:r>
            <a:r>
              <a:rPr lang="en-US" altLang="zh-CN" dirty="0">
                <a:solidFill>
                  <a:srgbClr val="FF0000"/>
                </a:solidFill>
              </a:rPr>
              <a:t>she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两个模式</a:t>
            </a:r>
            <a:r>
              <a:rPr lang="zh-CN" altLang="en-US" dirty="0"/>
              <a:t>，此时</a:t>
            </a:r>
            <a:r>
              <a:rPr lang="en-US" altLang="zh-CN" dirty="0" smtClean="0"/>
              <a:t>f(5</a:t>
            </a:r>
            <a:r>
              <a:rPr lang="en-US" altLang="zh-CN" dirty="0"/>
              <a:t>)</a:t>
            </a:r>
            <a:r>
              <a:rPr lang="en-US" altLang="zh-CN" dirty="0" smtClean="0"/>
              <a:t>=2</a:t>
            </a:r>
            <a:r>
              <a:rPr lang="zh-CN" altLang="en-US" dirty="0"/>
              <a:t>，所以我们需要将</a:t>
            </a:r>
            <a:r>
              <a:rPr lang="en-US" altLang="zh-CN" dirty="0"/>
              <a:t>output[2]</a:t>
            </a:r>
            <a:r>
              <a:rPr lang="zh-CN" altLang="en-US" dirty="0"/>
              <a:t>所包含的输出字符串加入到</a:t>
            </a:r>
            <a:r>
              <a:rPr lang="en-US" altLang="zh-CN" dirty="0"/>
              <a:t>output[5]</a:t>
            </a:r>
            <a:r>
              <a:rPr lang="zh-CN" altLang="en-US" dirty="0"/>
              <a:t>中。完成</a:t>
            </a:r>
            <a:r>
              <a:rPr lang="en-US" altLang="zh-CN" dirty="0" err="1"/>
              <a:t>goto</a:t>
            </a:r>
            <a:r>
              <a:rPr lang="zh-CN" altLang="en-US" dirty="0"/>
              <a:t>和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</a:t>
            </a:r>
            <a:r>
              <a:rPr lang="zh-CN" altLang="en-US" dirty="0"/>
              <a:t>构建后，我们所得到的最终</a:t>
            </a:r>
            <a:r>
              <a:rPr lang="en-US" altLang="zh-CN" dirty="0"/>
              <a:t>output</a:t>
            </a:r>
            <a:r>
              <a:rPr lang="zh-CN" altLang="en-US" dirty="0"/>
              <a:t>表为：</a:t>
            </a:r>
          </a:p>
          <a:p>
            <a:r>
              <a:rPr lang="en-US" altLang="zh-CN" dirty="0" smtClean="0"/>
              <a:t>2-&gt;he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5-&gt;she</a:t>
            </a:r>
            <a:r>
              <a:rPr lang="zh-CN" altLang="en-US" dirty="0"/>
              <a:t>，</a:t>
            </a:r>
            <a:r>
              <a:rPr lang="en-US" altLang="zh-CN" dirty="0" smtClean="0"/>
              <a:t>he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7-&gt;his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9-&gt;hers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实际上是一个后缀包含问题，</a:t>
            </a:r>
            <a:r>
              <a:rPr lang="zh-CN" altLang="en-US" dirty="0" smtClean="0">
                <a:solidFill>
                  <a:srgbClr val="FF0000"/>
                </a:solidFill>
              </a:rPr>
              <a:t>也就是当模式串</a:t>
            </a:r>
            <a:r>
              <a:rPr lang="en-US" altLang="zh-CN" dirty="0" smtClean="0">
                <a:solidFill>
                  <a:srgbClr val="FF0000"/>
                </a:solidFill>
              </a:rPr>
              <a:t>p1</a:t>
            </a:r>
            <a:r>
              <a:rPr lang="zh-CN" altLang="en-US" dirty="0" smtClean="0">
                <a:solidFill>
                  <a:srgbClr val="FF0000"/>
                </a:solidFill>
              </a:rPr>
              <a:t>是模式串</a:t>
            </a:r>
            <a:r>
              <a:rPr lang="en-US" altLang="zh-CN" dirty="0" smtClean="0">
                <a:solidFill>
                  <a:srgbClr val="FF0000"/>
                </a:solidFill>
              </a:rPr>
              <a:t>p2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后缀时，如果发现模式串</a:t>
            </a:r>
            <a:r>
              <a:rPr lang="en-US" altLang="zh-CN" dirty="0" smtClean="0">
                <a:solidFill>
                  <a:srgbClr val="FF0000"/>
                </a:solidFill>
              </a:rPr>
              <a:t>p2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 smtClean="0">
                <a:solidFill>
                  <a:srgbClr val="FF0000"/>
                </a:solidFill>
              </a:rPr>
              <a:t>，模式串</a:t>
            </a:r>
            <a:r>
              <a:rPr lang="en-US" altLang="zh-CN" dirty="0" smtClean="0">
                <a:solidFill>
                  <a:srgbClr val="FF0000"/>
                </a:solidFill>
              </a:rPr>
              <a:t>p1</a:t>
            </a:r>
            <a:r>
              <a:rPr lang="zh-CN" altLang="en-US" dirty="0">
                <a:solidFill>
                  <a:srgbClr val="FF0000"/>
                </a:solidFill>
              </a:rPr>
              <a:t>自然也被发现</a:t>
            </a:r>
            <a:r>
              <a:rPr lang="zh-CN" altLang="en-US" dirty="0" smtClean="0">
                <a:solidFill>
                  <a:srgbClr val="FF0000"/>
                </a:solidFill>
              </a:rPr>
              <a:t>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匹配算法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zh-CN" altLang="en-US" dirty="0"/>
              <a:t>假设</a:t>
            </a:r>
            <a:r>
              <a:rPr lang="en-US" altLang="zh-CN" dirty="0" smtClean="0"/>
              <a:t>patterns</a:t>
            </a:r>
            <a:r>
              <a:rPr lang="zh-CN" altLang="en-US" dirty="0"/>
              <a:t>集合</a:t>
            </a:r>
            <a:r>
              <a:rPr lang="en-US" altLang="zh-CN" dirty="0"/>
              <a:t>{he, she, his ,hers}</a:t>
            </a:r>
            <a:r>
              <a:rPr lang="zh-CN" altLang="en-US" dirty="0"/>
              <a:t>，我们要</a:t>
            </a:r>
            <a:r>
              <a:rPr lang="zh-CN" altLang="en-US" dirty="0" smtClean="0"/>
              <a:t>在字符串</a:t>
            </a:r>
            <a:r>
              <a:rPr lang="en-US" altLang="zh-CN" dirty="0" smtClean="0"/>
              <a:t>”ushers</a:t>
            </a:r>
            <a:r>
              <a:rPr lang="en-US" altLang="zh-CN" dirty="0"/>
              <a:t>”</a:t>
            </a:r>
            <a:r>
              <a:rPr lang="zh-CN" altLang="en-US" dirty="0"/>
              <a:t>中查找并</a:t>
            </a:r>
            <a:r>
              <a:rPr lang="zh-CN" altLang="en-US" dirty="0" smtClean="0"/>
              <a:t>匹配模式串集合。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首先</a:t>
            </a:r>
            <a:r>
              <a:rPr lang="zh-CN" altLang="en-US" dirty="0"/>
              <a:t>我们从状态</a:t>
            </a:r>
            <a:r>
              <a:rPr lang="en-US" altLang="zh-CN" dirty="0"/>
              <a:t>0</a:t>
            </a:r>
            <a:r>
              <a:rPr lang="zh-CN" altLang="en-US" dirty="0"/>
              <a:t>开始，接收匹配字符串的第一个字符</a:t>
            </a:r>
            <a:r>
              <a:rPr lang="en-US" altLang="zh-CN" dirty="0"/>
              <a:t>u</a:t>
            </a:r>
            <a:r>
              <a:rPr lang="zh-CN" altLang="en-US" dirty="0"/>
              <a:t>，在</a:t>
            </a:r>
            <a:r>
              <a:rPr lang="en-US" altLang="zh-CN" dirty="0" err="1" smtClean="0"/>
              <a:t>goto</a:t>
            </a:r>
            <a:r>
              <a:rPr lang="zh-CN" altLang="en-US" dirty="0"/>
              <a:t>表</a:t>
            </a:r>
            <a:r>
              <a:rPr lang="zh-CN" altLang="en-US" dirty="0" smtClean="0"/>
              <a:t>中</a:t>
            </a:r>
            <a:r>
              <a:rPr lang="zh-CN" altLang="en-US" dirty="0"/>
              <a:t>可以看到回到状态</a:t>
            </a:r>
            <a:r>
              <a:rPr lang="en-US" altLang="zh-CN" dirty="0"/>
              <a:t>0</a:t>
            </a:r>
            <a:r>
              <a:rPr lang="zh-CN" altLang="en-US" dirty="0"/>
              <a:t>，接着第二个字符</a:t>
            </a:r>
            <a:r>
              <a:rPr lang="en-US" altLang="zh-CN" dirty="0"/>
              <a:t>s</a:t>
            </a:r>
            <a:r>
              <a:rPr lang="zh-CN" altLang="en-US" dirty="0"/>
              <a:t>，发现转到状态</a:t>
            </a:r>
            <a:r>
              <a:rPr lang="en-US" altLang="zh-CN" dirty="0"/>
              <a:t>3</a:t>
            </a:r>
            <a:r>
              <a:rPr lang="zh-CN" altLang="en-US" dirty="0"/>
              <a:t>，在</a:t>
            </a:r>
            <a:r>
              <a:rPr lang="en-US" altLang="zh-CN" dirty="0"/>
              <a:t>output</a:t>
            </a:r>
            <a:r>
              <a:rPr lang="zh-CN" altLang="en-US" dirty="0"/>
              <a:t>中查找一下</a:t>
            </a:r>
            <a:r>
              <a:rPr lang="en-US" altLang="zh-CN" dirty="0"/>
              <a:t>output(3)</a:t>
            </a:r>
            <a:r>
              <a:rPr lang="zh-CN" altLang="en-US" dirty="0"/>
              <a:t>为空字符串，说明没有匹配到</a:t>
            </a:r>
            <a:r>
              <a:rPr lang="en-US" altLang="zh-CN" dirty="0"/>
              <a:t>patterns</a:t>
            </a:r>
            <a:r>
              <a:rPr lang="zh-CN" altLang="en-US" dirty="0"/>
              <a:t>。继续匹配</a:t>
            </a:r>
            <a:r>
              <a:rPr lang="en-US" altLang="zh-CN" dirty="0"/>
              <a:t>h</a:t>
            </a:r>
            <a:r>
              <a:rPr lang="zh-CN" altLang="en-US" dirty="0"/>
              <a:t>，转到状态</a:t>
            </a:r>
            <a:r>
              <a:rPr lang="en-US" altLang="zh-CN" dirty="0"/>
              <a:t>4</a:t>
            </a:r>
            <a:r>
              <a:rPr lang="zh-CN" altLang="en-US" dirty="0"/>
              <a:t>，查找</a:t>
            </a:r>
            <a:r>
              <a:rPr lang="en-US" altLang="zh-CN" dirty="0"/>
              <a:t>output</a:t>
            </a:r>
            <a:r>
              <a:rPr lang="zh-CN" altLang="en-US" dirty="0"/>
              <a:t>发现仍然没有匹配，继续字符</a:t>
            </a:r>
            <a:r>
              <a:rPr lang="en-US" altLang="zh-CN" dirty="0"/>
              <a:t>e</a:t>
            </a:r>
            <a:r>
              <a:rPr lang="zh-CN" altLang="en-US" dirty="0"/>
              <a:t>，状态转到了</a:t>
            </a:r>
            <a:r>
              <a:rPr lang="en-US" altLang="zh-CN" dirty="0"/>
              <a:t>5</a:t>
            </a:r>
            <a:r>
              <a:rPr lang="zh-CN" altLang="en-US" dirty="0"/>
              <a:t>，查找</a:t>
            </a:r>
            <a:r>
              <a:rPr lang="en-US" altLang="zh-CN" dirty="0"/>
              <a:t>output</a:t>
            </a:r>
            <a:r>
              <a:rPr lang="zh-CN" altLang="en-US" dirty="0"/>
              <a:t>，发现</a:t>
            </a:r>
            <a:r>
              <a:rPr lang="en-US" altLang="zh-CN" dirty="0"/>
              <a:t>output(5)</a:t>
            </a:r>
            <a:r>
              <a:rPr lang="zh-CN" altLang="en-US" dirty="0"/>
              <a:t>匹配了两个字符串</a:t>
            </a:r>
            <a:r>
              <a:rPr lang="en-US" altLang="zh-CN" dirty="0"/>
              <a:t>she</a:t>
            </a:r>
            <a:r>
              <a:rPr lang="zh-CN" altLang="en-US" dirty="0"/>
              <a:t>和</a:t>
            </a:r>
            <a:r>
              <a:rPr lang="en-US" altLang="zh-CN" dirty="0"/>
              <a:t>he</a:t>
            </a:r>
            <a:r>
              <a:rPr lang="zh-CN" altLang="en-US" dirty="0"/>
              <a:t>，并输出在整个字符串中的位置。然后接着匹配</a:t>
            </a:r>
            <a:r>
              <a:rPr lang="en-US" altLang="zh-CN" dirty="0"/>
              <a:t>r</a:t>
            </a:r>
            <a:r>
              <a:rPr lang="zh-CN" altLang="en-US" dirty="0"/>
              <a:t>，但发现</a:t>
            </a:r>
            <a:r>
              <a:rPr lang="en-US" altLang="zh-CN" dirty="0"/>
              <a:t>g(5,r)=fail</a:t>
            </a:r>
            <a:r>
              <a:rPr lang="zh-CN" altLang="en-US" dirty="0"/>
              <a:t>，这时候我们需要查找</a:t>
            </a:r>
            <a:r>
              <a:rPr lang="en-US" altLang="zh-CN" dirty="0"/>
              <a:t>failure</a:t>
            </a:r>
            <a:r>
              <a:rPr lang="zh-CN" altLang="en-US" dirty="0"/>
              <a:t>，发现</a:t>
            </a:r>
            <a:r>
              <a:rPr lang="en-US" altLang="zh-CN" dirty="0"/>
              <a:t>f(5)=2</a:t>
            </a:r>
            <a:r>
              <a:rPr lang="zh-CN" altLang="en-US" dirty="0"/>
              <a:t>，所以就转到状态</a:t>
            </a:r>
            <a:r>
              <a:rPr lang="en-US" altLang="zh-CN" dirty="0"/>
              <a:t>2</a:t>
            </a:r>
            <a:r>
              <a:rPr lang="zh-CN" altLang="en-US" dirty="0"/>
              <a:t>，并接着匹配</a:t>
            </a:r>
            <a:r>
              <a:rPr lang="en-US" altLang="zh-CN" dirty="0"/>
              <a:t>r</a:t>
            </a:r>
            <a:r>
              <a:rPr lang="zh-CN" altLang="en-US" dirty="0"/>
              <a:t>，状态转移到了</a:t>
            </a:r>
            <a:r>
              <a:rPr lang="en-US" altLang="zh-CN" dirty="0"/>
              <a:t>8</a:t>
            </a:r>
            <a:r>
              <a:rPr lang="zh-CN" altLang="en-US" dirty="0"/>
              <a:t>，接着匹配</a:t>
            </a:r>
            <a:r>
              <a:rPr lang="en-US" altLang="zh-CN" dirty="0"/>
              <a:t>s</a:t>
            </a:r>
            <a:r>
              <a:rPr lang="zh-CN" altLang="en-US" dirty="0"/>
              <a:t>，状态转移到了</a:t>
            </a:r>
            <a:r>
              <a:rPr lang="en-US" altLang="zh-CN" dirty="0"/>
              <a:t>9</a:t>
            </a:r>
            <a:r>
              <a:rPr lang="zh-CN" altLang="en-US" dirty="0"/>
              <a:t>，查看</a:t>
            </a:r>
            <a:r>
              <a:rPr lang="en-US" altLang="zh-CN" dirty="0"/>
              <a:t>output</a:t>
            </a:r>
            <a:r>
              <a:rPr lang="zh-CN" altLang="en-US" dirty="0"/>
              <a:t>，并输出</a:t>
            </a:r>
            <a:r>
              <a:rPr lang="en-US" altLang="zh-CN" dirty="0"/>
              <a:t>output(9):hers</a:t>
            </a:r>
            <a:r>
              <a:rPr lang="zh-CN" altLang="en-US" dirty="0"/>
              <a:t>，记录下匹配位置。至此字符串</a:t>
            </a:r>
            <a:r>
              <a:rPr lang="en-US" altLang="zh-CN" dirty="0"/>
              <a:t>ushers</a:t>
            </a:r>
            <a:r>
              <a:rPr lang="zh-CN" altLang="en-US" dirty="0"/>
              <a:t>匹配完毕。</a:t>
            </a:r>
            <a:endParaRPr lang="en-US" altLang="zh-CN" dirty="0" smtClean="0"/>
          </a:p>
        </p:txBody>
      </p:sp>
      <p:pic>
        <p:nvPicPr>
          <p:cNvPr id="4" name="Picture 2" descr="C:\Users\lint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1634"/>
            <a:ext cx="33432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1:AC</a:t>
            </a:r>
            <a:r>
              <a:rPr lang="zh-CN" altLang="en-US" dirty="0" smtClean="0"/>
              <a:t>算法的思想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AC</a:t>
            </a:r>
            <a:r>
              <a:rPr lang="zh-CN" altLang="en-US" dirty="0" smtClean="0"/>
              <a:t>算法是一种</a:t>
            </a:r>
            <a:r>
              <a:rPr lang="zh-CN" altLang="en-US" dirty="0" smtClean="0">
                <a:solidFill>
                  <a:srgbClr val="FF0000"/>
                </a:solidFill>
              </a:rPr>
              <a:t>多模式匹配算法</a:t>
            </a:r>
            <a:r>
              <a:rPr lang="zh-CN" altLang="en-US" dirty="0" smtClean="0"/>
              <a:t>，其核心思想是寻找模式串之间的内部规律。</a:t>
            </a:r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r>
              <a:rPr lang="zh-CN" altLang="en-US" dirty="0" smtClean="0">
                <a:solidFill>
                  <a:srgbClr val="FF0000"/>
                </a:solidFill>
              </a:rPr>
              <a:t>算法根据模式串之间的相同前缀关系，实现在每次匹配失效时高效跳转的效果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AC</a:t>
            </a:r>
            <a:r>
              <a:rPr lang="zh-CN" altLang="en-US" dirty="0" smtClean="0"/>
              <a:t>算法的核心是根据三张查找表：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表，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表来实现高效的模式匹配，因此要理解</a:t>
            </a:r>
            <a:r>
              <a:rPr lang="en-US" altLang="zh-CN" dirty="0" smtClean="0"/>
              <a:t>AC</a:t>
            </a:r>
            <a:r>
              <a:rPr lang="zh-CN" altLang="en-US" dirty="0" smtClean="0"/>
              <a:t>算法必须先知道这三张表的作用。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8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2149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goto</a:t>
            </a:r>
            <a:r>
              <a:rPr lang="zh-CN" altLang="en-US" dirty="0"/>
              <a:t>表本质上是一个</a:t>
            </a:r>
            <a:r>
              <a:rPr lang="zh-CN" altLang="en-US" dirty="0">
                <a:solidFill>
                  <a:srgbClr val="FF0000"/>
                </a:solidFill>
              </a:rPr>
              <a:t>有限状态机</a:t>
            </a:r>
            <a:r>
              <a:rPr lang="zh-CN" altLang="en-US" dirty="0"/>
              <a:t>，这里称作模式匹配机（</a:t>
            </a:r>
            <a:r>
              <a:rPr lang="en-US" altLang="zh-CN" dirty="0"/>
              <a:t>Pattern Matching Machine</a:t>
            </a:r>
            <a:r>
              <a:rPr lang="zh-CN" altLang="en-US" dirty="0"/>
              <a:t>，</a:t>
            </a:r>
            <a:r>
              <a:rPr lang="en-US" altLang="zh-CN" dirty="0"/>
              <a:t>PMM</a:t>
            </a:r>
            <a:r>
              <a:rPr lang="zh-CN" altLang="en-US" dirty="0" smtClean="0"/>
              <a:t>）。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oto</a:t>
            </a:r>
            <a:r>
              <a:rPr lang="zh-CN" altLang="en-US" dirty="0" smtClean="0"/>
              <a:t>表的作用在于</a:t>
            </a:r>
            <a:r>
              <a:rPr lang="zh-CN" altLang="en-US" dirty="0" smtClean="0">
                <a:solidFill>
                  <a:srgbClr val="FF0000"/>
                </a:solidFill>
              </a:rPr>
              <a:t>记录下当前状态结点在匹配特定字符后的跳转方向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下面以论文中的例子来说明</a:t>
            </a:r>
            <a:r>
              <a:rPr lang="en-US" altLang="zh-CN" dirty="0" err="1"/>
              <a:t>goto</a:t>
            </a:r>
            <a:r>
              <a:rPr lang="zh-CN" altLang="en-US" dirty="0"/>
              <a:t>表的构造过程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定义函数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)=r.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g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表的跳转函数，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表示当前状态，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表示输入字符，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表示下一个跳转状态。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模式串</a:t>
            </a:r>
            <a:r>
              <a:rPr lang="zh-CN" altLang="en-US" dirty="0" smtClean="0"/>
              <a:t>集合</a:t>
            </a:r>
            <a:r>
              <a:rPr lang="en-US" altLang="zh-CN" dirty="0"/>
              <a:t>patterns</a:t>
            </a:r>
            <a:r>
              <a:rPr lang="en-US" altLang="zh-CN" dirty="0" smtClean="0"/>
              <a:t>{he</a:t>
            </a:r>
            <a:r>
              <a:rPr lang="en-US" altLang="zh-CN" dirty="0"/>
              <a:t>, she, his, hers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，我们进行如下构造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表过程。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18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7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 </a:t>
            </a:r>
            <a:r>
              <a:rPr lang="zh-CN" altLang="en-US" sz="1800" dirty="0" smtClean="0"/>
              <a:t>第一</a:t>
            </a:r>
            <a:r>
              <a:rPr lang="zh-CN" altLang="en-US" sz="1800" dirty="0"/>
              <a:t>步</a:t>
            </a:r>
            <a:r>
              <a:rPr lang="zh-CN" altLang="en-US" sz="1800" dirty="0" smtClean="0"/>
              <a:t>：令初始状态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，然后</a:t>
            </a:r>
            <a:r>
              <a:rPr lang="zh-CN" altLang="en-US" sz="1800" dirty="0" smtClean="0"/>
              <a:t>向</a:t>
            </a:r>
            <a:r>
              <a:rPr lang="en-US" altLang="zh-CN" sz="1800" dirty="0" err="1" smtClean="0"/>
              <a:t>goto</a:t>
            </a:r>
            <a:r>
              <a:rPr lang="zh-CN" altLang="en-US" sz="1800" dirty="0" smtClean="0"/>
              <a:t>表中</a:t>
            </a:r>
            <a:r>
              <a:rPr lang="zh-CN" altLang="en-US" sz="1800" dirty="0"/>
              <a:t>加入第一个模式</a:t>
            </a:r>
            <a:r>
              <a:rPr lang="zh-CN" altLang="en-US" sz="1800" dirty="0" smtClean="0"/>
              <a:t>串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"he"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当前</a:t>
            </a:r>
            <a:r>
              <a:rPr lang="en-US" altLang="zh-CN" sz="1800" dirty="0" err="1" smtClean="0"/>
              <a:t>goto</a:t>
            </a:r>
            <a:r>
              <a:rPr lang="zh-CN" altLang="en-US" sz="1800" dirty="0" smtClean="0"/>
              <a:t>函数包括：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g(0,h) = 1, g(1, e) = 2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第二步：</a:t>
            </a:r>
            <a:r>
              <a:rPr lang="zh-CN" altLang="en-US" sz="1800" dirty="0"/>
              <a:t>继续</a:t>
            </a:r>
            <a:r>
              <a:rPr lang="zh-CN" altLang="en-US" sz="1800" dirty="0" smtClean="0"/>
              <a:t>向</a:t>
            </a:r>
            <a:r>
              <a:rPr lang="en-US" altLang="zh-CN" sz="1800" dirty="0" err="1"/>
              <a:t>goto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添加第二个模式</a:t>
            </a:r>
            <a:r>
              <a:rPr lang="zh-CN" altLang="en-US" sz="1800" dirty="0" smtClean="0"/>
              <a:t>串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"she"</a:t>
            </a:r>
            <a:r>
              <a:rPr lang="zh-CN" altLang="en-US" sz="1800" dirty="0"/>
              <a:t>，每次添加都是从状态</a:t>
            </a:r>
            <a:r>
              <a:rPr lang="en-US" altLang="zh-CN" sz="1800" dirty="0"/>
              <a:t>0</a:t>
            </a:r>
            <a:r>
              <a:rPr lang="zh-CN" altLang="en-US" sz="1800" dirty="0"/>
              <a:t>开始扫描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1026" name="Picture 2" descr="C:\Users\lint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09725"/>
            <a:ext cx="28956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ntong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1088"/>
            <a:ext cx="3237359" cy="18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0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第三步：</a:t>
            </a:r>
            <a:r>
              <a:rPr lang="zh-CN" altLang="en-US" dirty="0"/>
              <a:t>从状态</a:t>
            </a:r>
            <a:r>
              <a:rPr lang="en-US" altLang="zh-CN" dirty="0"/>
              <a:t>0</a:t>
            </a:r>
            <a:r>
              <a:rPr lang="zh-CN" altLang="en-US" dirty="0"/>
              <a:t>开始继续添加第三个模式</a:t>
            </a:r>
            <a:r>
              <a:rPr lang="zh-CN" altLang="en-US" dirty="0" smtClean="0"/>
              <a:t>串</a:t>
            </a:r>
            <a:r>
              <a:rPr lang="en-US" altLang="zh-CN" dirty="0" smtClean="0"/>
              <a:t>“his”</a:t>
            </a:r>
            <a:r>
              <a:rPr lang="zh-CN" altLang="en-US" dirty="0" smtClean="0"/>
              <a:t>，</a:t>
            </a:r>
            <a:r>
              <a:rPr lang="zh-CN" altLang="en-US" dirty="0"/>
              <a:t>这里值得注意的是</a:t>
            </a:r>
            <a:r>
              <a:rPr lang="zh-CN" altLang="en-US" dirty="0">
                <a:solidFill>
                  <a:srgbClr val="FF0000"/>
                </a:solidFill>
              </a:rPr>
              <a:t>遇到相同字符跳转时要重复利用以前已经生成的跳转</a:t>
            </a:r>
            <a:r>
              <a:rPr lang="zh-CN" altLang="en-US" dirty="0"/>
              <a:t>。如这里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‘h’</a:t>
            </a:r>
            <a:r>
              <a:rPr lang="zh-CN" altLang="en-US" dirty="0" smtClean="0"/>
              <a:t>在</a:t>
            </a:r>
            <a:r>
              <a:rPr lang="zh-CN" altLang="en-US" dirty="0"/>
              <a:t>第一步中已经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则不再添加到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函数中。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C:\Users\lint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44705"/>
            <a:ext cx="36004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第四步：添加模式</a:t>
            </a:r>
            <a:r>
              <a:rPr lang="zh-CN" altLang="en-US" dirty="0" smtClean="0"/>
              <a:t>串</a:t>
            </a:r>
            <a:r>
              <a:rPr lang="en-US" altLang="zh-CN" dirty="0" smtClean="0"/>
              <a:t> </a:t>
            </a:r>
            <a:r>
              <a:rPr lang="en-US" altLang="zh-CN" dirty="0"/>
              <a:t>"hers"</a:t>
            </a:r>
            <a:r>
              <a:rPr lang="zh-CN" altLang="en-US" dirty="0"/>
              <a:t>。至此，</a:t>
            </a:r>
            <a:r>
              <a:rPr lang="en-US" altLang="zh-CN" dirty="0" err="1"/>
              <a:t>goto</a:t>
            </a:r>
            <a:r>
              <a:rPr lang="zh-CN" altLang="en-US" dirty="0"/>
              <a:t>表已经构造完成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 descr="C:\Users\lintong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0768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8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failure</a:t>
            </a:r>
            <a:r>
              <a:rPr lang="zh-CN" altLang="en-US" b="1" dirty="0" smtClean="0"/>
              <a:t>表介绍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failure</a:t>
            </a:r>
            <a:r>
              <a:rPr lang="zh-CN" altLang="en-US" dirty="0"/>
              <a:t>表作用是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>
                <a:solidFill>
                  <a:srgbClr val="FF0000"/>
                </a:solidFill>
              </a:rPr>
              <a:t>表中匹配失败后状态跳转的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。首先引入状态深度的概念，</a:t>
            </a:r>
            <a:r>
              <a:rPr lang="zh-CN" altLang="en-US" dirty="0" smtClean="0">
                <a:solidFill>
                  <a:srgbClr val="FF0000"/>
                </a:solidFill>
              </a:rPr>
              <a:t>状态的深度</a:t>
            </a:r>
            <a:r>
              <a:rPr lang="en-US" altLang="zh-CN" dirty="0" smtClean="0">
                <a:solidFill>
                  <a:srgbClr val="FF0000"/>
                </a:solidFill>
              </a:rPr>
              <a:t>depth(s)</a:t>
            </a:r>
            <a:r>
              <a:rPr lang="zh-CN" altLang="en-US" dirty="0" smtClean="0">
                <a:solidFill>
                  <a:srgbClr val="FF0000"/>
                </a:solidFill>
              </a:rPr>
              <a:t>定义为在</a:t>
            </a:r>
            <a:r>
              <a:rPr lang="en-US" altLang="zh-CN" dirty="0" err="1" smtClean="0">
                <a:solidFill>
                  <a:srgbClr val="FF0000"/>
                </a:solidFill>
              </a:rPr>
              <a:t>goto</a:t>
            </a:r>
            <a:r>
              <a:rPr lang="zh-CN" altLang="en-US" dirty="0" smtClean="0">
                <a:solidFill>
                  <a:srgbClr val="FF0000"/>
                </a:solidFill>
              </a:rPr>
              <a:t>表中从起始状态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到状态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的最短路径长度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规定函数</a:t>
            </a:r>
            <a:r>
              <a:rPr lang="en-US" altLang="zh-CN" dirty="0" smtClean="0"/>
              <a:t>f(s) = r.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跳转表，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为当前状态，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为匹配失败后跳转状态。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下面</a:t>
            </a:r>
            <a:r>
              <a:rPr lang="zh-CN" altLang="en-US" dirty="0"/>
              <a:t>开始构造，首先对于所有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的状态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f(s)=0</a:t>
            </a:r>
            <a:r>
              <a:rPr lang="zh-CN" altLang="en-US" dirty="0"/>
              <a:t>，</a:t>
            </a:r>
            <a:r>
              <a:rPr lang="zh-CN" altLang="en-US" dirty="0" smtClean="0"/>
              <a:t>然后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depth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的状态的</a:t>
            </a:r>
            <a:r>
              <a:rPr lang="en-US" altLang="zh-CN" dirty="0">
                <a:solidFill>
                  <a:srgbClr val="FF0000"/>
                </a:solidFill>
              </a:rPr>
              <a:t>failure</a:t>
            </a:r>
            <a:r>
              <a:rPr lang="zh-CN" altLang="en-US" dirty="0">
                <a:solidFill>
                  <a:srgbClr val="FF0000"/>
                </a:solidFill>
              </a:rPr>
              <a:t>值都由</a:t>
            </a:r>
            <a:r>
              <a:rPr lang="en-US" altLang="zh-CN" dirty="0">
                <a:solidFill>
                  <a:srgbClr val="FF0000"/>
                </a:solidFill>
              </a:rPr>
              <a:t>depth-1</a:t>
            </a:r>
            <a:r>
              <a:rPr lang="zh-CN" altLang="en-US" dirty="0">
                <a:solidFill>
                  <a:srgbClr val="FF0000"/>
                </a:solidFill>
              </a:rPr>
              <a:t>的状态得到</a:t>
            </a:r>
            <a:r>
              <a:rPr lang="zh-CN" altLang="en-US" dirty="0" smtClean="0"/>
              <a:t>。具体</a:t>
            </a:r>
            <a:r>
              <a:rPr lang="zh-CN" altLang="en-US" dirty="0"/>
              <a:t>讲，在计算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d</a:t>
            </a:r>
            <a:r>
              <a:rPr lang="zh-CN" altLang="en-US" dirty="0"/>
              <a:t>的所有状态时候，我们会考虑到每一个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d-1</a:t>
            </a:r>
            <a:r>
              <a:rPr lang="zh-CN" altLang="en-US" dirty="0"/>
              <a:t>的状态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具体实现算法如下：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  1</a:t>
            </a:r>
            <a:r>
              <a:rPr lang="en-US" altLang="zh-CN" dirty="0"/>
              <a:t>.</a:t>
            </a:r>
            <a:r>
              <a:rPr lang="zh-CN" altLang="en-US" dirty="0"/>
              <a:t>       如果</a:t>
            </a:r>
            <a:r>
              <a:rPr lang="zh-CN" altLang="en-US" dirty="0">
                <a:solidFill>
                  <a:srgbClr val="FF0000"/>
                </a:solidFill>
              </a:rPr>
              <a:t>对于所有的字符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，</a:t>
            </a:r>
            <a:r>
              <a:rPr lang="en-US" altLang="zh-CN" dirty="0"/>
              <a:t>g(</a:t>
            </a:r>
            <a:r>
              <a:rPr lang="en-US" altLang="zh-CN" dirty="0" err="1"/>
              <a:t>r,a</a:t>
            </a:r>
            <a:r>
              <a:rPr lang="en-US" altLang="zh-CN" dirty="0"/>
              <a:t>)=fail</a:t>
            </a:r>
            <a:r>
              <a:rPr lang="zh-CN" altLang="en-US" dirty="0"/>
              <a:t>，那么什么也不做</a:t>
            </a:r>
            <a:r>
              <a:rPr lang="zh-CN" altLang="en-US" dirty="0" smtClean="0"/>
              <a:t>，则认为已经匹配到模式串末尾。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 2</a:t>
            </a:r>
            <a:r>
              <a:rPr lang="en-US" altLang="zh-CN" dirty="0"/>
              <a:t>.</a:t>
            </a:r>
            <a:r>
              <a:rPr lang="zh-CN" altLang="en-US" dirty="0"/>
              <a:t>       否则的话，如果有</a:t>
            </a:r>
            <a:r>
              <a:rPr lang="en-US" altLang="zh-CN" dirty="0"/>
              <a:t>g(</a:t>
            </a:r>
            <a:r>
              <a:rPr lang="en-US" altLang="zh-CN" dirty="0" err="1"/>
              <a:t>r,a</a:t>
            </a:r>
            <a:r>
              <a:rPr lang="en-US" altLang="zh-CN" dirty="0"/>
              <a:t>)=s</a:t>
            </a:r>
            <a:r>
              <a:rPr lang="zh-CN" altLang="en-US" dirty="0"/>
              <a:t>，那么执行下面三</a:t>
            </a:r>
            <a:r>
              <a:rPr lang="zh-CN" altLang="en-US" dirty="0" smtClean="0"/>
              <a:t>步：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（</a:t>
            </a:r>
            <a:r>
              <a:rPr lang="en-US" altLang="zh-CN" dirty="0"/>
              <a:t>a</a:t>
            </a:r>
            <a:r>
              <a:rPr lang="zh-CN" altLang="en-US" dirty="0"/>
              <a:t>）       设置</a:t>
            </a:r>
            <a:r>
              <a:rPr lang="en-US" altLang="zh-CN" dirty="0"/>
              <a:t>state=f(r) //</a:t>
            </a:r>
            <a:r>
              <a:rPr lang="zh-CN" altLang="en-US" dirty="0"/>
              <a:t>用</a:t>
            </a:r>
            <a:r>
              <a:rPr lang="en-US" altLang="zh-CN" dirty="0"/>
              <a:t>state</a:t>
            </a:r>
            <a:r>
              <a:rPr lang="zh-CN" altLang="en-US" dirty="0"/>
              <a:t>记录跟</a:t>
            </a:r>
            <a:r>
              <a:rPr lang="en-US" altLang="zh-CN" dirty="0"/>
              <a:t>r</a:t>
            </a:r>
            <a:r>
              <a:rPr lang="zh-CN" altLang="en-US" dirty="0"/>
              <a:t>共前缀</a:t>
            </a:r>
            <a:r>
              <a:rPr lang="zh-CN" altLang="en-US" dirty="0" smtClean="0"/>
              <a:t>的</a:t>
            </a:r>
            <a:r>
              <a:rPr lang="zh-CN" altLang="en-US" dirty="0"/>
              <a:t>状态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（</a:t>
            </a:r>
            <a:r>
              <a:rPr lang="en-US" altLang="zh-CN" dirty="0"/>
              <a:t>b</a:t>
            </a:r>
            <a:r>
              <a:rPr lang="zh-CN" altLang="en-US" dirty="0"/>
              <a:t>）       执行</a:t>
            </a:r>
            <a:r>
              <a:rPr lang="en-US" altLang="zh-CN" dirty="0"/>
              <a:t>state=f(state)</a:t>
            </a:r>
            <a:r>
              <a:rPr lang="zh-CN" altLang="en-US" dirty="0"/>
              <a:t>零次或若干</a:t>
            </a:r>
            <a:r>
              <a:rPr lang="zh-CN" altLang="en-US" dirty="0" smtClean="0"/>
              <a:t>次（回溯</a:t>
            </a:r>
            <a:r>
              <a:rPr lang="en-US" altLang="zh-CN" dirty="0" smtClean="0"/>
              <a:t>,</a:t>
            </a:r>
            <a:r>
              <a:rPr lang="zh-CN" altLang="en-US" dirty="0" smtClean="0"/>
              <a:t>寻找共同前缀），</a:t>
            </a:r>
            <a:r>
              <a:rPr lang="zh-CN" altLang="en-US" dirty="0"/>
              <a:t>直到使得</a:t>
            </a:r>
            <a:r>
              <a:rPr lang="en-US" altLang="zh-CN" dirty="0"/>
              <a:t>g(</a:t>
            </a:r>
            <a:r>
              <a:rPr lang="en-US" altLang="zh-CN" dirty="0" err="1"/>
              <a:t>state,a</a:t>
            </a:r>
            <a:r>
              <a:rPr lang="en-US" altLang="zh-CN" dirty="0"/>
              <a:t>)!=fail</a:t>
            </a:r>
            <a:r>
              <a:rPr lang="zh-CN" altLang="en-US" dirty="0"/>
              <a:t>（这个状态一定会有的因为</a:t>
            </a:r>
            <a:r>
              <a:rPr lang="en-US" altLang="zh-CN" dirty="0"/>
              <a:t>g(0,a)!=fail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必须找条活路，能走下去的</a:t>
            </a:r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/>
              <a:t>c</a:t>
            </a:r>
            <a:r>
              <a:rPr lang="zh-CN" altLang="en-US" dirty="0"/>
              <a:t>）       设置</a:t>
            </a:r>
            <a:r>
              <a:rPr lang="en-US" altLang="zh-CN" dirty="0"/>
              <a:t>f(s)=g(</a:t>
            </a:r>
            <a:r>
              <a:rPr lang="en-US" altLang="zh-CN" dirty="0" err="1"/>
              <a:t>state,a</a:t>
            </a:r>
            <a:r>
              <a:rPr lang="en-US" altLang="zh-CN" dirty="0"/>
              <a:t>)</a:t>
            </a:r>
            <a:r>
              <a:rPr lang="zh-CN" altLang="en-US" dirty="0"/>
              <a:t>，即相当于找到</a:t>
            </a:r>
            <a:r>
              <a:rPr lang="en-US" altLang="zh-CN" dirty="0"/>
              <a:t>f(s)</a:t>
            </a:r>
            <a:r>
              <a:rPr lang="zh-CN" altLang="en-US" dirty="0"/>
              <a:t>也是由一个状态匹配</a:t>
            </a:r>
            <a:r>
              <a:rPr lang="en-US" altLang="zh-CN" dirty="0"/>
              <a:t>a</a:t>
            </a:r>
            <a:r>
              <a:rPr lang="zh-CN" altLang="en-US" dirty="0"/>
              <a:t>字符转到的状态。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17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 实例分析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首先</a:t>
            </a:r>
            <a:r>
              <a:rPr lang="zh-CN" altLang="en-US" dirty="0"/>
              <a:t>我们将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的状态</a:t>
            </a:r>
            <a:r>
              <a:rPr lang="en-US" altLang="zh-CN" dirty="0"/>
              <a:t>f(1)=f(3)=0</a:t>
            </a:r>
            <a:r>
              <a:rPr lang="zh-CN" altLang="en-US" dirty="0"/>
              <a:t>，然后考虑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的结点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f(2)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state=f(1)=0</a:t>
            </a:r>
            <a:r>
              <a:rPr lang="zh-CN" altLang="en-US" dirty="0"/>
              <a:t>，因为</a:t>
            </a:r>
            <a:r>
              <a:rPr lang="en-US" altLang="zh-CN" dirty="0"/>
              <a:t>g(0,e)=0,</a:t>
            </a:r>
            <a:r>
              <a:rPr lang="zh-CN" altLang="en-US" dirty="0"/>
              <a:t>所以</a:t>
            </a:r>
            <a:r>
              <a:rPr lang="en-US" altLang="zh-CN" dirty="0"/>
              <a:t>f(2)=0;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f(6)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state=f(1)=0</a:t>
            </a:r>
            <a:r>
              <a:rPr lang="zh-CN" altLang="en-US" dirty="0"/>
              <a:t>，因为</a:t>
            </a:r>
            <a:r>
              <a:rPr lang="en-US" altLang="zh-CN" dirty="0"/>
              <a:t>g(0,i)=0,</a:t>
            </a:r>
            <a:r>
              <a:rPr lang="zh-CN" altLang="en-US" dirty="0"/>
              <a:t>所以</a:t>
            </a:r>
            <a:r>
              <a:rPr lang="en-US" altLang="zh-CN" dirty="0"/>
              <a:t>f(6)=0;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f(4)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state=f(3)=0</a:t>
            </a:r>
            <a:r>
              <a:rPr lang="zh-CN" altLang="en-US" dirty="0"/>
              <a:t>，因为</a:t>
            </a:r>
            <a:r>
              <a:rPr lang="en-US" altLang="zh-CN" dirty="0"/>
              <a:t>g(0,h)=1,</a:t>
            </a:r>
            <a:r>
              <a:rPr lang="zh-CN" altLang="en-US" dirty="0"/>
              <a:t>所以</a:t>
            </a:r>
            <a:r>
              <a:rPr lang="en-US" altLang="zh-CN" dirty="0"/>
              <a:t>f(4)=1;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然后</a:t>
            </a:r>
            <a:r>
              <a:rPr lang="zh-CN" altLang="en-US" dirty="0"/>
              <a:t>考虑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的结点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f(8)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state=f(2)=0</a:t>
            </a:r>
            <a:r>
              <a:rPr lang="zh-CN" altLang="en-US" dirty="0"/>
              <a:t>，因为</a:t>
            </a:r>
            <a:r>
              <a:rPr lang="en-US" altLang="zh-CN" dirty="0"/>
              <a:t>g(0,r)=0,</a:t>
            </a:r>
            <a:r>
              <a:rPr lang="zh-CN" altLang="en-US" dirty="0"/>
              <a:t>所以</a:t>
            </a:r>
            <a:r>
              <a:rPr lang="en-US" altLang="zh-CN" dirty="0"/>
              <a:t>f(8)=0;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f(7)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state=f(6)=0</a:t>
            </a:r>
            <a:r>
              <a:rPr lang="zh-CN" altLang="en-US" dirty="0"/>
              <a:t>，因为</a:t>
            </a:r>
            <a:r>
              <a:rPr lang="en-US" altLang="zh-CN" dirty="0"/>
              <a:t>g(0,s)=3,</a:t>
            </a:r>
            <a:r>
              <a:rPr lang="zh-CN" altLang="en-US" dirty="0"/>
              <a:t>所以</a:t>
            </a:r>
            <a:r>
              <a:rPr lang="en-US" altLang="zh-CN" dirty="0"/>
              <a:t>f(7)=3;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f(5)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state=f(4)=1</a:t>
            </a:r>
            <a:r>
              <a:rPr lang="zh-CN" altLang="en-US" dirty="0"/>
              <a:t>，因为</a:t>
            </a:r>
            <a:r>
              <a:rPr lang="en-US" altLang="zh-CN" dirty="0"/>
              <a:t>g(1,e)=2,</a:t>
            </a:r>
            <a:r>
              <a:rPr lang="zh-CN" altLang="en-US" dirty="0"/>
              <a:t>所以</a:t>
            </a:r>
            <a:r>
              <a:rPr lang="en-US" altLang="zh-CN" dirty="0"/>
              <a:t>f(5)=2;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最后</a:t>
            </a:r>
            <a:r>
              <a:rPr lang="zh-CN" altLang="en-US" dirty="0"/>
              <a:t>考虑</a:t>
            </a:r>
            <a:r>
              <a:rPr lang="en-US" altLang="zh-CN" dirty="0"/>
              <a:t>depth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的结点</a:t>
            </a:r>
            <a:r>
              <a:rPr lang="en-US" altLang="zh-CN" dirty="0"/>
              <a:t>9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计算</a:t>
            </a:r>
            <a:r>
              <a:rPr lang="en-US" altLang="zh-CN" dirty="0"/>
              <a:t>f(9)</a:t>
            </a:r>
            <a:r>
              <a:rPr lang="zh-CN" altLang="en-US" dirty="0"/>
              <a:t>时候，我们设置</a:t>
            </a:r>
            <a:r>
              <a:rPr lang="en-US" altLang="zh-CN" dirty="0"/>
              <a:t>state=f(8)=0</a:t>
            </a:r>
            <a:r>
              <a:rPr lang="zh-CN" altLang="en-US" dirty="0"/>
              <a:t>，因为</a:t>
            </a:r>
            <a:r>
              <a:rPr lang="en-US" altLang="zh-CN" dirty="0"/>
              <a:t>g(0,s)=3,</a:t>
            </a:r>
            <a:r>
              <a:rPr lang="zh-CN" altLang="en-US" dirty="0"/>
              <a:t>所以</a:t>
            </a:r>
            <a:r>
              <a:rPr lang="en-US" altLang="zh-CN" dirty="0"/>
              <a:t>f(9)=3;</a:t>
            </a:r>
            <a:endParaRPr lang="zh-CN" altLang="en-US" dirty="0"/>
          </a:p>
        </p:txBody>
      </p:sp>
      <p:pic>
        <p:nvPicPr>
          <p:cNvPr id="4098" name="Picture 2" descr="C:\Users\lint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33432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3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表介绍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output</a:t>
            </a:r>
            <a:r>
              <a:rPr lang="zh-CN" altLang="en-US" dirty="0" smtClean="0"/>
              <a:t>表表示</a:t>
            </a:r>
            <a:r>
              <a:rPr lang="zh-CN" altLang="en-US" dirty="0"/>
              <a:t>输出，即代表</a:t>
            </a:r>
            <a:r>
              <a:rPr lang="zh-CN" altLang="en-US" dirty="0">
                <a:solidFill>
                  <a:srgbClr val="FF0000"/>
                </a:solidFill>
              </a:rPr>
              <a:t>到达某个状态后某个模式</a:t>
            </a:r>
            <a:r>
              <a:rPr lang="zh-CN" altLang="en-US" dirty="0" smtClean="0">
                <a:solidFill>
                  <a:srgbClr val="FF0000"/>
                </a:solidFill>
              </a:rPr>
              <a:t>串即匹配</a:t>
            </a:r>
            <a:r>
              <a:rPr lang="zh-CN" altLang="en-US" dirty="0">
                <a:solidFill>
                  <a:srgbClr val="FF0000"/>
                </a:solidFill>
              </a:rPr>
              <a:t>成功</a:t>
            </a:r>
            <a:r>
              <a:rPr lang="zh-CN" altLang="en-US" dirty="0"/>
              <a:t>。该表的构造过程融合在</a:t>
            </a:r>
            <a:r>
              <a:rPr lang="en-US" altLang="zh-CN" dirty="0" err="1"/>
              <a:t>goto</a:t>
            </a:r>
            <a:r>
              <a:rPr lang="zh-CN" altLang="en-US" dirty="0"/>
              <a:t>表和</a:t>
            </a:r>
            <a:r>
              <a:rPr lang="en-US" altLang="zh-CN" dirty="0"/>
              <a:t>failure</a:t>
            </a:r>
            <a:r>
              <a:rPr lang="zh-CN" altLang="en-US" dirty="0"/>
              <a:t>表的构造过程中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表构造过程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构建</a:t>
            </a:r>
            <a:r>
              <a:rPr lang="en-US" altLang="zh-CN" dirty="0" err="1"/>
              <a:t>goto</a:t>
            </a:r>
            <a:r>
              <a:rPr lang="zh-CN" altLang="en-US" dirty="0"/>
              <a:t>表的过程中，我们</a:t>
            </a:r>
            <a:r>
              <a:rPr lang="zh-CN" altLang="en-US" dirty="0" smtClean="0"/>
              <a:t>知道：状态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是输入的</a:t>
            </a:r>
            <a:r>
              <a:rPr lang="en-US" altLang="zh-CN" dirty="0"/>
              <a:t>4</a:t>
            </a:r>
            <a:r>
              <a:rPr lang="zh-CN" altLang="en-US" dirty="0"/>
              <a:t>个模式串的末尾部分，所以如果在执行匹配过程中，达到了如下四个状态，我们就知道对应的模式串被发现了。对于</a:t>
            </a:r>
            <a:r>
              <a:rPr lang="zh-CN" altLang="en-US" dirty="0" smtClean="0"/>
              <a:t>状态机的</a:t>
            </a:r>
            <a:r>
              <a:rPr lang="zh-CN" altLang="en-US" dirty="0"/>
              <a:t>某些状态，对应某个完整的模式串已经被发现，我们就用</a:t>
            </a:r>
            <a:r>
              <a:rPr lang="en-US" altLang="zh-CN" dirty="0"/>
              <a:t>output</a:t>
            </a:r>
            <a:r>
              <a:rPr lang="zh-CN" altLang="en-US" dirty="0"/>
              <a:t>表来记录这一信息。完成</a:t>
            </a:r>
            <a:r>
              <a:rPr lang="en-US" altLang="zh-CN" dirty="0" err="1"/>
              <a:t>goto</a:t>
            </a:r>
            <a:r>
              <a:rPr lang="zh-CN" altLang="en-US" dirty="0"/>
              <a:t>表的构建后</a:t>
            </a:r>
            <a:r>
              <a:rPr lang="zh-CN" altLang="en-US" dirty="0" smtClean="0"/>
              <a:t>，状态机中</a:t>
            </a:r>
            <a:r>
              <a:rPr lang="zh-CN" altLang="en-US" dirty="0"/>
              <a:t>各状态对应的</a:t>
            </a:r>
            <a:r>
              <a:rPr lang="en-US" altLang="zh-CN" dirty="0"/>
              <a:t>output</a:t>
            </a:r>
            <a:r>
              <a:rPr lang="zh-CN" altLang="en-US" dirty="0"/>
              <a:t>表的情况如下：</a:t>
            </a:r>
          </a:p>
          <a:p>
            <a:pPr marL="0" indent="0">
              <a:buNone/>
            </a:pPr>
            <a:r>
              <a:rPr lang="en-US" altLang="zh-CN" dirty="0" smtClean="0"/>
              <a:t>     2 -&gt;he</a:t>
            </a:r>
            <a:r>
              <a:rPr lang="zh-CN" altLang="en-US" dirty="0" smtClean="0"/>
              <a:t>   </a:t>
            </a:r>
            <a:r>
              <a:rPr lang="en-US" altLang="zh-CN" dirty="0" smtClean="0"/>
              <a:t>5-&gt;she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7-&gt;his</a:t>
            </a:r>
            <a:r>
              <a:rPr lang="zh-CN" altLang="en-US" dirty="0" smtClean="0"/>
              <a:t>  </a:t>
            </a:r>
            <a:r>
              <a:rPr lang="en-US" altLang="zh-CN" dirty="0" smtClean="0"/>
              <a:t>  9-&gt;hers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Picture 2" descr="C:\Users\lintong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72816"/>
            <a:ext cx="46805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7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1124</Words>
  <Application>Microsoft Office PowerPoint</Application>
  <PresentationFormat>全屏显示(4:3)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AC算法讲解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AC算法讲解</dc:title>
  <dc:creator>lintong</dc:creator>
  <cp:lastModifiedBy>lintong</cp:lastModifiedBy>
  <cp:revision>248</cp:revision>
  <dcterms:created xsi:type="dcterms:W3CDTF">2015-03-14T04:00:18Z</dcterms:created>
  <dcterms:modified xsi:type="dcterms:W3CDTF">2015-03-16T05:04:42Z</dcterms:modified>
</cp:coreProperties>
</file>