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94" r:id="rId2"/>
  </p:sldMasterIdLst>
  <p:notesMasterIdLst>
    <p:notesMasterId r:id="rId27"/>
  </p:notesMasterIdLst>
  <p:sldIdLst>
    <p:sldId id="256" r:id="rId3"/>
    <p:sldId id="277" r:id="rId4"/>
    <p:sldId id="258" r:id="rId5"/>
    <p:sldId id="274" r:id="rId6"/>
    <p:sldId id="275" r:id="rId7"/>
    <p:sldId id="278" r:id="rId8"/>
    <p:sldId id="260" r:id="rId9"/>
    <p:sldId id="282" r:id="rId10"/>
    <p:sldId id="283" r:id="rId11"/>
    <p:sldId id="279" r:id="rId12"/>
    <p:sldId id="280" r:id="rId13"/>
    <p:sldId id="261" r:id="rId14"/>
    <p:sldId id="262" r:id="rId15"/>
    <p:sldId id="263" r:id="rId16"/>
    <p:sldId id="264" r:id="rId17"/>
    <p:sldId id="281" r:id="rId18"/>
    <p:sldId id="272" r:id="rId19"/>
    <p:sldId id="266" r:id="rId20"/>
    <p:sldId id="267" r:id="rId21"/>
    <p:sldId id="273" r:id="rId22"/>
    <p:sldId id="268" r:id="rId23"/>
    <p:sldId id="269" r:id="rId24"/>
    <p:sldId id="270" r:id="rId25"/>
    <p:sldId id="271" r:id="rId2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689" autoAdjust="0"/>
  </p:normalViewPr>
  <p:slideViewPr>
    <p:cSldViewPr snapToGrid="0" snapToObjects="1">
      <p:cViewPr varScale="1">
        <p:scale>
          <a:sx n="107" d="100"/>
          <a:sy n="107" d="100"/>
        </p:scale>
        <p:origin x="-29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8614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FIRS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5734" y="629721"/>
            <a:ext cx="8958887" cy="593935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63063" y="0"/>
            <a:ext cx="7312349" cy="48983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281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FIRST 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163063" y="0"/>
            <a:ext cx="7312349" cy="48983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732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35" y="617987"/>
            <a:ext cx="4523880" cy="593935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629615" y="617987"/>
            <a:ext cx="4383793" cy="593935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3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35" y="3471887"/>
            <a:ext cx="8958890" cy="308545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5736" y="628650"/>
            <a:ext cx="8958890" cy="28432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1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3093" y="1347562"/>
            <a:ext cx="8851392" cy="100584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6" name="Text Placeholder 4"/>
          <p:cNvSpPr>
            <a:spLocks noGrp="1"/>
          </p:cNvSpPr>
          <p:nvPr>
            <p:ph idx="1"/>
          </p:nvPr>
        </p:nvSpPr>
        <p:spPr>
          <a:xfrm>
            <a:off x="183306" y="2405778"/>
            <a:ext cx="8503494" cy="377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6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3063" y="0"/>
            <a:ext cx="7312349" cy="48983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734" y="629721"/>
            <a:ext cx="8958887" cy="5939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6695604"/>
            <a:ext cx="8644679" cy="172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kern="12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3477" y="6510938"/>
            <a:ext cx="646693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hangingPunct="1"/>
            <a:fld id="{6B30A456-4635-334D-A415-3BCE94D01BB8}" type="slidenum">
              <a:rPr lang="en-US" kern="120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ea typeface="+mn-ea"/>
                <a:cs typeface="+mn-cs"/>
              </a:rPr>
              <a:pPr algn="r" hangingPunct="1"/>
              <a:t>‹#›</a:t>
            </a:fld>
            <a:endParaRPr lang="en-US" kern="1200" dirty="0">
              <a:solidFill>
                <a:prstClr val="black">
                  <a:lumMod val="65000"/>
                  <a:lumOff val="35000"/>
                </a:prstClr>
              </a:solidFill>
              <a:latin typeface="Times New Roman"/>
              <a:ea typeface="+mn-ea"/>
              <a:cs typeface="+mn-cs"/>
            </a:endParaRPr>
          </a:p>
        </p:txBody>
      </p:sp>
      <p:pic>
        <p:nvPicPr>
          <p:cNvPr id="7" name="Picture 6" descr="icon_wfirst_logo.pn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4" b="1604"/>
          <a:stretch/>
        </p:blipFill>
        <p:spPr>
          <a:xfrm>
            <a:off x="10409" y="0"/>
            <a:ext cx="1152654" cy="542746"/>
          </a:xfrm>
          <a:prstGeom prst="rect">
            <a:avLst/>
          </a:prstGeom>
        </p:spPr>
      </p:pic>
      <p:pic>
        <p:nvPicPr>
          <p:cNvPr id="10" name="Picture 9" descr="256357main_Symbols1-xltn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986" y="19390"/>
            <a:ext cx="643014" cy="48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7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93" r:id="rId2"/>
    <p:sldLayoutId id="2147483665" r:id="rId3"/>
    <p:sldLayoutId id="2147483667" r:id="rId4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Times New Roman"/>
          <a:ea typeface="小塚明朝 Pro H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500"/>
        </a:spcBef>
        <a:spcAft>
          <a:spcPts val="0"/>
        </a:spcAft>
        <a:buClr>
          <a:srgbClr val="800000"/>
        </a:buClr>
        <a:buSzPct val="80000"/>
        <a:buFont typeface="Wingdings 2" pitchFamily="18" charset="2"/>
        <a:buChar char=""/>
        <a:tabLst>
          <a:tab pos="398463" algn="l"/>
        </a:tabLst>
        <a:defRPr sz="28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1pPr>
      <a:lvl2pPr marL="692150" indent="-407988" algn="l" defTabSz="914400" rtl="0" eaLnBrk="1" latinLnBrk="0" hangingPunct="1">
        <a:spcBef>
          <a:spcPts val="500"/>
        </a:spcBef>
        <a:buClr>
          <a:schemeClr val="accent1">
            <a:lumMod val="50000"/>
          </a:schemeClr>
        </a:buClr>
        <a:buSzPct val="80000"/>
        <a:buFont typeface="Wingdings 2" pitchFamily="18" charset="2"/>
        <a:buChar char=""/>
        <a:defRPr sz="24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2pPr>
      <a:lvl3pPr marL="914400" indent="-384175" algn="l" defTabSz="914400" rtl="0" eaLnBrk="1" latinLnBrk="0" hangingPunct="1">
        <a:spcBef>
          <a:spcPts val="500"/>
        </a:spcBef>
        <a:buClr>
          <a:srgbClr val="800000"/>
        </a:buClr>
        <a:buSzPct val="80000"/>
        <a:buFont typeface="Wingdings 2" pitchFamily="18" charset="2"/>
        <a:buChar char=""/>
        <a:defRPr sz="24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3pPr>
      <a:lvl4pPr marL="1139825" indent="-363538" algn="l" defTabSz="914400" rtl="0" eaLnBrk="1" latinLnBrk="0" hangingPunct="1">
        <a:spcBef>
          <a:spcPts val="500"/>
        </a:spcBef>
        <a:buClr>
          <a:schemeClr val="accent1">
            <a:lumMod val="50000"/>
          </a:schemeClr>
        </a:buClr>
        <a:buSzPct val="80000"/>
        <a:buFont typeface="Wingdings 2" pitchFamily="18" charset="2"/>
        <a:buChar char=""/>
        <a:defRPr sz="24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4pPr>
      <a:lvl5pPr marL="1423988" indent="-392113" algn="l" defTabSz="914400" rtl="0" eaLnBrk="1" latinLnBrk="0" hangingPunct="1">
        <a:spcBef>
          <a:spcPts val="500"/>
        </a:spcBef>
        <a:buClr>
          <a:srgbClr val="800000"/>
        </a:buClr>
        <a:buSzPct val="80000"/>
        <a:buFont typeface="Wingdings 2" pitchFamily="18" charset="2"/>
        <a:buChar char=""/>
        <a:defRPr sz="24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3" y="1347562"/>
            <a:ext cx="8851392" cy="100584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6695604"/>
            <a:ext cx="8644679" cy="172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kern="12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3477" y="6510938"/>
            <a:ext cx="646693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hangingPunct="1"/>
            <a:fld id="{6B30A456-4635-334D-A415-3BCE94D01BB8}" type="slidenum">
              <a:rPr lang="en-US" kern="120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ea typeface="+mn-ea"/>
                <a:cs typeface="+mn-cs"/>
              </a:rPr>
              <a:pPr algn="r" hangingPunct="1"/>
              <a:t>‹#›</a:t>
            </a:fld>
            <a:endParaRPr lang="en-US" kern="1200" dirty="0">
              <a:solidFill>
                <a:prstClr val="black">
                  <a:lumMod val="65000"/>
                  <a:lumOff val="35000"/>
                </a:prstClr>
              </a:solidFill>
              <a:latin typeface="Times New Roman"/>
              <a:ea typeface="+mn-ea"/>
              <a:cs typeface="+mn-cs"/>
            </a:endParaRPr>
          </a:p>
        </p:txBody>
      </p:sp>
      <p:pic>
        <p:nvPicPr>
          <p:cNvPr id="7" name="Picture 6" descr="icon_wfirst_logo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4" b="1604"/>
          <a:stretch/>
        </p:blipFill>
        <p:spPr>
          <a:xfrm>
            <a:off x="10409" y="-1"/>
            <a:ext cx="2778454" cy="1308281"/>
          </a:xfrm>
          <a:prstGeom prst="rect">
            <a:avLst/>
          </a:prstGeom>
        </p:spPr>
      </p:pic>
      <p:pic>
        <p:nvPicPr>
          <p:cNvPr id="10" name="Picture 9" descr="256357main_Symbols1-xltn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534" y="19390"/>
            <a:ext cx="1713466" cy="128889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3306" y="2405778"/>
            <a:ext cx="8503494" cy="377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b="0" i="0" kern="1200">
          <a:solidFill>
            <a:schemeClr val="bg1"/>
          </a:solidFill>
          <a:latin typeface="Times New Roman"/>
          <a:ea typeface="小塚明朝 Pro H"/>
          <a:cs typeface="+mj-cs"/>
        </a:defRPr>
      </a:lvl1pPr>
    </p:titleStyle>
    <p:bodyStyle>
      <a:lvl1pPr marL="0" indent="0" algn="l" defTabSz="914400" rtl="0" eaLnBrk="1" latinLnBrk="0" hangingPunct="1">
        <a:spcBef>
          <a:spcPts val="500"/>
        </a:spcBef>
        <a:buClr>
          <a:srgbClr val="800000"/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1pPr>
      <a:lvl2pPr marL="0" indent="0" algn="l" defTabSz="914400" rtl="0" eaLnBrk="1" latinLnBrk="0" hangingPunct="1">
        <a:spcBef>
          <a:spcPts val="500"/>
        </a:spcBef>
        <a:buClr>
          <a:schemeClr val="accent1">
            <a:lumMod val="50000"/>
          </a:schemeClr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2pPr>
      <a:lvl3pPr marL="0" indent="0" algn="l" defTabSz="914400" rtl="0" eaLnBrk="1" latinLnBrk="0" hangingPunct="1">
        <a:spcBef>
          <a:spcPts val="500"/>
        </a:spcBef>
        <a:buClr>
          <a:srgbClr val="800000"/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3pPr>
      <a:lvl4pPr marL="0" indent="0" algn="l" defTabSz="914400" rtl="0" eaLnBrk="1" latinLnBrk="0" hangingPunct="1">
        <a:spcBef>
          <a:spcPts val="500"/>
        </a:spcBef>
        <a:buClr>
          <a:schemeClr val="accent1">
            <a:lumMod val="50000"/>
          </a:schemeClr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4pPr>
      <a:lvl5pPr marL="0" indent="0" algn="l" defTabSz="914400" rtl="0" eaLnBrk="1" latinLnBrk="0" hangingPunct="1">
        <a:spcBef>
          <a:spcPts val="500"/>
        </a:spcBef>
        <a:buClr>
          <a:srgbClr val="800000"/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95405" y="2511628"/>
            <a:ext cx="8851392" cy="1251011"/>
          </a:xfrm>
          <a:prstGeom prst="rect">
            <a:avLst/>
          </a:prstGeom>
        </p:spPr>
        <p:txBody>
          <a:bodyPr/>
          <a:lstStyle/>
          <a:p>
            <a:pPr algn="ctr" defTabSz="347472">
              <a:defRPr sz="2964"/>
            </a:pPr>
            <a:r>
              <a:rPr dirty="0" smtClean="0"/>
              <a:t>Coronagraph </a:t>
            </a:r>
            <a:r>
              <a:rPr dirty="0"/>
              <a:t>Rapid Imaging Spectrograph in </a:t>
            </a:r>
            <a:r>
              <a:rPr dirty="0" smtClean="0"/>
              <a:t>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(CRISPY)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3306" y="4392923"/>
            <a:ext cx="8503494" cy="198131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Maxime Rizzo, Tyler </a:t>
            </a:r>
            <a:r>
              <a:rPr lang="en-US" dirty="0" smtClean="0"/>
              <a:t>Groff, Neil Zimmerman</a:t>
            </a:r>
            <a:r>
              <a:rPr lang="en-US" dirty="0" smtClean="0"/>
              <a:t> </a:t>
            </a:r>
            <a:r>
              <a:rPr lang="en-US" dirty="0" smtClean="0"/>
              <a:t>&amp; </a:t>
            </a:r>
            <a:r>
              <a:rPr lang="en-US" dirty="0" smtClean="0"/>
              <a:t>Goddard IFS </a:t>
            </a:r>
            <a:r>
              <a:rPr lang="en-US" dirty="0" smtClean="0"/>
              <a:t>Lab,</a:t>
            </a:r>
            <a:endParaRPr lang="en-US" dirty="0" smtClean="0"/>
          </a:p>
          <a:p>
            <a:pPr algn="ctr"/>
            <a:r>
              <a:rPr lang="en-US" dirty="0"/>
              <a:t>Ewan Douglas (MIT/</a:t>
            </a:r>
            <a:r>
              <a:rPr lang="en-US" dirty="0" err="1"/>
              <a:t>Cahoy</a:t>
            </a:r>
            <a:r>
              <a:rPr lang="en-US" dirty="0"/>
              <a:t> Lab</a:t>
            </a:r>
            <a:r>
              <a:rPr lang="en-US" dirty="0" smtClean="0"/>
              <a:t>)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WFIRST Data Analysis Group</a:t>
            </a:r>
            <a:r>
              <a:rPr lang="en-US" dirty="0"/>
              <a:t> </a:t>
            </a:r>
            <a:r>
              <a:rPr lang="en-US" dirty="0" smtClean="0"/>
              <a:t>Presentation</a:t>
            </a:r>
          </a:p>
          <a:p>
            <a:pPr algn="ctr"/>
            <a:r>
              <a:rPr lang="en-US" dirty="0" smtClean="0"/>
              <a:t>Feb 2</a:t>
            </a:r>
            <a:r>
              <a:rPr lang="en-US" baseline="30000" dirty="0" smtClean="0"/>
              <a:t>nd</a:t>
            </a:r>
            <a:r>
              <a:rPr lang="en-US" dirty="0" smtClean="0"/>
              <a:t>, 2017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Sample at 4x diffraction limit (</a:t>
            </a:r>
            <a:r>
              <a:rPr lang="nb-NO" sz="2000" dirty="0"/>
              <a:t>0.01425”)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Generate tilted </a:t>
            </a:r>
            <a:r>
              <a:rPr lang="en-US" sz="2000" dirty="0" err="1"/>
              <a:t>wavefronts</a:t>
            </a:r>
            <a:r>
              <a:rPr lang="en-US" sz="2000" dirty="0"/>
              <a:t> for each wavelength from relatively bright (i.e. &gt;5e-11  contrast) sources in scene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dirty="0" err="1" smtClean="0"/>
              <a:t>webbpsf</a:t>
            </a:r>
            <a:r>
              <a:rPr lang="en-US" sz="2000" dirty="0" smtClean="0"/>
              <a:t> </a:t>
            </a:r>
            <a:r>
              <a:rPr lang="en-US" sz="2000" dirty="0" err="1" smtClean="0"/>
              <a:t>Fraunhofer</a:t>
            </a:r>
            <a:r>
              <a:rPr lang="en-US" sz="2000" dirty="0" smtClean="0"/>
              <a:t> </a:t>
            </a:r>
            <a:r>
              <a:rPr lang="en-US" sz="2000" dirty="0"/>
              <a:t>SPC model (currently testing Fresnel domain model)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Sum post-coronagraph electric field intensities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Record same-color on-axis reference target diffraction pattern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Store as wavelength vs. intensity </a:t>
            </a:r>
            <a:r>
              <a:rPr lang="en-US" sz="1600" dirty="0" smtClean="0"/>
              <a:t>cube</a:t>
            </a:r>
            <a:endParaRPr lang="en-US" sz="1600" dirty="0"/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Document instrument configuration and model choices in in FITS header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Future</a:t>
            </a:r>
            <a:r>
              <a:rPr lang="en-US" sz="2000" dirty="0"/>
              <a:t>:</a:t>
            </a:r>
          </a:p>
          <a:p>
            <a:r>
              <a:rPr lang="en-US" sz="2000" dirty="0"/>
              <a:t>Add approximation of (post-correction) </a:t>
            </a:r>
            <a:r>
              <a:rPr lang="en-US" sz="2000" dirty="0" err="1"/>
              <a:t>wavefront</a:t>
            </a:r>
            <a:r>
              <a:rPr lang="en-US" sz="2000" dirty="0"/>
              <a:t> error</a:t>
            </a:r>
          </a:p>
          <a:p>
            <a:r>
              <a:rPr lang="en-US" sz="2000" dirty="0"/>
              <a:t>Full wavelength coverage</a:t>
            </a:r>
          </a:p>
          <a:p>
            <a:r>
              <a:rPr lang="en-US" sz="2000" dirty="0"/>
              <a:t>Library of PSFs vs. all angles for rapid reconstruction of new scenes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scene 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2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POPPY simulations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4122"/>
            <a:ext cx="9144000" cy="320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80000"/>
              </a:lnSpc>
              <a:spcBef>
                <a:spcPts val="600"/>
              </a:spcBef>
              <a:buFontTx/>
              <a:buAutoNum type="arabicPeriod"/>
              <a:defRPr sz="2900"/>
            </a:pPr>
            <a:r>
              <a:rPr dirty="0"/>
              <a:t>Remap each slice of input cube onto lenslet array</a:t>
            </a:r>
          </a:p>
          <a:p>
            <a:pPr marL="914400" lvl="1" indent="-514350">
              <a:lnSpc>
                <a:spcPct val="80000"/>
              </a:lnSpc>
              <a:spcBef>
                <a:spcPts val="600"/>
              </a:spcBef>
              <a:defRPr sz="2500"/>
            </a:pPr>
            <a:r>
              <a:rPr dirty="0"/>
              <a:t>1 square portion of scene = 1 square </a:t>
            </a:r>
            <a:r>
              <a:rPr dirty="0" smtClean="0"/>
              <a:t>lenslet</a:t>
            </a:r>
            <a:endParaRPr lang="en-US" dirty="0" smtClean="0"/>
          </a:p>
          <a:p>
            <a:pPr marL="914400" lvl="1" indent="-514350">
              <a:lnSpc>
                <a:spcPct val="80000"/>
              </a:lnSpc>
              <a:spcBef>
                <a:spcPts val="600"/>
              </a:spcBef>
              <a:defRPr sz="2500"/>
            </a:pPr>
            <a:endParaRPr dirty="0"/>
          </a:p>
          <a:p>
            <a:pPr marL="514350" indent="-514350">
              <a:lnSpc>
                <a:spcPct val="80000"/>
              </a:lnSpc>
              <a:spcBef>
                <a:spcPts val="600"/>
              </a:spcBef>
              <a:buFontTx/>
              <a:buAutoNum type="arabicPeriod"/>
              <a:defRPr sz="2900"/>
            </a:pPr>
            <a:r>
              <a:rPr dirty="0"/>
              <a:t>For each lenslet and wavelength, determine X Y location in detector plane using polynomial function of (X,Y</a:t>
            </a:r>
            <a:r>
              <a:rPr dirty="0" smtClean="0"/>
              <a:t>,</a:t>
            </a:r>
            <a:r>
              <a:rPr lang="en-US" b="1" dirty="0" smtClean="0">
                <a:latin typeface="Lucida Grande"/>
                <a:ea typeface="Lucida Grande"/>
                <a:cs typeface="Lucida Grande"/>
              </a:rPr>
              <a:t>λ</a:t>
            </a:r>
            <a:r>
              <a:rPr dirty="0" smtClean="0"/>
              <a:t>)</a:t>
            </a:r>
            <a:endParaRPr dirty="0"/>
          </a:p>
          <a:p>
            <a:pPr marL="514350" indent="-514350">
              <a:lnSpc>
                <a:spcPct val="80000"/>
              </a:lnSpc>
              <a:spcBef>
                <a:spcPts val="600"/>
              </a:spcBef>
              <a:buFontTx/>
              <a:buAutoNum type="arabicPeriod"/>
              <a:defRPr sz="2900"/>
            </a:pPr>
            <a:endParaRPr dirty="0"/>
          </a:p>
          <a:p>
            <a:pPr marL="514350" indent="-514350">
              <a:lnSpc>
                <a:spcPct val="80000"/>
              </a:lnSpc>
              <a:spcBef>
                <a:spcPts val="600"/>
              </a:spcBef>
              <a:buFontTx/>
              <a:buAutoNum type="arabicPeriod" startAt="3"/>
              <a:defRPr sz="2900"/>
            </a:pPr>
            <a:r>
              <a:rPr dirty="0"/>
              <a:t>Add oversampled PSFlet on oversampled detector plane at correct position</a:t>
            </a:r>
          </a:p>
          <a:p>
            <a:pPr marL="514350" indent="-514350">
              <a:lnSpc>
                <a:spcPct val="80000"/>
              </a:lnSpc>
              <a:spcBef>
                <a:spcPts val="600"/>
              </a:spcBef>
              <a:buFontTx/>
              <a:buAutoNum type="arabicPeriod" startAt="3"/>
              <a:defRPr sz="2900"/>
            </a:pPr>
            <a:endParaRPr dirty="0"/>
          </a:p>
          <a:p>
            <a:pPr marL="514350" indent="-514350">
              <a:lnSpc>
                <a:spcPct val="80000"/>
              </a:lnSpc>
              <a:spcBef>
                <a:spcPts val="600"/>
              </a:spcBef>
              <a:buFontTx/>
              <a:buAutoNum type="arabicPeriod" startAt="4"/>
              <a:defRPr sz="2900"/>
            </a:pPr>
            <a:r>
              <a:rPr dirty="0"/>
              <a:t>Rebin onto final detector sampling</a:t>
            </a:r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IFS propagation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4239"/>
            <a:ext cx="9144000" cy="44515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4348" y="1094907"/>
            <a:ext cx="251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Cube of inputs to the IFS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12513" y="1124182"/>
            <a:ext cx="177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IFS detector map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9713" y="5915785"/>
            <a:ext cx="192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Optimal extraction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65200" y="5883519"/>
            <a:ext cx="243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Least-squares extraction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Detector noise: approach </a:t>
            </a:r>
          </a:p>
        </p:txBody>
      </p:sp>
      <p:sp>
        <p:nvSpPr>
          <p:cNvPr id="4" name="Shape 173"/>
          <p:cNvSpPr txBox="1">
            <a:spLocks/>
          </p:cNvSpPr>
          <p:nvPr/>
        </p:nvSpPr>
        <p:spPr>
          <a:xfrm>
            <a:off x="105734" y="629721"/>
            <a:ext cx="8958887" cy="5939353"/>
          </a:xfrm>
          <a:prstGeom prst="rect">
            <a:avLst/>
          </a:prstGeom>
        </p:spPr>
        <p:txBody>
          <a:bodyPr anchor="ctr"/>
          <a:lstStyle>
            <a:lvl1pPr marL="509588" indent="-509588" algn="l" defTabSz="914400" rtl="0" eaLnBrk="1" latinLnBrk="0" hangingPunct="1">
              <a:spcBef>
                <a:spcPts val="500"/>
              </a:spcBef>
              <a:spcAft>
                <a:spcPts val="0"/>
              </a:spcAft>
              <a:buClr>
                <a:srgbClr val="800000"/>
              </a:buClr>
              <a:buSzPct val="80000"/>
              <a:buFont typeface="Wingdings 2" pitchFamily="18" charset="2"/>
              <a:buChar char="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1pPr>
            <a:lvl2pPr marL="692150" indent="-407988" algn="l" defTabSz="914400" rtl="0" eaLnBrk="1" latinLnBrk="0" hangingPunct="1"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2pPr>
            <a:lvl3pPr marL="914400" indent="-384175" algn="l" defTabSz="914400" rtl="0" eaLnBrk="1" latinLnBrk="0" hangingPunct="1">
              <a:spcBef>
                <a:spcPts val="500"/>
              </a:spcBef>
              <a:buClr>
                <a:srgbClr val="800000"/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3pPr>
            <a:lvl4pPr marL="1139825" indent="-363538" algn="l" defTabSz="914400" rtl="0" eaLnBrk="1" latinLnBrk="0" hangingPunct="1"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4pPr>
            <a:lvl5pPr marL="1423988" indent="-392113" algn="l" defTabSz="914400" rtl="0" eaLnBrk="1" latinLnBrk="0" hangingPunct="1">
              <a:spcBef>
                <a:spcPts val="500"/>
              </a:spcBef>
              <a:buClr>
                <a:srgbClr val="800000"/>
              </a:buClr>
              <a:buSzPct val="80000"/>
              <a:buFont typeface="Wingdings 2" pitchFamily="18" charset="2"/>
              <a:buChar char="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Deliver software with standard Gaussian/Poisson noise sources</a:t>
            </a:r>
          </a:p>
          <a:p>
            <a:endParaRPr lang="en-US" dirty="0"/>
          </a:p>
          <a:p>
            <a:r>
              <a:rPr lang="en-US" dirty="0"/>
              <a:t>Work on implementation of noise specific to EMCCDs</a:t>
            </a:r>
          </a:p>
          <a:p>
            <a:endParaRPr lang="en-US" dirty="0"/>
          </a:p>
          <a:p>
            <a:r>
              <a:rPr lang="en-US" dirty="0"/>
              <a:t>Work with JPL/MIT on Python implementation of traps </a:t>
            </a:r>
            <a:r>
              <a:rPr lang="en-US" dirty="0" err="1"/>
              <a:t>sims</a:t>
            </a:r>
            <a:r>
              <a:rPr lang="en-US" dirty="0"/>
              <a:t> for the future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Traps code example</a:t>
            </a:r>
          </a:p>
        </p:txBody>
      </p:sp>
      <p:pic>
        <p:nvPicPr>
          <p:cNvPr id="165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574" y="1416690"/>
            <a:ext cx="4131762" cy="378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5497" y="1416690"/>
            <a:ext cx="4121242" cy="37833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4745497" y="6274597"/>
            <a:ext cx="3882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92500"/>
          </a:bodyPr>
          <a:lstStyle>
            <a:lvl1pPr algn="ctr">
              <a:lnSpc>
                <a:spcPct val="90000"/>
              </a:lnSpc>
              <a:spcBef>
                <a:spcPts val="400"/>
              </a:spcBef>
              <a:defRPr sz="2000">
                <a:solidFill>
                  <a:srgbClr val="595959"/>
                </a:solidFill>
              </a:defRPr>
            </a:lvl1pPr>
          </a:lstStyle>
          <a:p>
            <a:r>
              <a:rPr dirty="0"/>
              <a:t>Traps code from JPL/Bijan Nemati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9206" indent="-509206" defTabSz="452627">
              <a:lnSpc>
                <a:spcPct val="80000"/>
              </a:lnSpc>
              <a:buFontTx/>
              <a:buAutoNum type="arabicPeriod"/>
              <a:defRPr sz="2376"/>
            </a:pPr>
            <a:r>
              <a:rPr lang="en-US" dirty="0"/>
              <a:t>Generate monochromatic </a:t>
            </a:r>
            <a:r>
              <a:rPr lang="en-US" dirty="0" err="1"/>
              <a:t>flatfields</a:t>
            </a:r>
            <a:r>
              <a:rPr lang="en-US" dirty="0"/>
              <a:t> to determine wavelength/pixel relationship for each </a:t>
            </a:r>
            <a:r>
              <a:rPr lang="en-US" dirty="0" err="1"/>
              <a:t>lenslet</a:t>
            </a:r>
            <a:r>
              <a:rPr lang="en-US" dirty="0"/>
              <a:t> spectrum</a:t>
            </a:r>
          </a:p>
          <a:p>
            <a:pPr marL="509206" indent="-509206" defTabSz="452627">
              <a:lnSpc>
                <a:spcPct val="80000"/>
              </a:lnSpc>
              <a:buFontTx/>
              <a:buAutoNum type="arabicPeriod"/>
              <a:defRPr sz="2376"/>
            </a:pPr>
            <a:endParaRPr lang="en-US" dirty="0"/>
          </a:p>
          <a:p>
            <a:pPr marL="509206" indent="-509206" defTabSz="452627">
              <a:lnSpc>
                <a:spcPct val="80000"/>
              </a:lnSpc>
              <a:buFontTx/>
              <a:buAutoNum type="arabicPeriod" startAt="2"/>
              <a:defRPr sz="2376"/>
            </a:pPr>
            <a:r>
              <a:rPr lang="en-US" dirty="0"/>
              <a:t>Optimization routine to fit polynomial function to </a:t>
            </a:r>
            <a:r>
              <a:rPr lang="en-US" dirty="0" err="1"/>
              <a:t>lenslet</a:t>
            </a:r>
            <a:r>
              <a:rPr lang="en-US" dirty="0"/>
              <a:t> positions for each wavelength</a:t>
            </a:r>
          </a:p>
          <a:p>
            <a:pPr marL="509206" indent="-509206" defTabSz="452627">
              <a:lnSpc>
                <a:spcPct val="80000"/>
              </a:lnSpc>
              <a:buFontTx/>
              <a:buAutoNum type="arabicPeriod" startAt="2"/>
              <a:defRPr sz="2376"/>
            </a:pPr>
            <a:endParaRPr lang="en-US" dirty="0"/>
          </a:p>
          <a:p>
            <a:pPr marL="509206" indent="-509206" defTabSz="452627">
              <a:buFontTx/>
              <a:buAutoNum type="arabicPeriod" startAt="3"/>
              <a:defRPr sz="2376"/>
            </a:pPr>
            <a:r>
              <a:rPr lang="en-US" dirty="0"/>
              <a:t>From </a:t>
            </a:r>
            <a:r>
              <a:rPr lang="en-US" dirty="0" err="1"/>
              <a:t>PSFLet</a:t>
            </a:r>
            <a:r>
              <a:rPr lang="en-US" dirty="0"/>
              <a:t> ‘diversity’ across the field, generate high-resolution simulated </a:t>
            </a:r>
            <a:r>
              <a:rPr lang="en-US" dirty="0" err="1"/>
              <a:t>PSFLets</a:t>
            </a:r>
            <a:r>
              <a:rPr lang="en-US" dirty="0"/>
              <a:t> in different regions of the image; equivalent to assuming we have very good knowledge of </a:t>
            </a:r>
            <a:r>
              <a:rPr lang="en-US" dirty="0" err="1"/>
              <a:t>PSFLets</a:t>
            </a:r>
            <a:endParaRPr lang="en-US" dirty="0"/>
          </a:p>
          <a:p>
            <a:pPr marL="509206" indent="-509206" defTabSz="452627">
              <a:lnSpc>
                <a:spcPct val="80000"/>
              </a:lnSpc>
              <a:buFontTx/>
              <a:buAutoNum type="arabicPeriod" startAt="3"/>
              <a:defRPr sz="2376"/>
            </a:pPr>
            <a:endParaRPr lang="en-US" dirty="0"/>
          </a:p>
          <a:p>
            <a:pPr marL="509206" indent="-509206" defTabSz="452627">
              <a:lnSpc>
                <a:spcPct val="80000"/>
              </a:lnSpc>
              <a:buFontTx/>
              <a:buAutoNum type="arabicPeriod" startAt="4"/>
              <a:defRPr sz="2376"/>
            </a:pPr>
            <a:r>
              <a:rPr lang="en-US" dirty="0"/>
              <a:t>Create ‘polychrome’ cubes with model </a:t>
            </a:r>
            <a:r>
              <a:rPr lang="en-US" dirty="0" err="1"/>
              <a:t>PSFLets</a:t>
            </a:r>
            <a:r>
              <a:rPr lang="en-US" dirty="0"/>
              <a:t> at all the correct </a:t>
            </a:r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IFS wavelength 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9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6646612" cy="489838"/>
          </a:xfrm>
        </p:spPr>
        <p:txBody>
          <a:bodyPr/>
          <a:lstStyle/>
          <a:p>
            <a:r>
              <a:rPr lang="en-US" dirty="0" smtClean="0"/>
              <a:t>CHARIS: Impact of Image Registration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7065" y="1004700"/>
            <a:ext cx="8229600" cy="5683838"/>
            <a:chOff x="43471" y="803759"/>
            <a:chExt cx="8229600" cy="5683838"/>
          </a:xfrm>
        </p:grpSpPr>
        <p:grpSp>
          <p:nvGrpSpPr>
            <p:cNvPr id="16" name="Group 15"/>
            <p:cNvGrpSpPr/>
            <p:nvPr/>
          </p:nvGrpSpPr>
          <p:grpSpPr>
            <a:xfrm>
              <a:off x="6215671" y="803759"/>
              <a:ext cx="2057400" cy="5683838"/>
              <a:chOff x="121903" y="667654"/>
              <a:chExt cx="2057400" cy="5902451"/>
            </a:xfrm>
          </p:grpSpPr>
          <p:pic>
            <p:nvPicPr>
              <p:cNvPr id="6" name="Picture 5" descr="2369nm_update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03" y="667654"/>
                <a:ext cx="2057400" cy="2057400"/>
              </a:xfrm>
              <a:prstGeom prst="rect">
                <a:avLst/>
              </a:prstGeom>
            </p:spPr>
          </p:pic>
          <p:pic>
            <p:nvPicPr>
              <p:cNvPr id="5" name="Picture 4" descr="2369nm_noupdate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321"/>
              <a:stretch/>
            </p:blipFill>
            <p:spPr>
              <a:xfrm>
                <a:off x="121903" y="2636145"/>
                <a:ext cx="2057400" cy="1968493"/>
              </a:xfrm>
              <a:prstGeom prst="rect">
                <a:avLst/>
              </a:prstGeom>
            </p:spPr>
          </p:pic>
          <p:pic>
            <p:nvPicPr>
              <p:cNvPr id="4" name="Picture 3" descr="2369nm_diff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72" t="-1" b="4469"/>
              <a:stretch/>
            </p:blipFill>
            <p:spPr>
              <a:xfrm>
                <a:off x="211845" y="4604638"/>
                <a:ext cx="1967458" cy="1965467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4158271" y="803759"/>
              <a:ext cx="2057400" cy="5683838"/>
              <a:chOff x="2303072" y="667654"/>
              <a:chExt cx="2057400" cy="5902451"/>
            </a:xfrm>
          </p:grpSpPr>
          <p:pic>
            <p:nvPicPr>
              <p:cNvPr id="7" name="Picture 6" descr="1867nm_update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3072" y="667654"/>
                <a:ext cx="2057400" cy="2057400"/>
              </a:xfrm>
              <a:prstGeom prst="rect">
                <a:avLst/>
              </a:prstGeom>
            </p:spPr>
          </p:pic>
          <p:pic>
            <p:nvPicPr>
              <p:cNvPr id="8" name="Picture 7" descr="1867nm_noupdate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321"/>
              <a:stretch/>
            </p:blipFill>
            <p:spPr>
              <a:xfrm>
                <a:off x="2303072" y="2636145"/>
                <a:ext cx="2057400" cy="1968493"/>
              </a:xfrm>
              <a:prstGeom prst="rect">
                <a:avLst/>
              </a:prstGeom>
            </p:spPr>
          </p:pic>
          <p:pic>
            <p:nvPicPr>
              <p:cNvPr id="9" name="Picture 8" descr="1867nm_diff.png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2" t="-1" r="1" b="4469"/>
              <a:stretch/>
            </p:blipFill>
            <p:spPr>
              <a:xfrm>
                <a:off x="2397766" y="4604638"/>
                <a:ext cx="1962705" cy="1965467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2100871" y="803759"/>
              <a:ext cx="2057400" cy="5683838"/>
              <a:chOff x="4505186" y="667654"/>
              <a:chExt cx="2057400" cy="5902451"/>
            </a:xfrm>
          </p:grpSpPr>
          <p:pic>
            <p:nvPicPr>
              <p:cNvPr id="10" name="Picture 9" descr="1375nm_update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5186" y="667654"/>
                <a:ext cx="2057400" cy="2057400"/>
              </a:xfrm>
              <a:prstGeom prst="rect">
                <a:avLst/>
              </a:prstGeom>
            </p:spPr>
          </p:pic>
          <p:pic>
            <p:nvPicPr>
              <p:cNvPr id="11" name="Picture 10" descr="1375nm_noupdate.png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321"/>
              <a:stretch/>
            </p:blipFill>
            <p:spPr>
              <a:xfrm>
                <a:off x="4505186" y="2636145"/>
                <a:ext cx="2057400" cy="1968493"/>
              </a:xfrm>
              <a:prstGeom prst="rect">
                <a:avLst/>
              </a:prstGeom>
            </p:spPr>
          </p:pic>
          <p:pic>
            <p:nvPicPr>
              <p:cNvPr id="12" name="Picture 11" descr="1375nm_diff.png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6" t="-1" b="4469"/>
              <a:stretch/>
            </p:blipFill>
            <p:spPr>
              <a:xfrm>
                <a:off x="4589866" y="4604638"/>
                <a:ext cx="1972719" cy="1965467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43471" y="803759"/>
              <a:ext cx="2057400" cy="5683838"/>
              <a:chOff x="6748240" y="667654"/>
              <a:chExt cx="2057400" cy="5902451"/>
            </a:xfrm>
          </p:grpSpPr>
          <p:pic>
            <p:nvPicPr>
              <p:cNvPr id="13" name="Picture 12" descr="1160nm_update.png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8240" y="667654"/>
                <a:ext cx="2057400" cy="2057400"/>
              </a:xfrm>
              <a:prstGeom prst="rect">
                <a:avLst/>
              </a:prstGeom>
            </p:spPr>
          </p:pic>
          <p:pic>
            <p:nvPicPr>
              <p:cNvPr id="14" name="Picture 13" descr="1160nm_noupdate.png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4321"/>
              <a:stretch/>
            </p:blipFill>
            <p:spPr>
              <a:xfrm>
                <a:off x="6748240" y="2636146"/>
                <a:ext cx="2057400" cy="1968492"/>
              </a:xfrm>
              <a:prstGeom prst="rect">
                <a:avLst/>
              </a:prstGeom>
            </p:spPr>
          </p:pic>
          <p:pic>
            <p:nvPicPr>
              <p:cNvPr id="15" name="Picture 14" descr="1160nm_diff.png"/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6" t="-1" b="4469"/>
              <a:stretch/>
            </p:blipFill>
            <p:spPr>
              <a:xfrm>
                <a:off x="6783528" y="4604638"/>
                <a:ext cx="2022112" cy="1965467"/>
              </a:xfrm>
              <a:prstGeom prst="rect">
                <a:avLst/>
              </a:prstGeom>
            </p:spPr>
          </p:pic>
        </p:grpSp>
      </p:grpSp>
      <p:grpSp>
        <p:nvGrpSpPr>
          <p:cNvPr id="35" name="Group 34"/>
          <p:cNvGrpSpPr/>
          <p:nvPr/>
        </p:nvGrpSpPr>
        <p:grpSpPr>
          <a:xfrm>
            <a:off x="432080" y="616422"/>
            <a:ext cx="7620272" cy="352536"/>
            <a:chOff x="1056033" y="516366"/>
            <a:chExt cx="6507477" cy="501428"/>
          </a:xfrm>
        </p:grpSpPr>
        <p:pic>
          <p:nvPicPr>
            <p:cNvPr id="22" name="Picture 21" descr="Screen Shot 2017-01-23 at 9.43.07 PM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061407" y="-2489007"/>
              <a:ext cx="496729" cy="6507477"/>
            </a:xfrm>
            <a:prstGeom prst="rect">
              <a:avLst/>
            </a:prstGeom>
            <a:ln w="28575" cmpd="sng">
              <a:solidFill>
                <a:srgbClr val="7DC1EF"/>
              </a:solidFill>
            </a:ln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1765379" y="516366"/>
              <a:ext cx="0" cy="496731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930118" y="521063"/>
              <a:ext cx="0" cy="496731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253414" y="516366"/>
              <a:ext cx="0" cy="496731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644060" y="516366"/>
              <a:ext cx="0" cy="496731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917779" y="521063"/>
              <a:ext cx="0" cy="496731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067817" y="521063"/>
              <a:ext cx="0" cy="496731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379180" y="521063"/>
              <a:ext cx="0" cy="496731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796460" y="521063"/>
              <a:ext cx="0" cy="496731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8246665" y="1782138"/>
            <a:ext cx="89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US" kern="1200" dirty="0" smtClean="0">
                <a:solidFill>
                  <a:srgbClr val="008000"/>
                </a:solidFill>
                <a:latin typeface="Times New Roman"/>
                <a:ea typeface="+mn-ea"/>
                <a:cs typeface="+mn-cs"/>
              </a:rPr>
              <a:t>Update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46665" y="3479634"/>
            <a:ext cx="89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1"/>
            <a:r>
              <a:rPr lang="en-US" kern="1200" dirty="0" smtClean="0"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No</a:t>
            </a:r>
          </a:p>
          <a:p>
            <a:pPr algn="ctr" hangingPunct="1"/>
            <a:r>
              <a:rPr lang="en-US" kern="1200" dirty="0" smtClean="0"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Update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262726" y="686248"/>
            <a:ext cx="178461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626638" y="686248"/>
            <a:ext cx="178461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316035" y="686248"/>
            <a:ext cx="178461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975674" y="686248"/>
            <a:ext cx="178461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139" t="20129" r="5891"/>
          <a:stretch/>
        </p:blipFill>
        <p:spPr>
          <a:xfrm>
            <a:off x="0" y="31819"/>
            <a:ext cx="1730102" cy="49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1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dirty="0"/>
              <a:t>Able to test in-flight calibration correction scenarios -&gt; inform flight observing requirements, stability tolerances, etc</a:t>
            </a:r>
          </a:p>
          <a:p>
            <a:endParaRPr dirty="0"/>
          </a:p>
          <a:p>
            <a:r>
              <a:rPr dirty="0"/>
              <a:t>Implementing CHARIS single-wavelength update </a:t>
            </a:r>
            <a:r>
              <a:rPr dirty="0" smtClean="0"/>
              <a:t>strategy, </a:t>
            </a:r>
            <a:r>
              <a:rPr dirty="0"/>
              <a:t>but investigating other possibilities</a:t>
            </a:r>
          </a:p>
        </p:txBody>
      </p:sp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Wavelength calibration update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dirty="0"/>
              <a:t>Using Tim Brandt/CHARIS DRP </a:t>
            </a:r>
            <a:r>
              <a:rPr dirty="0" smtClean="0"/>
              <a:t>framework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dirty="0" smtClean="0"/>
              <a:t>Optimal extraction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dirty="0" smtClean="0"/>
              <a:t>Least</a:t>
            </a:r>
            <a:r>
              <a:rPr dirty="0"/>
              <a:t>-squares fitting with prior knowledge of PSFLets (using the polychrome cube</a:t>
            </a:r>
            <a:r>
              <a:rPr dirty="0" smtClean="0"/>
              <a:t>)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sz="2800" dirty="0"/>
          </a:p>
          <a:p>
            <a:pPr>
              <a:lnSpc>
                <a:spcPct val="90000"/>
              </a:lnSpc>
            </a:pPr>
            <a:r>
              <a:rPr dirty="0"/>
              <a:t>Implementing GPI and other methods as well for </a:t>
            </a:r>
            <a:r>
              <a:rPr dirty="0" smtClean="0"/>
              <a:t>comparison</a:t>
            </a:r>
            <a:endParaRPr lang="en-US" dirty="0" smtClean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dirty="0"/>
              <a:t>Fully compatible and tested with PISCES testbed at HCIT</a:t>
            </a:r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reduction pipeline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suite that can simulate the WFIRST Integral Field Spectrograph</a:t>
            </a:r>
          </a:p>
          <a:p>
            <a:endParaRPr lang="en-US" dirty="0"/>
          </a:p>
          <a:p>
            <a:r>
              <a:rPr lang="en-US" dirty="0"/>
              <a:t>Can be used in conjunction with a Coronagraph PSF model for end-to-end simulation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lang="en-US" sz="2000" dirty="0"/>
              <a:t>3D Science scenes -&gt; extracted data cubes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CRISPY?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8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03452" y="617987"/>
            <a:ext cx="4084983" cy="593935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For WFIRST we must achieve contrasts of ~1x10</a:t>
            </a:r>
            <a:r>
              <a:rPr lang="en-US" sz="2000" baseline="30000" dirty="0" smtClean="0"/>
              <a:t>-9 </a:t>
            </a:r>
            <a:r>
              <a:rPr lang="en-US" sz="2000" dirty="0" smtClean="0"/>
              <a:t>in the </a:t>
            </a:r>
            <a:r>
              <a:rPr lang="en-US" sz="2000" dirty="0" smtClean="0"/>
              <a:t>IFS</a:t>
            </a:r>
          </a:p>
          <a:p>
            <a:endParaRPr lang="en-US" sz="2000" dirty="0" smtClean="0"/>
          </a:p>
          <a:p>
            <a:r>
              <a:rPr lang="en-US" sz="2000" dirty="0" smtClean="0"/>
              <a:t>Necessitates digging a dark hole with the IFS </a:t>
            </a:r>
            <a:r>
              <a:rPr lang="en-US" sz="2000" dirty="0" smtClean="0"/>
              <a:t>itself</a:t>
            </a:r>
          </a:p>
          <a:p>
            <a:endParaRPr lang="en-US" sz="2000" dirty="0" smtClean="0"/>
          </a:p>
          <a:p>
            <a:r>
              <a:rPr lang="en-US" sz="2000" dirty="0" smtClean="0"/>
              <a:t>The IFS must auto-reduce data cubes on-orbit</a:t>
            </a:r>
          </a:p>
          <a:p>
            <a:pPr lvl="1"/>
            <a:r>
              <a:rPr lang="en-US" sz="1800" dirty="0" smtClean="0"/>
              <a:t>Efficient Dark Holes</a:t>
            </a:r>
          </a:p>
          <a:p>
            <a:pPr lvl="1"/>
            <a:r>
              <a:rPr lang="en-US" sz="1800" dirty="0" smtClean="0"/>
              <a:t>Sensitive to Alignment Errors in the </a:t>
            </a:r>
            <a:r>
              <a:rPr lang="en-US" sz="1800" dirty="0" smtClean="0"/>
              <a:t>IFS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Stability of the IFS is key to success</a:t>
            </a:r>
          </a:p>
          <a:p>
            <a:pPr lvl="1"/>
            <a:r>
              <a:rPr lang="en-US" sz="1800" dirty="0" smtClean="0"/>
              <a:t>Misalignment of spectrograph</a:t>
            </a:r>
          </a:p>
          <a:p>
            <a:pPr lvl="1"/>
            <a:r>
              <a:rPr lang="en-US" sz="1800" dirty="0" smtClean="0"/>
              <a:t>Misalignment of image on </a:t>
            </a:r>
            <a:r>
              <a:rPr lang="en-US" sz="1800" dirty="0" smtClean="0"/>
              <a:t>detector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Design Approach</a:t>
            </a:r>
          </a:p>
          <a:p>
            <a:pPr lvl="1"/>
            <a:r>
              <a:rPr lang="en-US" sz="1800" dirty="0" smtClean="0"/>
              <a:t>Demonstrate stability of the spectrograph</a:t>
            </a:r>
          </a:p>
          <a:p>
            <a:pPr lvl="1"/>
            <a:r>
              <a:rPr lang="en-US" sz="1800" dirty="0" smtClean="0"/>
              <a:t>Be able to calibrate image registration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WFIRST Wavefront Control on-orbit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310" y="4258574"/>
            <a:ext cx="4402247" cy="21552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7117" y="936420"/>
            <a:ext cx="3408535" cy="27836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9283" y="567088"/>
            <a:ext cx="432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US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ea typeface="+mn-ea"/>
                <a:cs typeface="+mn-cs"/>
              </a:rPr>
              <a:t>Reduced Image from PISCES demonstrator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989" y="3889242"/>
            <a:ext cx="465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US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ea typeface="+mn-ea"/>
                <a:cs typeface="+mn-cs"/>
              </a:rPr>
              <a:t>Raw IFS Image with monochromatic Dark Hole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96424" y="4258574"/>
            <a:ext cx="346388" cy="692912"/>
          </a:xfrm>
          <a:prstGeom prst="straightConnector1">
            <a:avLst/>
          </a:prstGeom>
          <a:ln w="762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18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PISCES example</a:t>
            </a:r>
          </a:p>
        </p:txBody>
      </p:sp>
      <p:pic>
        <p:nvPicPr>
          <p:cNvPr id="179" name="image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320" y="985667"/>
            <a:ext cx="7636683" cy="5052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dirty="0"/>
              <a:t>Expected to add a simple module for </a:t>
            </a:r>
            <a:r>
              <a:rPr dirty="0" smtClean="0"/>
              <a:t>extraction</a:t>
            </a:r>
            <a:r>
              <a:rPr lang="en-US" dirty="0" smtClean="0"/>
              <a:t> methods such as KLIP</a:t>
            </a:r>
          </a:p>
          <a:p>
            <a:endParaRPr dirty="0"/>
          </a:p>
          <a:p>
            <a:r>
              <a:rPr dirty="0"/>
              <a:t>Open to </a:t>
            </a:r>
            <a:r>
              <a:rPr dirty="0" smtClean="0"/>
              <a:t>suggestions</a:t>
            </a:r>
            <a:r>
              <a:rPr lang="en-US" dirty="0" smtClean="0"/>
              <a:t> and assistance</a:t>
            </a:r>
            <a:endParaRPr dirty="0"/>
          </a:p>
        </p:txBody>
      </p: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Post-processing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dirty="0"/>
              <a:t>Sensitivities of reduced cube on various IFS </a:t>
            </a:r>
            <a:r>
              <a:rPr dirty="0" smtClean="0"/>
              <a:t>parameters:</a:t>
            </a:r>
            <a:endParaRPr lang="en-US" dirty="0" smtClean="0"/>
          </a:p>
          <a:p>
            <a:pPr lvl="1"/>
            <a:r>
              <a:rPr dirty="0" smtClean="0"/>
              <a:t>PSF </a:t>
            </a:r>
            <a:r>
              <a:rPr dirty="0"/>
              <a:t>sampling at </a:t>
            </a:r>
            <a:r>
              <a:rPr dirty="0" smtClean="0"/>
              <a:t>detector</a:t>
            </a:r>
            <a:endParaRPr lang="en-US" dirty="0" smtClean="0"/>
          </a:p>
          <a:p>
            <a:pPr lvl="1"/>
            <a:r>
              <a:rPr dirty="0" smtClean="0"/>
              <a:t>Effective </a:t>
            </a:r>
            <a:r>
              <a:rPr dirty="0"/>
              <a:t>spectral resolution  </a:t>
            </a:r>
            <a:r>
              <a:rPr lang="en-US" dirty="0" smtClean="0"/>
              <a:t>(# pixels vs resolving power)</a:t>
            </a:r>
            <a:endParaRPr lang="en-US" dirty="0" smtClean="0"/>
          </a:p>
          <a:p>
            <a:pPr lvl="1"/>
            <a:r>
              <a:rPr dirty="0" smtClean="0"/>
              <a:t>Data </a:t>
            </a:r>
            <a:r>
              <a:rPr dirty="0"/>
              <a:t>extraction method </a:t>
            </a:r>
            <a:endParaRPr lang="en-US" dirty="0" smtClean="0"/>
          </a:p>
          <a:p>
            <a:pPr lvl="1"/>
            <a:r>
              <a:rPr dirty="0" smtClean="0"/>
              <a:t>Accuracy </a:t>
            </a:r>
            <a:r>
              <a:rPr dirty="0"/>
              <a:t>of wavelength calibration </a:t>
            </a:r>
            <a:endParaRPr lang="en-US" dirty="0" smtClean="0"/>
          </a:p>
          <a:p>
            <a:pPr lvl="1"/>
            <a:r>
              <a:rPr dirty="0" smtClean="0"/>
              <a:t>Orientation </a:t>
            </a:r>
            <a:r>
              <a:rPr dirty="0"/>
              <a:t>of dispersion direction with respect to serial </a:t>
            </a:r>
            <a:r>
              <a:rPr dirty="0" smtClean="0"/>
              <a:t>readout</a:t>
            </a:r>
            <a:endParaRPr dirty="0"/>
          </a:p>
        </p:txBody>
      </p:sp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rPr sz="2800" dirty="0"/>
              <a:t>Goddard IFS team planned trade-offs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All essential elements </a:t>
            </a:r>
            <a:r>
              <a:rPr dirty="0" smtClean="0"/>
              <a:t>working</a:t>
            </a:r>
            <a:endParaRPr lang="en-US" dirty="0" smtClean="0"/>
          </a:p>
          <a:p>
            <a:pPr lvl="1">
              <a:lnSpc>
                <a:spcPct val="80000"/>
              </a:lnSpc>
              <a:defRPr sz="2400"/>
            </a:pPr>
            <a:r>
              <a:rPr lang="en-US" sz="2000" dirty="0" smtClean="0"/>
              <a:t>Need to establish benchmarks and sanity checks</a:t>
            </a:r>
            <a:endParaRPr sz="2000" dirty="0"/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Currently proof-reading, writing unit tests, writing docs &amp; notebooks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endParaRPr dirty="0"/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Need to implement a few more </a:t>
            </a:r>
            <a:r>
              <a:rPr dirty="0" smtClean="0"/>
              <a:t>routines:</a:t>
            </a:r>
            <a:endParaRPr lang="en-US" dirty="0" smtClean="0"/>
          </a:p>
          <a:p>
            <a:pPr lvl="1">
              <a:lnSpc>
                <a:spcPct val="80000"/>
              </a:lnSpc>
              <a:defRPr sz="2400"/>
            </a:pPr>
            <a:r>
              <a:rPr sz="2000" dirty="0" smtClean="0"/>
              <a:t>Wavelength </a:t>
            </a:r>
            <a:r>
              <a:rPr sz="2000" dirty="0"/>
              <a:t>calibration </a:t>
            </a:r>
            <a:r>
              <a:rPr sz="2000" dirty="0" smtClean="0"/>
              <a:t>updates</a:t>
            </a:r>
            <a:endParaRPr lang="en-US" sz="2000" dirty="0" smtClean="0"/>
          </a:p>
          <a:p>
            <a:pPr lvl="1">
              <a:lnSpc>
                <a:spcPct val="80000"/>
              </a:lnSpc>
              <a:defRPr sz="2400"/>
            </a:pPr>
            <a:endParaRPr lang="en-US" dirty="0" smtClean="0"/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 smtClean="0"/>
              <a:t>Detector </a:t>
            </a:r>
            <a:r>
              <a:rPr dirty="0"/>
              <a:t>noise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  <a:defRPr sz="2400"/>
            </a:pPr>
            <a:endParaRPr dirty="0"/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Will add post-processing module</a:t>
            </a:r>
          </a:p>
        </p:txBody>
      </p:sp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Status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Integral Field </a:t>
            </a:r>
            <a:r>
              <a:rPr lang="en-US" dirty="0" smtClean="0"/>
              <a:t>S</a:t>
            </a:r>
            <a:r>
              <a:rPr dirty="0" smtClean="0"/>
              <a:t>pectrograph</a:t>
            </a:r>
            <a:endParaRPr dirty="0"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4294967295"/>
          </p:nvPr>
        </p:nvSpPr>
        <p:spPr>
          <a:xfrm>
            <a:off x="803432" y="5643359"/>
            <a:ext cx="8229600" cy="97651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455613" indent="-455613" defTabSz="324611">
              <a:spcBef>
                <a:spcPts val="500"/>
              </a:spcBef>
              <a:defRPr sz="2272"/>
            </a:pPr>
            <a:r>
              <a:rPr dirty="0"/>
              <a:t>Lenslet sampling is based on size of telescope </a:t>
            </a:r>
            <a:endParaRPr lang="en-US" dirty="0" smtClean="0"/>
          </a:p>
          <a:p>
            <a:pPr marL="455613" indent="-455613" defTabSz="324611">
              <a:spcBef>
                <a:spcPts val="500"/>
              </a:spcBef>
              <a:defRPr sz="2272"/>
            </a:pPr>
            <a:r>
              <a:rPr dirty="0" smtClean="0"/>
              <a:t>“</a:t>
            </a:r>
            <a:r>
              <a:rPr dirty="0"/>
              <a:t>PSFLet”:  PSF for each lenslet spectrum measured on the detector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345948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fs_iso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" b="13942"/>
          <a:stretch/>
        </p:blipFill>
        <p:spPr>
          <a:xfrm>
            <a:off x="105735" y="2507362"/>
            <a:ext cx="6941939" cy="4146116"/>
          </a:xfrm>
          <a:prstGeom prst="rect">
            <a:avLst/>
          </a:prstGeom>
        </p:spPr>
      </p:pic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Major Contributions</a:t>
            </a:r>
          </a:p>
          <a:p>
            <a:pPr lvl="1"/>
            <a:r>
              <a:rPr lang="en-US" dirty="0" smtClean="0"/>
              <a:t>On-orbit wavefront control</a:t>
            </a:r>
          </a:p>
          <a:p>
            <a:pPr lvl="1"/>
            <a:r>
              <a:rPr lang="en-US" dirty="0" smtClean="0"/>
              <a:t>Low spectral crosstalk</a:t>
            </a:r>
          </a:p>
          <a:p>
            <a:pPr lvl="1"/>
            <a:r>
              <a:rPr lang="en-US" dirty="0" smtClean="0"/>
              <a:t>Passive speckle suppression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3"/>
          </p:nvPr>
        </p:nvSpPr>
        <p:spPr>
          <a:xfrm>
            <a:off x="4629615" y="617987"/>
            <a:ext cx="4383793" cy="4737813"/>
          </a:xfrm>
        </p:spPr>
        <p:txBody>
          <a:bodyPr anchor="t"/>
          <a:lstStyle/>
          <a:p>
            <a:r>
              <a:rPr lang="en-US" dirty="0" smtClean="0"/>
              <a:t>Major Objectives</a:t>
            </a:r>
          </a:p>
          <a:p>
            <a:pPr lvl="1"/>
            <a:r>
              <a:rPr lang="en-US" sz="2000" dirty="0" smtClean="0"/>
              <a:t>Demonstrate on-orbit spectral characterization of exoplanets</a:t>
            </a:r>
          </a:p>
          <a:p>
            <a:pPr lvl="1"/>
            <a:r>
              <a:rPr lang="en-US" dirty="0" smtClean="0"/>
              <a:t>IWA = 3 </a:t>
            </a:r>
            <a:r>
              <a:rPr lang="en-US" dirty="0" err="1" smtClean="0"/>
              <a:t>λ</a:t>
            </a:r>
            <a:r>
              <a:rPr lang="en-US" dirty="0" smtClean="0"/>
              <a:t>/D</a:t>
            </a:r>
          </a:p>
          <a:p>
            <a:pPr lvl="1"/>
            <a:r>
              <a:rPr lang="en-US" dirty="0" smtClean="0"/>
              <a:t>OWA = 10 </a:t>
            </a:r>
            <a:r>
              <a:rPr lang="en-US" dirty="0" err="1"/>
              <a:t>λ</a:t>
            </a:r>
            <a:r>
              <a:rPr lang="en-US" dirty="0"/>
              <a:t>/</a:t>
            </a:r>
            <a:r>
              <a:rPr lang="en-US" dirty="0" smtClean="0"/>
              <a:t>D</a:t>
            </a:r>
          </a:p>
          <a:p>
            <a:pPr lvl="1"/>
            <a:r>
              <a:rPr lang="en-US" dirty="0" smtClean="0"/>
              <a:t>R50, 600-970nm</a:t>
            </a:r>
          </a:p>
          <a:p>
            <a:r>
              <a:rPr lang="en-US" dirty="0" smtClean="0"/>
              <a:t>Basic Parameters</a:t>
            </a:r>
          </a:p>
          <a:p>
            <a:pPr lvl="1"/>
            <a:r>
              <a:rPr lang="en-US" dirty="0" smtClean="0"/>
              <a:t>R50, 3 bands spanning 600-970 nm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lenslets</a:t>
            </a:r>
            <a:r>
              <a:rPr lang="en-US" dirty="0" smtClean="0"/>
              <a:t> per </a:t>
            </a:r>
            <a:r>
              <a:rPr lang="en-US" dirty="0" err="1"/>
              <a:t>λ</a:t>
            </a:r>
            <a:r>
              <a:rPr lang="en-US" dirty="0"/>
              <a:t>/</a:t>
            </a:r>
            <a:r>
              <a:rPr lang="en-US" dirty="0" smtClean="0"/>
              <a:t>D</a:t>
            </a:r>
          </a:p>
          <a:p>
            <a:pPr lvl="1"/>
            <a:r>
              <a:rPr lang="en-US" dirty="0" smtClean="0"/>
              <a:t>Photon counting EMCCD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WFIRST IFS</a:t>
            </a:r>
            <a:endParaRPr lang="en-US" dirty="0"/>
          </a:p>
        </p:txBody>
      </p:sp>
      <p:pic>
        <p:nvPicPr>
          <p:cNvPr id="20" name="Picture 19" descr="icon_wfirst_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" y="-4400"/>
            <a:ext cx="1186755" cy="59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105734" y="629721"/>
            <a:ext cx="8958887" cy="156483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Current </a:t>
            </a:r>
            <a:r>
              <a:rPr lang="en-US" dirty="0" err="1" smtClean="0"/>
              <a:t>bandpasses</a:t>
            </a:r>
            <a:r>
              <a:rPr lang="en-US" dirty="0" smtClean="0"/>
              <a:t> (600-970nm) allow for refractive design</a:t>
            </a:r>
          </a:p>
          <a:p>
            <a:r>
              <a:rPr lang="en-US" dirty="0" smtClean="0"/>
              <a:t>First CaF2 optic reduces size of relay elements</a:t>
            </a:r>
          </a:p>
          <a:p>
            <a:pPr lvl="1"/>
            <a:r>
              <a:rPr lang="en-US" dirty="0" smtClean="0"/>
              <a:t>Unique to the PISCES and WFIRST designs</a:t>
            </a:r>
          </a:p>
          <a:p>
            <a:pPr lvl="1"/>
            <a:r>
              <a:rPr lang="en-US" dirty="0" smtClean="0"/>
              <a:t>Minimizes wavefront error at each field point</a:t>
            </a:r>
          </a:p>
          <a:p>
            <a:pPr lvl="1"/>
            <a:r>
              <a:rPr lang="en-US" dirty="0" smtClean="0"/>
              <a:t>Cost: non-common </a:t>
            </a:r>
            <a:r>
              <a:rPr lang="en-US" dirty="0" err="1" smtClean="0"/>
              <a:t>wavefront</a:t>
            </a:r>
            <a:r>
              <a:rPr lang="en-US" dirty="0" smtClean="0"/>
              <a:t> </a:t>
            </a:r>
            <a:r>
              <a:rPr lang="en-US" dirty="0" smtClean="0"/>
              <a:t>across the FOV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WFIRST IFS Optics</a:t>
            </a:r>
            <a:endParaRPr lang="en-US" dirty="0"/>
          </a:p>
        </p:txBody>
      </p:sp>
      <p:pic>
        <p:nvPicPr>
          <p:cNvPr id="35" name="Picture 34" descr="icon_wfirst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" y="-4400"/>
            <a:ext cx="1186755" cy="591996"/>
          </a:xfrm>
          <a:prstGeom prst="rect">
            <a:avLst/>
          </a:prstGeom>
        </p:spPr>
      </p:pic>
      <p:pic>
        <p:nvPicPr>
          <p:cNvPr id="37" name="Picture 36" descr="ifs_slic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r="-1"/>
          <a:stretch/>
        </p:blipFill>
        <p:spPr>
          <a:xfrm>
            <a:off x="34277" y="2813417"/>
            <a:ext cx="4915786" cy="3877819"/>
          </a:xfrm>
          <a:prstGeom prst="rect">
            <a:avLst/>
          </a:prstGeom>
        </p:spPr>
      </p:pic>
      <p:pic>
        <p:nvPicPr>
          <p:cNvPr id="38" name="Picture 37" descr="PISCES_Optical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"/>
          <a:stretch/>
        </p:blipFill>
        <p:spPr>
          <a:xfrm rot="20240329" flipH="1">
            <a:off x="4732564" y="1310568"/>
            <a:ext cx="4178727" cy="2167117"/>
          </a:xfrm>
          <a:prstGeom prst="rect">
            <a:avLst/>
          </a:prstGeom>
          <a:ln w="28575" cmpd="sng">
            <a:solidFill>
              <a:schemeClr val="tx2"/>
            </a:solidFill>
          </a:ln>
        </p:spPr>
      </p:pic>
      <p:sp>
        <p:nvSpPr>
          <p:cNvPr id="39" name="TextBox 38"/>
          <p:cNvSpPr txBox="1"/>
          <p:nvPr/>
        </p:nvSpPr>
        <p:spPr>
          <a:xfrm>
            <a:off x="5939464" y="1756044"/>
            <a:ext cx="219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US" kern="1200" dirty="0" smtClean="0">
                <a:solidFill>
                  <a:prstClr val="black"/>
                </a:solidFill>
                <a:latin typeface="Times New Roman"/>
                <a:ea typeface="+mn-ea"/>
                <a:cs typeface="+mn-cs"/>
              </a:rPr>
              <a:t>PISCES Optical Design</a:t>
            </a:r>
            <a:endParaRPr lang="en-US" kern="1200" dirty="0">
              <a:solidFill>
                <a:prstClr val="black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2791854"/>
            <a:ext cx="219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US" u="sng" kern="1200" dirty="0" smtClean="0">
                <a:solidFill>
                  <a:prstClr val="black"/>
                </a:solidFill>
                <a:latin typeface="Times New Roman"/>
                <a:ea typeface="+mn-ea"/>
                <a:cs typeface="+mn-cs"/>
              </a:rPr>
              <a:t>Current Flight Analog</a:t>
            </a:r>
            <a:endParaRPr lang="en-US" u="sng" kern="1200" dirty="0">
              <a:solidFill>
                <a:prstClr val="black"/>
              </a:solidFill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54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 to community to test extraction </a:t>
            </a:r>
            <a:r>
              <a:rPr lang="en-US" dirty="0" smtClean="0"/>
              <a:t>routines</a:t>
            </a:r>
          </a:p>
          <a:p>
            <a:pPr lvl="1"/>
            <a:r>
              <a:rPr lang="en-US" dirty="0" smtClean="0"/>
              <a:t>“Toy</a:t>
            </a:r>
            <a:r>
              <a:rPr lang="en-US" smtClean="0"/>
              <a:t>” model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internally for flight IFS tradeoffs &amp; sensitivity analysis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CRISPY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0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Software layout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75464" y="1182776"/>
            <a:ext cx="1235399" cy="369332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Haystacks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09301" y="1920709"/>
            <a:ext cx="3372169" cy="923330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Generate broadband cube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w/ POPPY CGI model(s) or JPL PROPER model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95108" y="3197660"/>
            <a:ext cx="2996112" cy="646331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Propagate through IFS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Generate detector map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95108" y="4225418"/>
            <a:ext cx="2996112" cy="369332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Add noise sources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95108" y="5118094"/>
            <a:ext cx="2996112" cy="369332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Data reduction pipeline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5108" y="6003651"/>
            <a:ext cx="2996112" cy="369332"/>
          </a:xfrm>
          <a:prstGeom prst="rect">
            <a:avLst/>
          </a:prstGeom>
          <a:noFill/>
          <a:ln w="38100" cmpd="sng">
            <a:solidFill>
              <a:srgbClr val="4F81BD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Post-processing/extraction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84623" y="4265395"/>
            <a:ext cx="1560863" cy="923330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Wavelength calibration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and update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92128" y="3186913"/>
            <a:ext cx="1753358" cy="646331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Realistic calibration fields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cxnSp>
        <p:nvCxnSpPr>
          <p:cNvPr id="36" name="Straight Arrow Connector 35"/>
          <p:cNvCxnSpPr>
            <a:stCxn id="28" idx="2"/>
            <a:endCxn id="29" idx="0"/>
          </p:cNvCxnSpPr>
          <p:nvPr/>
        </p:nvCxnSpPr>
        <p:spPr>
          <a:xfrm>
            <a:off x="4993164" y="1552108"/>
            <a:ext cx="2222" cy="368601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2"/>
            <a:endCxn id="30" idx="0"/>
          </p:cNvCxnSpPr>
          <p:nvPr/>
        </p:nvCxnSpPr>
        <p:spPr>
          <a:xfrm flipH="1">
            <a:off x="4993164" y="2844039"/>
            <a:ext cx="2222" cy="353621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2"/>
            <a:endCxn id="31" idx="0"/>
          </p:cNvCxnSpPr>
          <p:nvPr/>
        </p:nvCxnSpPr>
        <p:spPr>
          <a:xfrm>
            <a:off x="4993164" y="3843991"/>
            <a:ext cx="0" cy="381427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2"/>
            <a:endCxn id="32" idx="0"/>
          </p:cNvCxnSpPr>
          <p:nvPr/>
        </p:nvCxnSpPr>
        <p:spPr>
          <a:xfrm>
            <a:off x="4993164" y="4594750"/>
            <a:ext cx="0" cy="523344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2"/>
            <a:endCxn id="33" idx="0"/>
          </p:cNvCxnSpPr>
          <p:nvPr/>
        </p:nvCxnSpPr>
        <p:spPr>
          <a:xfrm>
            <a:off x="4993164" y="5487426"/>
            <a:ext cx="0" cy="516225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349695" y="3027978"/>
            <a:ext cx="308242" cy="330227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33961" y="4952980"/>
            <a:ext cx="308242" cy="330227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330502" y="4079857"/>
            <a:ext cx="308242" cy="330227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138007" y="3024854"/>
            <a:ext cx="308242" cy="330227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221343" y="1014945"/>
            <a:ext cx="308242" cy="330227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34" idx="2"/>
            <a:endCxn id="32" idx="3"/>
          </p:cNvCxnSpPr>
          <p:nvPr/>
        </p:nvCxnSpPr>
        <p:spPr>
          <a:xfrm rot="5400000">
            <a:off x="7321121" y="4358825"/>
            <a:ext cx="114035" cy="1773835"/>
          </a:xfrm>
          <a:prstGeom prst="bentConnector2">
            <a:avLst/>
          </a:prstGeom>
          <a:ln>
            <a:solidFill>
              <a:srgbClr val="4F81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340987" y="4060304"/>
            <a:ext cx="308242" cy="330227"/>
          </a:xfrm>
          <a:prstGeom prst="ellipse">
            <a:avLst/>
          </a:prstGeom>
          <a:pattFill prst="ltDnDiag">
            <a:fgClr>
              <a:srgbClr val="800000"/>
            </a:fgClr>
            <a:bgClr>
              <a:prstClr val="white"/>
            </a:bgClr>
          </a:patt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151589" y="1755595"/>
            <a:ext cx="308242" cy="330227"/>
          </a:xfrm>
          <a:prstGeom prst="ellipse">
            <a:avLst/>
          </a:prstGeom>
          <a:pattFill prst="ltDnDiag">
            <a:fgClr>
              <a:srgbClr val="800000"/>
            </a:fgClr>
            <a:bgClr>
              <a:prstClr val="white"/>
            </a:bgClr>
          </a:patt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01349" y="1045412"/>
            <a:ext cx="2220980" cy="646331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Astrophysical </a:t>
            </a:r>
          </a:p>
          <a:p>
            <a:pPr algn="ctr"/>
            <a:r>
              <a:rPr lang="en-US" dirty="0" smtClean="0">
                <a:latin typeface="+mn-lt"/>
              </a:rPr>
              <a:t>Scene</a:t>
            </a:r>
            <a:endParaRPr lang="en-US" dirty="0">
              <a:latin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4626" y="2064526"/>
            <a:ext cx="1436915" cy="646331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+mn-lt"/>
              </a:rPr>
              <a:t>Diffractive</a:t>
            </a:r>
          </a:p>
          <a:p>
            <a:pPr algn="ctr"/>
            <a:r>
              <a:rPr lang="en-US" dirty="0" smtClean="0">
                <a:latin typeface="+mn-lt"/>
              </a:rPr>
              <a:t>Propagation</a:t>
            </a:r>
            <a:endParaRPr lang="en-US" dirty="0"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3876" y="3179455"/>
            <a:ext cx="1678416" cy="646331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Semi-Empirical IFS convolution</a:t>
            </a:r>
            <a:endParaRPr lang="en-US" dirty="0"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3876" y="4200802"/>
            <a:ext cx="1678416" cy="646331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CCD behavior models</a:t>
            </a:r>
            <a:endParaRPr lang="en-US" dirty="0">
              <a:latin typeface="+mn-lt"/>
            </a:endParaRPr>
          </a:p>
        </p:txBody>
      </p:sp>
      <p:cxnSp>
        <p:nvCxnSpPr>
          <p:cNvPr id="57" name="Straight Arrow Connector 56"/>
          <p:cNvCxnSpPr>
            <a:stCxn id="51" idx="2"/>
            <a:endCxn id="52" idx="0"/>
          </p:cNvCxnSpPr>
          <p:nvPr/>
        </p:nvCxnSpPr>
        <p:spPr>
          <a:xfrm>
            <a:off x="1311839" y="1691743"/>
            <a:ext cx="11245" cy="372783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2"/>
            <a:endCxn id="55" idx="0"/>
          </p:cNvCxnSpPr>
          <p:nvPr/>
        </p:nvCxnSpPr>
        <p:spPr>
          <a:xfrm>
            <a:off x="1323084" y="2710857"/>
            <a:ext cx="0" cy="468598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  <a:endCxn id="56" idx="0"/>
          </p:cNvCxnSpPr>
          <p:nvPr/>
        </p:nvCxnSpPr>
        <p:spPr>
          <a:xfrm>
            <a:off x="1323084" y="3825786"/>
            <a:ext cx="0" cy="375016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1" idx="3"/>
            <a:endCxn id="34" idx="1"/>
          </p:cNvCxnSpPr>
          <p:nvPr/>
        </p:nvCxnSpPr>
        <p:spPr>
          <a:xfrm>
            <a:off x="6491220" y="4410084"/>
            <a:ext cx="993403" cy="316976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5" idx="1"/>
            <a:endCxn id="30" idx="3"/>
          </p:cNvCxnSpPr>
          <p:nvPr/>
        </p:nvCxnSpPr>
        <p:spPr>
          <a:xfrm flipH="1">
            <a:off x="6491220" y="3510079"/>
            <a:ext cx="800908" cy="10747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Realistic models of </a:t>
            </a:r>
            <a:r>
              <a:rPr lang="en-US" dirty="0" err="1" smtClean="0"/>
              <a:t>extrasolar</a:t>
            </a:r>
            <a:r>
              <a:rPr lang="en-US" dirty="0" smtClean="0"/>
              <a:t> systems led by A. </a:t>
            </a:r>
            <a:r>
              <a:rPr lang="en-US" dirty="0" err="1" smtClean="0"/>
              <a:t>Roberge</a:t>
            </a:r>
            <a:endParaRPr lang="en-US" dirty="0"/>
          </a:p>
          <a:p>
            <a:pPr lvl="1"/>
            <a:r>
              <a:rPr lang="en-US" dirty="0" smtClean="0"/>
              <a:t>Local and </a:t>
            </a:r>
            <a:r>
              <a:rPr lang="en-US" dirty="0" err="1" smtClean="0"/>
              <a:t>exo</a:t>
            </a:r>
            <a:r>
              <a:rPr lang="en-US" dirty="0" smtClean="0"/>
              <a:t>-zodiacal dust</a:t>
            </a:r>
          </a:p>
          <a:p>
            <a:pPr lvl="1"/>
            <a:r>
              <a:rPr lang="en-US" dirty="0" smtClean="0"/>
              <a:t>Modeled planetary spectra</a:t>
            </a:r>
          </a:p>
          <a:p>
            <a:pPr lvl="1"/>
            <a:r>
              <a:rPr lang="en-US" dirty="0" smtClean="0"/>
              <a:t>Background stars &amp; galaxies</a:t>
            </a:r>
          </a:p>
          <a:p>
            <a:pPr lvl="1"/>
            <a:r>
              <a:rPr lang="en-US" dirty="0" smtClean="0"/>
              <a:t>Broad wavelength range</a:t>
            </a:r>
          </a:p>
          <a:p>
            <a:pPr lvl="1"/>
            <a:r>
              <a:rPr lang="en-US" dirty="0" smtClean="0"/>
              <a:t>Can even model moons around planets!</a:t>
            </a:r>
          </a:p>
          <a:p>
            <a:pPr lvl="1"/>
            <a:endParaRPr lang="en-US" dirty="0"/>
          </a:p>
          <a:p>
            <a:r>
              <a:rPr lang="en-US" dirty="0" smtClean="0"/>
              <a:t>Code already has a few existing self-consistent architectures</a:t>
            </a:r>
          </a:p>
          <a:p>
            <a:pPr lvl="1"/>
            <a:r>
              <a:rPr lang="en-US" dirty="0" smtClean="0"/>
              <a:t>Solar system twin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Endor</a:t>
            </a:r>
            <a:r>
              <a:rPr lang="en-US" dirty="0" smtClean="0"/>
              <a:t>’ system with Jupiter-like planet and Earth-like moon</a:t>
            </a:r>
            <a:endParaRPr lang="en-US" dirty="0"/>
          </a:p>
          <a:p>
            <a:pPr lvl="1"/>
            <a:r>
              <a:rPr lang="en-US" dirty="0" smtClean="0"/>
              <a:t>Can vary inclination angle, distance, sampling, </a:t>
            </a:r>
            <a:r>
              <a:rPr lang="en-US" dirty="0" err="1" smtClean="0"/>
              <a:t>zodis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Haystacks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51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Haystacks cube for WFIRST filter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654619"/>
            <a:ext cx="6019800" cy="469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87047" y="1142481"/>
            <a:ext cx="369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Solar system cube seen face-on at 5pc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866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FIRST Template">
  <a:themeElements>
    <a:clrScheme name="Custom 5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FFB712"/>
      </a:accent1>
      <a:accent2>
        <a:srgbClr val="F27810"/>
      </a:accent2>
      <a:accent3>
        <a:srgbClr val="E4C402"/>
      </a:accent3>
      <a:accent4>
        <a:srgbClr val="7DC1EF"/>
      </a:accent4>
      <a:accent5>
        <a:srgbClr val="21449B"/>
      </a:accent5>
      <a:accent6>
        <a:srgbClr val="E67A1F"/>
      </a:accent6>
      <a:hlink>
        <a:srgbClr val="8DA440"/>
      </a:hlink>
      <a:folHlink>
        <a:srgbClr val="4C4F3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le WFIRST">
  <a:themeElements>
    <a:clrScheme name="Custom 5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FFB712"/>
      </a:accent1>
      <a:accent2>
        <a:srgbClr val="F27810"/>
      </a:accent2>
      <a:accent3>
        <a:srgbClr val="E4C402"/>
      </a:accent3>
      <a:accent4>
        <a:srgbClr val="7DC1EF"/>
      </a:accent4>
      <a:accent5>
        <a:srgbClr val="21449B"/>
      </a:accent5>
      <a:accent6>
        <a:srgbClr val="E67A1F"/>
      </a:accent6>
      <a:hlink>
        <a:srgbClr val="8DA440"/>
      </a:hlink>
      <a:folHlink>
        <a:srgbClr val="4C4F3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972</Words>
  <Application>Microsoft Macintosh PowerPoint</Application>
  <PresentationFormat>On-screen Show (4:3)</PresentationFormat>
  <Paragraphs>176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WFIRST Template</vt:lpstr>
      <vt:lpstr>Title WFIRST</vt:lpstr>
      <vt:lpstr>Coronagraph Rapid Imaging Spectrograph in Python (CRISPY)</vt:lpstr>
      <vt:lpstr>What’s CRISPY?</vt:lpstr>
      <vt:lpstr>Integral Field Spectrograph</vt:lpstr>
      <vt:lpstr>WFIRST IFS</vt:lpstr>
      <vt:lpstr>WFIRST IFS Optics</vt:lpstr>
      <vt:lpstr>Purpose of CRISPY</vt:lpstr>
      <vt:lpstr>Software layout</vt:lpstr>
      <vt:lpstr>Haystacks</vt:lpstr>
      <vt:lpstr>Haystacks cube for WFIRST filter</vt:lpstr>
      <vt:lpstr>Input scene parsing</vt:lpstr>
      <vt:lpstr>POPPY simulations</vt:lpstr>
      <vt:lpstr>IFS propagation</vt:lpstr>
      <vt:lpstr>Example</vt:lpstr>
      <vt:lpstr>Detector noise: approach </vt:lpstr>
      <vt:lpstr>Traps code example</vt:lpstr>
      <vt:lpstr>IFS wavelength calibration</vt:lpstr>
      <vt:lpstr>CHARIS: Impact of Image Registration</vt:lpstr>
      <vt:lpstr>Wavelength calibration update</vt:lpstr>
      <vt:lpstr>Data reduction pipeline</vt:lpstr>
      <vt:lpstr>WFIRST Wavefront Control on-orbit</vt:lpstr>
      <vt:lpstr>PISCES example</vt:lpstr>
      <vt:lpstr>Post-processing</vt:lpstr>
      <vt:lpstr>Goddard IFS team planned trade-offs</vt:lpstr>
      <vt:lpstr>Status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CRISPY Coronagraph Rapid Imaging Spectrograph in Python</dc:title>
  <cp:lastModifiedBy>Maxime J. Rizzo</cp:lastModifiedBy>
  <cp:revision>55</cp:revision>
  <dcterms:modified xsi:type="dcterms:W3CDTF">2017-02-02T16:47:08Z</dcterms:modified>
</cp:coreProperties>
</file>