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7" r:id="rId4"/>
    <p:sldId id="278" r:id="rId5"/>
    <p:sldId id="281" r:id="rId6"/>
    <p:sldId id="279" r:id="rId7"/>
    <p:sldId id="280" r:id="rId8"/>
    <p:sldId id="282" r:id="rId9"/>
    <p:sldId id="283" r:id="rId10"/>
    <p:sldId id="286" r:id="rId11"/>
    <p:sldId id="284" r:id="rId12"/>
    <p:sldId id="285" r:id="rId13"/>
    <p:sldId id="287" r:id="rId14"/>
    <p:sldId id="288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89" autoAdjust="0"/>
  </p:normalViewPr>
  <p:slideViewPr>
    <p:cSldViewPr snapToGrid="0" snapToObjects="1">
      <p:cViewPr varScale="1">
        <p:scale>
          <a:sx n="103" d="100"/>
          <a:sy n="103" d="100"/>
        </p:scale>
        <p:origin x="-1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3557-0921-7F44-9C2C-6E28A2501D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A12-34A4-914C-AF75-A7D8D955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2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61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734" y="629721"/>
            <a:ext cx="8958887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8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3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617987"/>
            <a:ext cx="4523880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29615" y="617987"/>
            <a:ext cx="4383793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3471887"/>
            <a:ext cx="8958890" cy="30854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5736" y="628650"/>
            <a:ext cx="8958890" cy="28432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3477" y="6591910"/>
            <a:ext cx="646693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0"/>
            <a:ext cx="1152654" cy="542746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86" y="19390"/>
            <a:ext cx="643014" cy="4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3" r:id="rId2"/>
    <p:sldLayoutId id="2147483665" r:id="rId3"/>
    <p:sldLayoutId id="2147483667" r:id="rId4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500"/>
        </a:spcBef>
        <a:spcAft>
          <a:spcPts val="0"/>
        </a:spcAft>
        <a:buClr>
          <a:srgbClr val="800000"/>
        </a:buClr>
        <a:buSzPct val="80000"/>
        <a:buFont typeface="Wingdings 2" pitchFamily="18" charset="2"/>
        <a:buChar char=""/>
        <a:tabLst>
          <a:tab pos="398463" algn="l"/>
        </a:tabLst>
        <a:defRPr sz="28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692150" indent="-40798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914400" indent="-384175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1139825" indent="-36353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1423988" indent="-392113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-1"/>
            <a:ext cx="2778454" cy="1308281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4" y="19390"/>
            <a:ext cx="1713466" cy="12888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20065" y="2733549"/>
            <a:ext cx="8851392" cy="1251011"/>
          </a:xfrm>
          <a:prstGeom prst="rect">
            <a:avLst/>
          </a:prstGeom>
        </p:spPr>
        <p:txBody>
          <a:bodyPr/>
          <a:lstStyle/>
          <a:p>
            <a:pPr algn="ctr" defTabSz="347472">
              <a:defRPr sz="2964"/>
            </a:pPr>
            <a:r>
              <a:rPr lang="en-US" dirty="0" smtClean="0"/>
              <a:t>IFS observing scenarios and spectral extraction</a:t>
            </a:r>
            <a:endParaRPr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69615" y="4244975"/>
            <a:ext cx="8503494" cy="19813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Maxime </a:t>
            </a:r>
            <a:r>
              <a:rPr lang="en-US" dirty="0" smtClean="0"/>
              <a:t>Rizzo</a:t>
            </a:r>
            <a:endParaRPr lang="en-US" dirty="0"/>
          </a:p>
          <a:p>
            <a:pPr algn="ctr"/>
            <a:r>
              <a:rPr lang="en-US" dirty="0" smtClean="0"/>
              <a:t>Neil Zimmerman</a:t>
            </a:r>
            <a:endParaRPr lang="en-US" dirty="0"/>
          </a:p>
          <a:p>
            <a:pPr algn="ctr"/>
            <a:r>
              <a:rPr lang="en-US" dirty="0" smtClean="0"/>
              <a:t>Tyler Groff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NASA GSFC</a:t>
            </a:r>
          </a:p>
          <a:p>
            <a:pPr algn="ctr"/>
            <a:r>
              <a:rPr lang="en-US" dirty="0" smtClean="0"/>
              <a:t>March 2017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contrast 5e-8</a:t>
            </a:r>
            <a:endParaRPr lang="en-US" dirty="0"/>
          </a:p>
        </p:txBody>
      </p:sp>
      <p:pic>
        <p:nvPicPr>
          <p:cNvPr id="3" name="Picture 2" descr="Contrast5e-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3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contrast </a:t>
            </a:r>
            <a:r>
              <a:rPr lang="en-US" dirty="0" smtClean="0"/>
              <a:t>1e</a:t>
            </a:r>
            <a:r>
              <a:rPr lang="en-US" dirty="0"/>
              <a:t>-8</a:t>
            </a:r>
          </a:p>
        </p:txBody>
      </p:sp>
      <p:pic>
        <p:nvPicPr>
          <p:cNvPr id="3" name="Picture 2" descr="Contrast1E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7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post-processing whatsoever yet; have an SDI routine in hand for future implementation</a:t>
            </a:r>
          </a:p>
          <a:p>
            <a:r>
              <a:rPr lang="en-US" dirty="0" smtClean="0"/>
              <a:t>Noise/</a:t>
            </a:r>
            <a:r>
              <a:rPr lang="en-US" dirty="0" err="1" smtClean="0"/>
              <a:t>errorbar</a:t>
            </a:r>
            <a:r>
              <a:rPr lang="en-US" dirty="0" smtClean="0"/>
              <a:t> implementation could be changed to simply run the simulation N times, and observe the </a:t>
            </a:r>
            <a:r>
              <a:rPr lang="en-US" dirty="0" err="1" smtClean="0"/>
              <a:t>std</a:t>
            </a:r>
            <a:r>
              <a:rPr lang="en-US" dirty="0" smtClean="0"/>
              <a:t> on the resulting spectrum (future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now have a formalism that can process J. </a:t>
            </a:r>
            <a:r>
              <a:rPr lang="en-US" dirty="0" err="1" smtClean="0"/>
              <a:t>Krist</a:t>
            </a:r>
            <a:r>
              <a:rPr lang="en-US" dirty="0" smtClean="0"/>
              <a:t> simulation cubes automatically, and allows us to compare between various design parameters</a:t>
            </a:r>
          </a:p>
          <a:p>
            <a:r>
              <a:rPr lang="en-US" dirty="0" smtClean="0"/>
              <a:t>Ready to use on more up-to-date simulation cubes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scenario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simulation inputs from J. </a:t>
            </a:r>
            <a:r>
              <a:rPr lang="en-US" dirty="0" err="1" smtClean="0"/>
              <a:t>Krist</a:t>
            </a:r>
            <a:endParaRPr lang="en-US" dirty="0" smtClean="0"/>
          </a:p>
          <a:p>
            <a:r>
              <a:rPr lang="en-US" dirty="0" smtClean="0"/>
              <a:t>47 Uma scenario with wavelength-resolved Bowtie Shaped Pupil in IFS band 2</a:t>
            </a:r>
          </a:p>
          <a:p>
            <a:r>
              <a:rPr lang="en-US" dirty="0" smtClean="0"/>
              <a:t>On-source time is ~100,000 seconds (27 hours)</a:t>
            </a:r>
          </a:p>
          <a:p>
            <a:r>
              <a:rPr lang="en-US" dirty="0" smtClean="0"/>
              <a:t>Individual frames are taken at 100 seconds cadence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scenario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simulation inputs from J. </a:t>
            </a:r>
            <a:r>
              <a:rPr lang="en-US" dirty="0" err="1" smtClean="0"/>
              <a:t>Krist</a:t>
            </a:r>
            <a:endParaRPr lang="en-US" dirty="0" smtClean="0"/>
          </a:p>
          <a:p>
            <a:r>
              <a:rPr lang="en-US" dirty="0" smtClean="0"/>
              <a:t>47 Uma scenario with wavelength-resolved Bowtie Shaped Pupil in IFS band 2</a:t>
            </a:r>
          </a:p>
          <a:p>
            <a:r>
              <a:rPr lang="en-US" dirty="0" smtClean="0"/>
              <a:t>On-source time is ~100,000 seconds (27 hours)</a:t>
            </a:r>
          </a:p>
          <a:p>
            <a:r>
              <a:rPr lang="en-US" dirty="0" smtClean="0"/>
              <a:t>Individual frames are taken at 100 seconds cadence</a:t>
            </a:r>
          </a:p>
          <a:p>
            <a:r>
              <a:rPr lang="en-US" dirty="0" smtClean="0"/>
              <a:t>Planet with variable contrast, </a:t>
            </a:r>
            <a:r>
              <a:rPr lang="en-US" dirty="0" err="1" smtClean="0"/>
              <a:t>Cahoy</a:t>
            </a:r>
            <a:r>
              <a:rPr lang="en-US" dirty="0" smtClean="0"/>
              <a:t> et al. spectrum</a:t>
            </a:r>
          </a:p>
          <a:p>
            <a:r>
              <a:rPr lang="en-US" dirty="0" smtClean="0"/>
              <a:t>Both roll angles are averaged, so no ADI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5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IFS simulation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throughput from J. </a:t>
            </a:r>
            <a:r>
              <a:rPr lang="en-US" dirty="0" err="1" smtClean="0"/>
              <a:t>Krist</a:t>
            </a:r>
            <a:endParaRPr lang="en-US" dirty="0" smtClean="0"/>
          </a:p>
          <a:p>
            <a:r>
              <a:rPr lang="en-US" dirty="0" smtClean="0"/>
              <a:t>Flight sampling: 2 </a:t>
            </a:r>
            <a:r>
              <a:rPr lang="en-US" dirty="0" err="1" smtClean="0"/>
              <a:t>lenslets</a:t>
            </a:r>
            <a:r>
              <a:rPr lang="en-US" dirty="0" smtClean="0"/>
              <a:t> per lam/D @ 600nm</a:t>
            </a:r>
          </a:p>
          <a:p>
            <a:r>
              <a:rPr lang="en-US" dirty="0" smtClean="0"/>
              <a:t>Standard detector noise from Harding et al 2016 (no traps)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PSFLets</a:t>
            </a:r>
            <a:r>
              <a:rPr lang="en-US" dirty="0" smtClean="0"/>
              <a:t> assumed Gaussian, width known</a:t>
            </a:r>
          </a:p>
          <a:p>
            <a:r>
              <a:rPr lang="en-US" dirty="0" smtClean="0"/>
              <a:t>Cube reduction method not best method available (conservative) -&gt; can still be improved by doing least-squares fit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noisy IFS raw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9144000" cy="52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IFS cubes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69" y="1033240"/>
            <a:ext cx="5730631" cy="5697759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0" y="-679356"/>
            <a:ext cx="4095035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Subtract reference star cube to get residual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lenslet</a:t>
            </a:r>
            <a:r>
              <a:rPr lang="en-US" dirty="0" smtClean="0"/>
              <a:t> </a:t>
            </a:r>
            <a:r>
              <a:rPr lang="en-US" dirty="0" err="1" smtClean="0"/>
              <a:t>flatfield</a:t>
            </a:r>
            <a:r>
              <a:rPr lang="en-US"/>
              <a:t> </a:t>
            </a:r>
            <a:r>
              <a:rPr lang="en-US" smtClean="0"/>
              <a:t>to divide the cube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1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spectrum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Construct matched filter for entire cube, assume planet position is already known</a:t>
            </a:r>
          </a:p>
          <a:p>
            <a:r>
              <a:rPr lang="en-US" dirty="0" smtClean="0"/>
              <a:t>Apply matched filter on mirror side of dark hole for “off” measurement</a:t>
            </a:r>
          </a:p>
          <a:p>
            <a:r>
              <a:rPr lang="en-US" dirty="0" smtClean="0"/>
              <a:t>Apply matched filter on planet position to get an “on” measurement</a:t>
            </a:r>
          </a:p>
          <a:p>
            <a:r>
              <a:rPr lang="en-US" dirty="0" smtClean="0"/>
              <a:t>Spectrum </a:t>
            </a:r>
            <a:r>
              <a:rPr lang="en-US" dirty="0"/>
              <a:t>=</a:t>
            </a:r>
            <a:r>
              <a:rPr lang="en-US" dirty="0" smtClean="0"/>
              <a:t> on -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uncertainty?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tabLst>
                <a:tab pos="398463" algn="l"/>
              </a:tabLst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Summed matched filter coefficients, to get “effective area” for each slice := </a:t>
            </a:r>
            <a:r>
              <a:rPr lang="en-US" dirty="0" err="1" smtClean="0"/>
              <a:t>npix</a:t>
            </a:r>
            <a:endParaRPr lang="en-US" dirty="0" smtClean="0"/>
          </a:p>
          <a:p>
            <a:r>
              <a:rPr lang="en-US" dirty="0" smtClean="0"/>
              <a:t>Calculate standard deviation of all pixels within dark hole, in each slice of residual cube:= </a:t>
            </a:r>
            <a:r>
              <a:rPr lang="en-US" dirty="0" err="1" smtClean="0"/>
              <a:t>std</a:t>
            </a:r>
            <a:endParaRPr lang="en-US" dirty="0" smtClean="0"/>
          </a:p>
          <a:p>
            <a:r>
              <a:rPr lang="en-US" dirty="0" smtClean="0"/>
              <a:t>Noise := </a:t>
            </a:r>
            <a:r>
              <a:rPr lang="en-US" dirty="0" err="1" smtClean="0"/>
              <a:t>sqrt</a:t>
            </a:r>
            <a:r>
              <a:rPr lang="en-US" dirty="0" smtClean="0"/>
              <a:t>(2*</a:t>
            </a:r>
            <a:r>
              <a:rPr lang="en-US" dirty="0" err="1" smtClean="0"/>
              <a:t>npix</a:t>
            </a:r>
            <a:r>
              <a:rPr lang="en-US" dirty="0" smtClean="0"/>
              <a:t>)*</a:t>
            </a:r>
            <a:r>
              <a:rPr lang="en-US" dirty="0" err="1" smtClean="0"/>
              <a:t>std</a:t>
            </a:r>
            <a:endParaRPr lang="en-US" dirty="0"/>
          </a:p>
          <a:p>
            <a:r>
              <a:rPr lang="en-US" dirty="0" smtClean="0"/>
              <a:t>Factor of 2 because we subtracted the off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Contrast 1e-7</a:t>
            </a:r>
            <a:endParaRPr lang="en-US" dirty="0"/>
          </a:p>
        </p:txBody>
      </p:sp>
      <p:pic>
        <p:nvPicPr>
          <p:cNvPr id="4" name="Picture 3" descr="Contrast1e-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07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9302"/>
      </p:ext>
    </p:extLst>
  </p:cSld>
  <p:clrMapOvr>
    <a:masterClrMapping/>
  </p:clrMapOvr>
</p:sld>
</file>

<file path=ppt/theme/theme1.xml><?xml version="1.0" encoding="utf-8"?>
<a:theme xmlns:a="http://schemas.openxmlformats.org/drawingml/2006/main" name="WFIRST Template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WFIRST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412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WFIRST Template</vt:lpstr>
      <vt:lpstr>Title WFIRST</vt:lpstr>
      <vt:lpstr>IFS observing scenarios and spectral extraction</vt:lpstr>
      <vt:lpstr>Observing scenario</vt:lpstr>
      <vt:lpstr>Observing scenario</vt:lpstr>
      <vt:lpstr>IFS simulation</vt:lpstr>
      <vt:lpstr>Simulate noisy IFS raw images</vt:lpstr>
      <vt:lpstr>Reduce IFS cubes</vt:lpstr>
      <vt:lpstr>Extract spectrum</vt:lpstr>
      <vt:lpstr>What is the uncertainty?</vt:lpstr>
      <vt:lpstr>Results: Contrast 1e-7</vt:lpstr>
      <vt:lpstr>Results: contrast 5e-8</vt:lpstr>
      <vt:lpstr>Results: contrast 1e-8</vt:lpstr>
      <vt:lpstr>Notes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Coronagraph Rapid Imaging Spectrograph in Python</dc:title>
  <cp:lastModifiedBy>Maxime J. Rizzo</cp:lastModifiedBy>
  <cp:revision>97</cp:revision>
  <dcterms:modified xsi:type="dcterms:W3CDTF">2017-03-17T22:54:45Z</dcterms:modified>
</cp:coreProperties>
</file>