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94" r:id="rId2"/>
  </p:sldMasterIdLst>
  <p:notesMasterIdLst>
    <p:notesMasterId r:id="rId7"/>
  </p:notesMasterIdLst>
  <p:handoutMasterIdLst>
    <p:handoutMasterId r:id="rId8"/>
  </p:handoutMasterIdLst>
  <p:sldIdLst>
    <p:sldId id="256" r:id="rId3"/>
    <p:sldId id="278" r:id="rId4"/>
    <p:sldId id="277" r:id="rId5"/>
    <p:sldId id="279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61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C3557-0921-7F44-9C2C-6E28A2501D16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A12-34A4-914C-AF75-A7D8D955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2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614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FIRS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5734" y="629721"/>
            <a:ext cx="8958887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63063" y="0"/>
            <a:ext cx="7312349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8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FIRST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163063" y="0"/>
            <a:ext cx="7312349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32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35" y="617987"/>
            <a:ext cx="4523880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629615" y="617987"/>
            <a:ext cx="4383793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3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35" y="3471887"/>
            <a:ext cx="8958890" cy="30854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5736" y="628650"/>
            <a:ext cx="8958890" cy="28432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3093" y="1347562"/>
            <a:ext cx="8851392" cy="100584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6" name="Text Placeholder 4"/>
          <p:cNvSpPr>
            <a:spLocks noGrp="1"/>
          </p:cNvSpPr>
          <p:nvPr>
            <p:ph idx="1"/>
          </p:nvPr>
        </p:nvSpPr>
        <p:spPr>
          <a:xfrm>
            <a:off x="183306" y="2405778"/>
            <a:ext cx="8503494" cy="377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6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063" y="0"/>
            <a:ext cx="7312349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34" y="629721"/>
            <a:ext cx="8958887" cy="5939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6695604"/>
            <a:ext cx="8644679" cy="17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kern="12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3477" y="6591910"/>
            <a:ext cx="646693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hangingPunct="1"/>
            <a:fld id="{6B30A456-4635-334D-A415-3BCE94D01BB8}" type="slidenum">
              <a:rPr lang="en-US" sz="1400" kern="120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ea typeface="+mn-ea"/>
                <a:cs typeface="+mn-cs"/>
              </a:rPr>
              <a:pPr algn="r" hangingPunct="1"/>
              <a:t>‹#›</a:t>
            </a:fld>
            <a:endParaRPr lang="en-US" sz="1400" kern="1200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6" descr="icon_wfirst_logo.pn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1604"/>
          <a:stretch/>
        </p:blipFill>
        <p:spPr>
          <a:xfrm>
            <a:off x="10409" y="0"/>
            <a:ext cx="1152654" cy="542746"/>
          </a:xfrm>
          <a:prstGeom prst="rect">
            <a:avLst/>
          </a:prstGeom>
        </p:spPr>
      </p:pic>
      <p:pic>
        <p:nvPicPr>
          <p:cNvPr id="10" name="Picture 9" descr="256357main_Symbols1-xltn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86" y="19390"/>
            <a:ext cx="643014" cy="4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7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3" r:id="rId2"/>
    <p:sldLayoutId id="2147483665" r:id="rId3"/>
    <p:sldLayoutId id="2147483667" r:id="rId4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Times New Roman"/>
          <a:ea typeface="小塚明朝 Pro H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500"/>
        </a:spcBef>
        <a:spcAft>
          <a:spcPts val="0"/>
        </a:spcAft>
        <a:buClr>
          <a:srgbClr val="800000"/>
        </a:buClr>
        <a:buSzPct val="80000"/>
        <a:buFont typeface="Wingdings 2" pitchFamily="18" charset="2"/>
        <a:buChar char=""/>
        <a:tabLst>
          <a:tab pos="398463" algn="l"/>
        </a:tabLst>
        <a:defRPr sz="28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1pPr>
      <a:lvl2pPr marL="692150" indent="-407988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2pPr>
      <a:lvl3pPr marL="914400" indent="-384175" algn="l" defTabSz="914400" rtl="0" eaLnBrk="1" latinLnBrk="0" hangingPunct="1">
        <a:spcBef>
          <a:spcPts val="500"/>
        </a:spcBef>
        <a:buClr>
          <a:srgbClr val="800000"/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3pPr>
      <a:lvl4pPr marL="1139825" indent="-363538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4pPr>
      <a:lvl5pPr marL="1423988" indent="-392113" algn="l" defTabSz="914400" rtl="0" eaLnBrk="1" latinLnBrk="0" hangingPunct="1">
        <a:spcBef>
          <a:spcPts val="500"/>
        </a:spcBef>
        <a:buClr>
          <a:srgbClr val="800000"/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3" y="1347562"/>
            <a:ext cx="8851392" cy="100584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6695604"/>
            <a:ext cx="8644679" cy="17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kern="1200">
              <a:solidFill>
                <a:prstClr val="white"/>
              </a:solidFill>
              <a:latin typeface="Times New Roman"/>
            </a:endParaRPr>
          </a:p>
        </p:txBody>
      </p:sp>
      <p:pic>
        <p:nvPicPr>
          <p:cNvPr id="7" name="Picture 6" descr="icon_wfirst_logo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1604"/>
          <a:stretch/>
        </p:blipFill>
        <p:spPr>
          <a:xfrm>
            <a:off x="10409" y="-1"/>
            <a:ext cx="2778454" cy="1308281"/>
          </a:xfrm>
          <a:prstGeom prst="rect">
            <a:avLst/>
          </a:prstGeom>
        </p:spPr>
      </p:pic>
      <p:pic>
        <p:nvPicPr>
          <p:cNvPr id="10" name="Picture 9" descr="256357main_Symbols1-xltn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34" y="19390"/>
            <a:ext cx="1713466" cy="128889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3306" y="2405778"/>
            <a:ext cx="8503494" cy="377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b="0" i="0" kern="1200">
          <a:solidFill>
            <a:schemeClr val="bg1"/>
          </a:solidFill>
          <a:latin typeface="Times New Roman"/>
          <a:ea typeface="小塚明朝 Pro H"/>
          <a:cs typeface="+mj-cs"/>
        </a:defRPr>
      </a:lvl1pPr>
    </p:titleStyle>
    <p:bodyStyle>
      <a:lvl1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1pPr>
      <a:lvl2pPr marL="0" indent="0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2pPr>
      <a:lvl3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3pPr>
      <a:lvl4pPr marL="0" indent="0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4pPr>
      <a:lvl5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120065" y="2733549"/>
            <a:ext cx="8851392" cy="1251011"/>
          </a:xfrm>
          <a:prstGeom prst="rect">
            <a:avLst/>
          </a:prstGeom>
        </p:spPr>
        <p:txBody>
          <a:bodyPr/>
          <a:lstStyle/>
          <a:p>
            <a:pPr algn="ctr" defTabSz="347472">
              <a:defRPr sz="2964"/>
            </a:pPr>
            <a:r>
              <a:rPr lang="en-US" dirty="0" err="1" smtClean="0"/>
              <a:t>Lenslet</a:t>
            </a:r>
            <a:r>
              <a:rPr lang="en-US" dirty="0" smtClean="0"/>
              <a:t> </a:t>
            </a:r>
            <a:r>
              <a:rPr lang="en-US" dirty="0" err="1" smtClean="0"/>
              <a:t>flatfield</a:t>
            </a:r>
            <a:endParaRPr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69615" y="4244975"/>
            <a:ext cx="8503494" cy="198131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Maxime Rizzo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NASA GSFC</a:t>
            </a:r>
          </a:p>
          <a:p>
            <a:pPr algn="ctr"/>
            <a:r>
              <a:rPr lang="en-US" dirty="0" smtClean="0"/>
              <a:t>May 2017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calibrations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1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Lenslet</a:t>
            </a:r>
            <a:r>
              <a:rPr lang="en-US" dirty="0" smtClean="0"/>
              <a:t> </a:t>
            </a:r>
            <a:r>
              <a:rPr lang="en-US" dirty="0" err="1" smtClean="0"/>
              <a:t>flatfield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99" r="748" b="1117"/>
          <a:stretch/>
        </p:blipFill>
        <p:spPr>
          <a:xfrm>
            <a:off x="1664412" y="489838"/>
            <a:ext cx="5671335" cy="62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each run:</a:t>
            </a:r>
          </a:p>
          <a:p>
            <a:pPr lvl="1"/>
            <a:r>
              <a:rPr lang="en-US" dirty="0" smtClean="0"/>
              <a:t>Monochromatic flat at a few wavelengths to check the calibration (will add an ’apply’ keyword to apply or not the new calibration)</a:t>
            </a:r>
          </a:p>
          <a:p>
            <a:pPr lvl="1"/>
            <a:r>
              <a:rPr lang="en-US" dirty="0" smtClean="0"/>
              <a:t>Full broadband flat</a:t>
            </a:r>
          </a:p>
          <a:p>
            <a:pPr lvl="2"/>
            <a:r>
              <a:rPr lang="en-US" dirty="0" smtClean="0"/>
              <a:t>Inspect the residuals of the full broadband flat, make sure they are &lt;5-10% </a:t>
            </a:r>
            <a:r>
              <a:rPr lang="en-US" smtClean="0"/>
              <a:t>and homogeneous across entire dark hole</a:t>
            </a:r>
            <a:endParaRPr lang="en-US" dirty="0" smtClean="0"/>
          </a:p>
          <a:p>
            <a:pPr lvl="2"/>
            <a:r>
              <a:rPr lang="en-US" dirty="0" smtClean="0"/>
              <a:t>Will add manual adjustment of wavelength calibration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calibrations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62018"/>
      </p:ext>
    </p:extLst>
  </p:cSld>
  <p:clrMapOvr>
    <a:masterClrMapping/>
  </p:clrMapOvr>
</p:sld>
</file>

<file path=ppt/theme/theme1.xml><?xml version="1.0" encoding="utf-8"?>
<a:theme xmlns:a="http://schemas.openxmlformats.org/drawingml/2006/main" name="WFIRST Template">
  <a:themeElements>
    <a:clrScheme name="Custom 5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FFB712"/>
      </a:accent1>
      <a:accent2>
        <a:srgbClr val="F27810"/>
      </a:accent2>
      <a:accent3>
        <a:srgbClr val="E4C402"/>
      </a:accent3>
      <a:accent4>
        <a:srgbClr val="7DC1EF"/>
      </a:accent4>
      <a:accent5>
        <a:srgbClr val="21449B"/>
      </a:accent5>
      <a:accent6>
        <a:srgbClr val="E67A1F"/>
      </a:accent6>
      <a:hlink>
        <a:srgbClr val="8DA440"/>
      </a:hlink>
      <a:folHlink>
        <a:srgbClr val="4C4F3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 WFIRST">
  <a:themeElements>
    <a:clrScheme name="Custom 5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FFB712"/>
      </a:accent1>
      <a:accent2>
        <a:srgbClr val="F27810"/>
      </a:accent2>
      <a:accent3>
        <a:srgbClr val="E4C402"/>
      </a:accent3>
      <a:accent4>
        <a:srgbClr val="7DC1EF"/>
      </a:accent4>
      <a:accent5>
        <a:srgbClr val="21449B"/>
      </a:accent5>
      <a:accent6>
        <a:srgbClr val="E67A1F"/>
      </a:accent6>
      <a:hlink>
        <a:srgbClr val="8DA440"/>
      </a:hlink>
      <a:folHlink>
        <a:srgbClr val="4C4F3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75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Times New Roman</vt:lpstr>
      <vt:lpstr>Wingdings 2</vt:lpstr>
      <vt:lpstr>小塚明朝 Pro H</vt:lpstr>
      <vt:lpstr>WFIRST Template</vt:lpstr>
      <vt:lpstr>Title WFIRST</vt:lpstr>
      <vt:lpstr>Lenslet flatfield</vt:lpstr>
      <vt:lpstr>Suggested calibrations</vt:lpstr>
      <vt:lpstr>Lenslet flatfield</vt:lpstr>
      <vt:lpstr>Suggested calibrations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CRISPY Coronagraph Rapid Imaging Spectrograph in Python</dc:title>
  <cp:lastModifiedBy>Maxime Rizzo</cp:lastModifiedBy>
  <cp:revision>98</cp:revision>
  <dcterms:modified xsi:type="dcterms:W3CDTF">2017-05-01T14:39:42Z</dcterms:modified>
</cp:coreProperties>
</file>