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8"/>
  </p:handoutMasterIdLst>
  <p:sldIdLst>
    <p:sldId id="256" r:id="rId2"/>
    <p:sldId id="266" r:id="rId3"/>
    <p:sldId id="272" r:id="rId4"/>
    <p:sldId id="258" r:id="rId5"/>
    <p:sldId id="257" r:id="rId6"/>
    <p:sldId id="268" r:id="rId7"/>
    <p:sldId id="270" r:id="rId8"/>
    <p:sldId id="274" r:id="rId9"/>
    <p:sldId id="275" r:id="rId10"/>
    <p:sldId id="267" r:id="rId11"/>
    <p:sldId id="273" r:id="rId12"/>
    <p:sldId id="276" r:id="rId13"/>
    <p:sldId id="271" r:id="rId14"/>
    <p:sldId id="279" r:id="rId15"/>
    <p:sldId id="278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5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AE57-869A-A34A-8D63-E026FEFA668D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41472-9125-1345-A8F2-4D46D375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742950" indent="-285750">
              <a:buFont typeface="Wingdings" charset="2"/>
              <a:buChar char="§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3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9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D585-A108-144F-8D86-AFDBCE07E72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CRISPy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Coronagraph Rapid Imaging Spectrograph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9083"/>
            <a:ext cx="6400800" cy="1752600"/>
          </a:xfrm>
        </p:spPr>
        <p:txBody>
          <a:bodyPr/>
          <a:lstStyle/>
          <a:p>
            <a:r>
              <a:rPr lang="en-US" dirty="0" smtClean="0"/>
              <a:t>Maxime Rizzo</a:t>
            </a:r>
          </a:p>
          <a:p>
            <a:r>
              <a:rPr lang="en-US" dirty="0" smtClean="0"/>
              <a:t>Ewan Douglas</a:t>
            </a:r>
          </a:p>
          <a:p>
            <a:r>
              <a:rPr lang="en-US" dirty="0" smtClean="0"/>
              <a:t>&amp; Goddard IFS lab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97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Wavelength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monochromatic </a:t>
            </a:r>
            <a:r>
              <a:rPr lang="en-US" dirty="0" err="1" smtClean="0"/>
              <a:t>flatfields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Optimization routine to fit polynomial function to </a:t>
            </a:r>
            <a:r>
              <a:rPr lang="en-US" dirty="0" err="1" smtClean="0"/>
              <a:t>lenslet</a:t>
            </a:r>
            <a:r>
              <a:rPr lang="en-US" dirty="0" smtClean="0"/>
              <a:t> positions for each wavelength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 err="1" smtClean="0"/>
              <a:t>PSFLet</a:t>
            </a:r>
            <a:r>
              <a:rPr lang="en-US" dirty="0" smtClean="0"/>
              <a:t> sampling ‘diversity’, generate high-resolution </a:t>
            </a:r>
            <a:r>
              <a:rPr lang="en-US" dirty="0" err="1" smtClean="0"/>
              <a:t>PSFLets</a:t>
            </a:r>
            <a:r>
              <a:rPr lang="en-US" dirty="0" smtClean="0"/>
              <a:t> in different regions of the image; equivalent to assuming we have very good knowledge of </a:t>
            </a:r>
            <a:r>
              <a:rPr lang="en-US" dirty="0" err="1" smtClean="0"/>
              <a:t>PSFLets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‘polychrome’ cubes with model </a:t>
            </a:r>
            <a:r>
              <a:rPr lang="en-US" dirty="0" err="1" smtClean="0"/>
              <a:t>PSFLets</a:t>
            </a:r>
            <a:r>
              <a:rPr lang="en-US" dirty="0" smtClean="0"/>
              <a:t> at all the correct locations</a:t>
            </a:r>
          </a:p>
        </p:txBody>
      </p:sp>
    </p:spTree>
    <p:extLst>
      <p:ext uri="{BB962C8B-B14F-4D97-AF65-F5344CB8AC3E}">
        <p14:creationId xmlns:p14="http://schemas.microsoft.com/office/powerpoint/2010/main" val="75412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Wavelength calibration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Able to test in-flight calibration correction scenarios -&gt; inform flight observing requirements, stability tolerances,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Implementing CHARIS single-wavelength update, but investigating other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reduction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7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Tim Brandt/CHARIS DRP framework</a:t>
            </a:r>
          </a:p>
          <a:p>
            <a:pPr lvl="1"/>
            <a:r>
              <a:rPr lang="en-US" dirty="0" smtClean="0"/>
              <a:t>Optimal extraction</a:t>
            </a:r>
          </a:p>
          <a:p>
            <a:pPr lvl="1"/>
            <a:r>
              <a:rPr lang="en-US" dirty="0" smtClean="0"/>
              <a:t>Least square fitting with prior knowledge of </a:t>
            </a:r>
            <a:r>
              <a:rPr lang="en-US" dirty="0" err="1" smtClean="0"/>
              <a:t>PSFLets</a:t>
            </a:r>
            <a:r>
              <a:rPr lang="en-US" dirty="0" smtClean="0"/>
              <a:t> (using the polychrome cube)</a:t>
            </a:r>
          </a:p>
          <a:p>
            <a:endParaRPr lang="en-US" dirty="0"/>
          </a:p>
          <a:p>
            <a:r>
              <a:rPr lang="en-US" dirty="0" smtClean="0"/>
              <a:t>Implementing GPI and other methods as well for comparison</a:t>
            </a:r>
          </a:p>
          <a:p>
            <a:endParaRPr lang="en-US" dirty="0"/>
          </a:p>
          <a:p>
            <a:r>
              <a:rPr lang="en-US" dirty="0" smtClean="0"/>
              <a:t>Fully compatible and tested with PISCES </a:t>
            </a:r>
            <a:r>
              <a:rPr lang="en-US" dirty="0" err="1" smtClean="0"/>
              <a:t>testbed</a:t>
            </a:r>
            <a:r>
              <a:rPr lang="en-US" dirty="0" smtClean="0"/>
              <a:t> at HCIT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8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PISCES example</a:t>
            </a:r>
            <a:endParaRPr lang="en-US" dirty="0"/>
          </a:p>
        </p:txBody>
      </p:sp>
      <p:pic>
        <p:nvPicPr>
          <p:cNvPr id="4" name="sci_ifs_it17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656227"/>
            <a:ext cx="7636683" cy="50524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697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to add a simple module for KLIP extraction</a:t>
            </a:r>
          </a:p>
          <a:p>
            <a:endParaRPr lang="en-US" dirty="0"/>
          </a:p>
          <a:p>
            <a:r>
              <a:rPr lang="en-US" dirty="0" smtClean="0"/>
              <a:t>Open to suggestions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3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Goddard IFS team planned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Sensitivities of reduced cube on various IFS parameters:</a:t>
            </a:r>
          </a:p>
          <a:p>
            <a:pPr lvl="1"/>
            <a:r>
              <a:rPr lang="en-US" dirty="0" smtClean="0"/>
              <a:t>PSF sampling at detector</a:t>
            </a:r>
          </a:p>
          <a:p>
            <a:pPr lvl="1"/>
            <a:r>
              <a:rPr lang="en-US" dirty="0" smtClean="0"/>
              <a:t>Effective spectral resolution</a:t>
            </a:r>
          </a:p>
          <a:p>
            <a:pPr lvl="1"/>
            <a:endParaRPr lang="en-US" dirty="0"/>
          </a:p>
          <a:p>
            <a:r>
              <a:rPr lang="en-US" dirty="0" smtClean="0"/>
              <a:t>Orientation of dispersion direction with respect to serial readout</a:t>
            </a:r>
          </a:p>
        </p:txBody>
      </p:sp>
    </p:spTree>
    <p:extLst>
      <p:ext uri="{BB962C8B-B14F-4D97-AF65-F5344CB8AC3E}">
        <p14:creationId xmlns:p14="http://schemas.microsoft.com/office/powerpoint/2010/main" val="202195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996" cy="49844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essential elements working</a:t>
            </a:r>
          </a:p>
          <a:p>
            <a:endParaRPr lang="en-US" dirty="0"/>
          </a:p>
          <a:p>
            <a:r>
              <a:rPr lang="en-US" dirty="0" smtClean="0"/>
              <a:t>Currently proof-reading, writing unit tests, writing docs &amp; notebooks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Need to implement a few more routines:</a:t>
            </a:r>
          </a:p>
          <a:p>
            <a:pPr lvl="1"/>
            <a:r>
              <a:rPr lang="en-US" dirty="0" smtClean="0"/>
              <a:t>Wavelength calibration updates</a:t>
            </a:r>
          </a:p>
          <a:p>
            <a:pPr lvl="1"/>
            <a:r>
              <a:rPr lang="en-US" dirty="0" smtClean="0"/>
              <a:t>Detector noise</a:t>
            </a:r>
          </a:p>
          <a:p>
            <a:pPr lvl="1"/>
            <a:endParaRPr lang="en-US" dirty="0"/>
          </a:p>
          <a:p>
            <a:r>
              <a:rPr lang="en-US" dirty="0" smtClean="0"/>
              <a:t>Examining how many wavelengths bins are sufficient within input cube to generate smooth IFS micro-spectra</a:t>
            </a:r>
          </a:p>
          <a:p>
            <a:endParaRPr lang="en-US" dirty="0" smtClean="0"/>
          </a:p>
          <a:p>
            <a:r>
              <a:rPr lang="en-US" dirty="0" smtClean="0"/>
              <a:t>Will add post-processing 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9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suite that can simulate the WFIRST Integral Field Spectrograph</a:t>
            </a:r>
          </a:p>
          <a:p>
            <a:endParaRPr lang="en-US" dirty="0" smtClean="0"/>
          </a:p>
          <a:p>
            <a:r>
              <a:rPr lang="en-US" dirty="0" smtClean="0"/>
              <a:t>Can be used in conjunction with a Coronagraph PSF model for end-to-end simulation</a:t>
            </a:r>
          </a:p>
          <a:p>
            <a:pPr lvl="1"/>
            <a:r>
              <a:rPr lang="en-US" dirty="0" smtClean="0"/>
              <a:t>Science scenes -&gt; recovered data cubes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Field spectrograph</a:t>
            </a:r>
            <a:endParaRPr lang="en-US" dirty="0"/>
          </a:p>
        </p:txBody>
      </p:sp>
      <p:pic>
        <p:nvPicPr>
          <p:cNvPr id="11" name="Content Placeholder 10" descr="Star-Spectrum_PISCE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" b="6077"/>
          <a:stretch>
            <a:fillRect/>
          </a:stretch>
        </p:blipFill>
        <p:spPr>
          <a:xfrm>
            <a:off x="151469" y="2473968"/>
            <a:ext cx="8646806" cy="27652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903164" y="5752535"/>
            <a:ext cx="202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Mawet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et al.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944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 to community to test extraction routines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internally for flight IFS tradeoffs &amp; sensitivity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32745" y="1182776"/>
            <a:ext cx="1235399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Haystacks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6582" y="1920709"/>
            <a:ext cx="3372169" cy="646331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broadband cube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w/ POPPY CGI model or JPL model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2389" y="3197660"/>
            <a:ext cx="2996112" cy="646331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Propagate through IFS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detector map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389" y="4225418"/>
            <a:ext cx="2996112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noise sources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2389" y="5118094"/>
            <a:ext cx="2996112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reduction pipeline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2389" y="6003651"/>
            <a:ext cx="2996112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Post-processing/extraction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1559" y="4090881"/>
            <a:ext cx="2442997" cy="646331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Wavelength calibration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update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710" y="2855975"/>
            <a:ext cx="1566730" cy="923330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Realistic calibration fields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3650445" y="1552108"/>
            <a:ext cx="2222" cy="3686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 flipH="1">
            <a:off x="3650445" y="2567040"/>
            <a:ext cx="2222" cy="6306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3650445" y="3843991"/>
            <a:ext cx="0" cy="38142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9656" y="4607188"/>
            <a:ext cx="0" cy="5233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>
            <a:off x="3650445" y="5487426"/>
            <a:ext cx="0" cy="5162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14" idx="1"/>
          </p:cNvCxnSpPr>
          <p:nvPr/>
        </p:nvCxnSpPr>
        <p:spPr>
          <a:xfrm>
            <a:off x="5148501" y="4410084"/>
            <a:ext cx="1463058" cy="39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401806" y="3735"/>
            <a:ext cx="8229600" cy="1143000"/>
          </a:xfrm>
        </p:spPr>
        <p:txBody>
          <a:bodyPr/>
          <a:lstStyle/>
          <a:p>
            <a:r>
              <a:rPr lang="en-US" dirty="0" smtClean="0"/>
              <a:t>Software layout</a:t>
            </a:r>
            <a:endParaRPr lang="en-US" dirty="0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5599557" y="6003651"/>
            <a:ext cx="3544443" cy="140243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Python 2.7/Python 3.5 compatible</a:t>
            </a:r>
          </a:p>
          <a:p>
            <a:r>
              <a:rPr lang="en-US" sz="1600" dirty="0" smtClean="0"/>
              <a:t>Most parts are parallelized</a:t>
            </a:r>
          </a:p>
        </p:txBody>
      </p:sp>
      <p:sp>
        <p:nvSpPr>
          <p:cNvPr id="46" name="Oval 45"/>
          <p:cNvSpPr/>
          <p:nvPr/>
        </p:nvSpPr>
        <p:spPr>
          <a:xfrm>
            <a:off x="1998268" y="2933914"/>
            <a:ext cx="308242" cy="330227"/>
          </a:xfrm>
          <a:prstGeom prst="ellipse">
            <a:avLst/>
          </a:prstGeom>
          <a:solidFill>
            <a:srgbClr val="8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91242" y="4952980"/>
            <a:ext cx="308242" cy="330227"/>
          </a:xfrm>
          <a:prstGeom prst="ellipse">
            <a:avLst/>
          </a:prstGeom>
          <a:solidFill>
            <a:srgbClr val="8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457438" y="3911155"/>
            <a:ext cx="308242" cy="330227"/>
          </a:xfrm>
          <a:prstGeom prst="ellipse">
            <a:avLst/>
          </a:prstGeom>
          <a:solidFill>
            <a:srgbClr val="8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18082" y="2670211"/>
            <a:ext cx="308242" cy="330227"/>
          </a:xfrm>
          <a:prstGeom prst="ellipse">
            <a:avLst/>
          </a:prstGeom>
          <a:solidFill>
            <a:srgbClr val="8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878624" y="1050219"/>
            <a:ext cx="308242" cy="330227"/>
          </a:xfrm>
          <a:prstGeom prst="ellipse">
            <a:avLst/>
          </a:prstGeom>
          <a:solidFill>
            <a:srgbClr val="8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14" idx="2"/>
            <a:endCxn id="10" idx="3"/>
          </p:cNvCxnSpPr>
          <p:nvPr/>
        </p:nvCxnSpPr>
        <p:spPr>
          <a:xfrm rot="5400000">
            <a:off x="6208006" y="3677708"/>
            <a:ext cx="565548" cy="2684557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998268" y="4060304"/>
            <a:ext cx="308242" cy="330227"/>
          </a:xfrm>
          <a:prstGeom prst="ellipse">
            <a:avLst/>
          </a:prstGeom>
          <a:pattFill prst="ltDnDiag">
            <a:fgClr>
              <a:srgbClr val="800000"/>
            </a:fgClr>
            <a:bgClr>
              <a:prstClr val="white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844147" y="1755595"/>
            <a:ext cx="308242" cy="330227"/>
          </a:xfrm>
          <a:prstGeom prst="ellipse">
            <a:avLst/>
          </a:prstGeom>
          <a:pattFill prst="ltDnDiag">
            <a:fgClr>
              <a:srgbClr val="800000"/>
            </a:fgClr>
            <a:bgClr>
              <a:prstClr val="white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/>
          <p:cNvCxnSpPr>
            <a:stCxn id="8" idx="3"/>
            <a:endCxn id="16" idx="1"/>
          </p:cNvCxnSpPr>
          <p:nvPr/>
        </p:nvCxnSpPr>
        <p:spPr>
          <a:xfrm flipV="1">
            <a:off x="5148501" y="3317640"/>
            <a:ext cx="1756209" cy="203186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6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0" grpId="0" animBg="1"/>
      <p:bldP spid="51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IFS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0456" cy="487251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Remap each slice of input cube onto </a:t>
            </a:r>
            <a:r>
              <a:rPr lang="en-US" dirty="0" err="1" smtClean="0"/>
              <a:t>lenslet</a:t>
            </a:r>
            <a:r>
              <a:rPr lang="en-US" dirty="0" smtClean="0"/>
              <a:t> array</a:t>
            </a:r>
          </a:p>
          <a:p>
            <a:pPr marL="914400" lvl="1" indent="-514350"/>
            <a:r>
              <a:rPr lang="en-US" dirty="0" smtClean="0"/>
              <a:t>1 pixel = 1 square </a:t>
            </a:r>
            <a:r>
              <a:rPr lang="en-US" dirty="0" err="1" smtClean="0"/>
              <a:t>lenslet</a:t>
            </a:r>
            <a:endParaRPr lang="en-US" dirty="0" smtClean="0"/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dirty="0" err="1" smtClean="0"/>
              <a:t>lenslet</a:t>
            </a:r>
            <a:r>
              <a:rPr lang="en-US" dirty="0" smtClean="0"/>
              <a:t> and wavelength, determine X Y location in detector plane using polynomial function of (</a:t>
            </a:r>
            <a:r>
              <a:rPr lang="en-US" dirty="0" err="1" smtClean="0"/>
              <a:t>X,Y,lam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oversampled </a:t>
            </a:r>
            <a:r>
              <a:rPr lang="en-US" dirty="0" err="1" smtClean="0"/>
              <a:t>PSFlet</a:t>
            </a:r>
            <a:r>
              <a:rPr lang="en-US" dirty="0" smtClean="0"/>
              <a:t> on oversampled detector plane at correct position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Rebin</a:t>
            </a:r>
            <a:r>
              <a:rPr lang="en-US" dirty="0" smtClean="0"/>
              <a:t> onto final detector sampling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53" t="1078" r="19591" b="8758"/>
          <a:stretch/>
        </p:blipFill>
        <p:spPr>
          <a:xfrm>
            <a:off x="110968" y="2428813"/>
            <a:ext cx="3970158" cy="40192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277" y="1908427"/>
            <a:ext cx="3882848" cy="5203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Multi-wavelength on-axis SPC PSF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062" r="3221" b="7258"/>
          <a:stretch/>
        </p:blipFill>
        <p:spPr>
          <a:xfrm>
            <a:off x="4845565" y="2313008"/>
            <a:ext cx="4142773" cy="413505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74308" y="1900552"/>
            <a:ext cx="3882848" cy="52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400" dirty="0" smtClean="0"/>
              <a:t>IFS detector frame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9691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noise: approach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0456" cy="48725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Deliver software with standard Gaussian/Poisson noise sources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on implementation of noise specific to EMCCDs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with JPL/MIT on Python implementation of traps </a:t>
            </a:r>
            <a:r>
              <a:rPr lang="en-US" dirty="0" err="1" smtClean="0"/>
              <a:t>sims</a:t>
            </a:r>
            <a:r>
              <a:rPr lang="en-US" dirty="0" smtClean="0"/>
              <a:t> for the future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4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 code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5" y="2222309"/>
            <a:ext cx="4131761" cy="3783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97" y="2222309"/>
            <a:ext cx="4121241" cy="37832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61152" y="6472719"/>
            <a:ext cx="3882848" cy="520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400" dirty="0" smtClean="0"/>
              <a:t>Traps code from JPL/</a:t>
            </a:r>
            <a:r>
              <a:rPr lang="en-US" sz="2400" dirty="0" err="1" smtClean="0"/>
              <a:t>Bijan</a:t>
            </a:r>
            <a:r>
              <a:rPr lang="en-US" sz="2400" dirty="0" smtClean="0"/>
              <a:t> </a:t>
            </a:r>
            <a:r>
              <a:rPr lang="en-US" sz="2400" dirty="0" err="1" smtClean="0"/>
              <a:t>Nemati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6013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26927</TotalTime>
  <Words>474</Words>
  <Application>Microsoft Macintosh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CRISPy Coronagraph Rapid Imaging Spectrograph in Python</vt:lpstr>
      <vt:lpstr>What is it?</vt:lpstr>
      <vt:lpstr>Integral Field spectrograph</vt:lpstr>
      <vt:lpstr>Purpose</vt:lpstr>
      <vt:lpstr>Software layout</vt:lpstr>
      <vt:lpstr>IFS propagation</vt:lpstr>
      <vt:lpstr>Example</vt:lpstr>
      <vt:lpstr>Detector noise: approach </vt:lpstr>
      <vt:lpstr>Traps code example</vt:lpstr>
      <vt:lpstr>Wavelength calibration</vt:lpstr>
      <vt:lpstr>Wavelength calibration update</vt:lpstr>
      <vt:lpstr>Data reduction pipeline</vt:lpstr>
      <vt:lpstr>PISCES example</vt:lpstr>
      <vt:lpstr>Post-processing</vt:lpstr>
      <vt:lpstr>Goddard IFS team planned trade-offs</vt:lpstr>
      <vt:lpstr>Status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IFS simulator</dc:title>
  <dc:creator>Maxime J. Rizzo</dc:creator>
  <cp:lastModifiedBy>Maxime J. Rizzo</cp:lastModifiedBy>
  <cp:revision>74</cp:revision>
  <dcterms:created xsi:type="dcterms:W3CDTF">2016-12-05T00:50:17Z</dcterms:created>
  <dcterms:modified xsi:type="dcterms:W3CDTF">2017-02-01T18:51:41Z</dcterms:modified>
</cp:coreProperties>
</file>