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53"/>
  </p:notesMasterIdLst>
  <p:handoutMasterIdLst>
    <p:handoutMasterId r:id="rId54"/>
  </p:handoutMasterIdLst>
  <p:sldIdLst>
    <p:sldId id="257" r:id="rId2"/>
    <p:sldId id="278" r:id="rId3"/>
    <p:sldId id="292" r:id="rId4"/>
    <p:sldId id="336" r:id="rId5"/>
    <p:sldId id="261" r:id="rId6"/>
    <p:sldId id="358" r:id="rId7"/>
    <p:sldId id="259" r:id="rId8"/>
    <p:sldId id="359" r:id="rId9"/>
    <p:sldId id="279" r:id="rId10"/>
    <p:sldId id="353" r:id="rId11"/>
    <p:sldId id="281" r:id="rId12"/>
    <p:sldId id="345" r:id="rId13"/>
    <p:sldId id="362" r:id="rId14"/>
    <p:sldId id="284" r:id="rId15"/>
    <p:sldId id="360" r:id="rId16"/>
    <p:sldId id="297" r:id="rId17"/>
    <p:sldId id="298" r:id="rId18"/>
    <p:sldId id="299" r:id="rId19"/>
    <p:sldId id="266" r:id="rId20"/>
    <p:sldId id="294" r:id="rId21"/>
    <p:sldId id="304" r:id="rId22"/>
    <p:sldId id="295" r:id="rId23"/>
    <p:sldId id="296" r:id="rId24"/>
    <p:sldId id="306" r:id="rId25"/>
    <p:sldId id="356" r:id="rId26"/>
    <p:sldId id="309" r:id="rId27"/>
    <p:sldId id="308" r:id="rId28"/>
    <p:sldId id="340" r:id="rId29"/>
    <p:sldId id="341" r:id="rId30"/>
    <p:sldId id="346" r:id="rId31"/>
    <p:sldId id="283" r:id="rId32"/>
    <p:sldId id="328" r:id="rId33"/>
    <p:sldId id="285" r:id="rId34"/>
    <p:sldId id="301" r:id="rId35"/>
    <p:sldId id="312" r:id="rId36"/>
    <p:sldId id="363" r:id="rId37"/>
    <p:sldId id="302" r:id="rId38"/>
    <p:sldId id="351" r:id="rId39"/>
    <p:sldId id="313" r:id="rId40"/>
    <p:sldId id="348" r:id="rId41"/>
    <p:sldId id="319" r:id="rId42"/>
    <p:sldId id="323" r:id="rId43"/>
    <p:sldId id="349" r:id="rId44"/>
    <p:sldId id="331" r:id="rId45"/>
    <p:sldId id="324" r:id="rId46"/>
    <p:sldId id="357" r:id="rId47"/>
    <p:sldId id="325" r:id="rId48"/>
    <p:sldId id="332" r:id="rId49"/>
    <p:sldId id="364" r:id="rId50"/>
    <p:sldId id="342" r:id="rId51"/>
    <p:sldId id="343" r:id="rId52"/>
  </p:sldIdLst>
  <p:sldSz cx="9144000" cy="6858000" type="screen4x3"/>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32" userDrawn="1">
          <p15:clr>
            <a:srgbClr val="A4A3A4"/>
          </p15:clr>
        </p15:guide>
        <p15:guide id="2" pos="221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66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autoAdjust="0"/>
    <p:restoredTop sz="77870" autoAdjust="0"/>
  </p:normalViewPr>
  <p:slideViewPr>
    <p:cSldViewPr>
      <p:cViewPr varScale="1">
        <p:scale>
          <a:sx n="83" d="100"/>
          <a:sy n="83" d="100"/>
        </p:scale>
        <p:origin x="1740" y="78"/>
      </p:cViewPr>
      <p:guideLst>
        <p:guide orient="horz" pos="2160"/>
        <p:guide pos="2880"/>
      </p:guideLst>
    </p:cSldViewPr>
  </p:slideViewPr>
  <p:notesTextViewPr>
    <p:cViewPr>
      <p:scale>
        <a:sx n="1" d="1"/>
        <a:sy n="1" d="1"/>
      </p:scale>
      <p:origin x="0" y="0"/>
    </p:cViewPr>
  </p:notesTextViewPr>
  <p:sorterViewPr>
    <p:cViewPr varScale="1">
      <p:scale>
        <a:sx n="100" d="100"/>
        <a:sy n="100" d="100"/>
      </p:scale>
      <p:origin x="0" y="0"/>
    </p:cViewPr>
  </p:sorterViewPr>
  <p:notesViewPr>
    <p:cSldViewPr>
      <p:cViewPr varScale="1">
        <p:scale>
          <a:sx n="56" d="100"/>
          <a:sy n="56" d="100"/>
        </p:scale>
        <p:origin x="-2496" y="-96"/>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06" tIns="46652" rIns="93306" bIns="46652" rtlCol="0"/>
          <a:lstStyle>
            <a:lvl1pPr algn="l">
              <a:defRPr sz="1200"/>
            </a:lvl1pPr>
          </a:lstStyle>
          <a:p>
            <a:endParaRPr lang="en-US"/>
          </a:p>
        </p:txBody>
      </p:sp>
      <p:sp>
        <p:nvSpPr>
          <p:cNvPr id="3" name="Date Placeholder 2"/>
          <p:cNvSpPr>
            <a:spLocks noGrp="1"/>
          </p:cNvSpPr>
          <p:nvPr>
            <p:ph type="dt" sz="quarter" idx="1"/>
          </p:nvPr>
        </p:nvSpPr>
        <p:spPr>
          <a:xfrm>
            <a:off x="3978134" y="0"/>
            <a:ext cx="3043343" cy="465455"/>
          </a:xfrm>
          <a:prstGeom prst="rect">
            <a:avLst/>
          </a:prstGeom>
        </p:spPr>
        <p:txBody>
          <a:bodyPr vert="horz" lIns="93306" tIns="46652" rIns="93306" bIns="46652" rtlCol="0"/>
          <a:lstStyle>
            <a:lvl1pPr algn="r">
              <a:defRPr sz="1200"/>
            </a:lvl1pPr>
          </a:lstStyle>
          <a:p>
            <a:fld id="{D113C767-1D07-4BED-95AB-28CFEDF5C919}" type="datetimeFigureOut">
              <a:rPr lang="en-US" smtClean="0"/>
              <a:t>10/24/2017</a:t>
            </a:fld>
            <a:endParaRPr lang="en-US"/>
          </a:p>
        </p:txBody>
      </p:sp>
      <p:sp>
        <p:nvSpPr>
          <p:cNvPr id="4" name="Footer Placeholder 3"/>
          <p:cNvSpPr>
            <a:spLocks noGrp="1"/>
          </p:cNvSpPr>
          <p:nvPr>
            <p:ph type="ftr" sz="quarter" idx="2"/>
          </p:nvPr>
        </p:nvSpPr>
        <p:spPr>
          <a:xfrm>
            <a:off x="0" y="8842031"/>
            <a:ext cx="3043343" cy="465455"/>
          </a:xfrm>
          <a:prstGeom prst="rect">
            <a:avLst/>
          </a:prstGeom>
        </p:spPr>
        <p:txBody>
          <a:bodyPr vert="horz" lIns="93306" tIns="46652" rIns="93306" bIns="46652" rtlCol="0" anchor="b"/>
          <a:lstStyle>
            <a:lvl1pPr algn="l">
              <a:defRPr sz="1200"/>
            </a:lvl1pPr>
          </a:lstStyle>
          <a:p>
            <a:endParaRPr lang="en-US"/>
          </a:p>
        </p:txBody>
      </p:sp>
      <p:sp>
        <p:nvSpPr>
          <p:cNvPr id="5" name="Slide Number Placeholder 4"/>
          <p:cNvSpPr>
            <a:spLocks noGrp="1"/>
          </p:cNvSpPr>
          <p:nvPr>
            <p:ph type="sldNum" sz="quarter" idx="3"/>
          </p:nvPr>
        </p:nvSpPr>
        <p:spPr>
          <a:xfrm>
            <a:off x="3978134" y="8842031"/>
            <a:ext cx="3043343" cy="465455"/>
          </a:xfrm>
          <a:prstGeom prst="rect">
            <a:avLst/>
          </a:prstGeom>
        </p:spPr>
        <p:txBody>
          <a:bodyPr vert="horz" lIns="93306" tIns="46652" rIns="93306" bIns="46652" rtlCol="0" anchor="b"/>
          <a:lstStyle>
            <a:lvl1pPr algn="r">
              <a:defRPr sz="1200"/>
            </a:lvl1pPr>
          </a:lstStyle>
          <a:p>
            <a:fld id="{F7EBB434-55DA-46C2-8B7E-2F50304F4ACA}" type="slidenum">
              <a:rPr lang="en-US" smtClean="0"/>
              <a:t>‹#›</a:t>
            </a:fld>
            <a:endParaRPr lang="en-US"/>
          </a:p>
        </p:txBody>
      </p:sp>
    </p:spTree>
    <p:extLst>
      <p:ext uri="{BB962C8B-B14F-4D97-AF65-F5344CB8AC3E}">
        <p14:creationId xmlns:p14="http://schemas.microsoft.com/office/powerpoint/2010/main" val="42175878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06" tIns="46652" rIns="93306" bIns="46652" rtlCol="0"/>
          <a:lstStyle>
            <a:lvl1pPr algn="l">
              <a:defRPr sz="1200"/>
            </a:lvl1pPr>
          </a:lstStyle>
          <a:p>
            <a:endParaRPr lang="en-US"/>
          </a:p>
        </p:txBody>
      </p:sp>
      <p:sp>
        <p:nvSpPr>
          <p:cNvPr id="3" name="Date Placeholder 2"/>
          <p:cNvSpPr>
            <a:spLocks noGrp="1"/>
          </p:cNvSpPr>
          <p:nvPr>
            <p:ph type="dt" idx="1"/>
          </p:nvPr>
        </p:nvSpPr>
        <p:spPr>
          <a:xfrm>
            <a:off x="3978134" y="0"/>
            <a:ext cx="3043343" cy="465455"/>
          </a:xfrm>
          <a:prstGeom prst="rect">
            <a:avLst/>
          </a:prstGeom>
        </p:spPr>
        <p:txBody>
          <a:bodyPr vert="horz" lIns="93306" tIns="46652" rIns="93306" bIns="46652" rtlCol="0"/>
          <a:lstStyle>
            <a:lvl1pPr algn="r">
              <a:defRPr sz="1200"/>
            </a:lvl1pPr>
          </a:lstStyle>
          <a:p>
            <a:fld id="{4DC81BA3-5CC0-4A27-9604-4B1DE89511B7}" type="datetimeFigureOut">
              <a:rPr lang="en-US" smtClean="0"/>
              <a:t>10/24/2017</a:t>
            </a:fld>
            <a:endParaRPr lang="en-US"/>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3306" tIns="46652" rIns="93306" bIns="46652" rtlCol="0" anchor="ctr"/>
          <a:lstStyle/>
          <a:p>
            <a:endParaRPr lang="en-US"/>
          </a:p>
        </p:txBody>
      </p:sp>
      <p:sp>
        <p:nvSpPr>
          <p:cNvPr id="5" name="Notes Placeholder 4"/>
          <p:cNvSpPr>
            <a:spLocks noGrp="1"/>
          </p:cNvSpPr>
          <p:nvPr>
            <p:ph type="body" sz="quarter" idx="3"/>
          </p:nvPr>
        </p:nvSpPr>
        <p:spPr>
          <a:xfrm>
            <a:off x="702310" y="4421825"/>
            <a:ext cx="5618480" cy="4189095"/>
          </a:xfrm>
          <a:prstGeom prst="rect">
            <a:avLst/>
          </a:prstGeom>
        </p:spPr>
        <p:txBody>
          <a:bodyPr vert="horz" lIns="93306" tIns="46652" rIns="93306" bIns="4665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31"/>
            <a:ext cx="3043343" cy="465455"/>
          </a:xfrm>
          <a:prstGeom prst="rect">
            <a:avLst/>
          </a:prstGeom>
        </p:spPr>
        <p:txBody>
          <a:bodyPr vert="horz" lIns="93306" tIns="46652" rIns="93306" bIns="46652" rtlCol="0" anchor="b"/>
          <a:lstStyle>
            <a:lvl1pPr algn="l">
              <a:defRPr sz="1200"/>
            </a:lvl1pPr>
          </a:lstStyle>
          <a:p>
            <a:endParaRPr lang="en-US"/>
          </a:p>
        </p:txBody>
      </p:sp>
      <p:sp>
        <p:nvSpPr>
          <p:cNvPr id="7" name="Slide Number Placeholder 6"/>
          <p:cNvSpPr>
            <a:spLocks noGrp="1"/>
          </p:cNvSpPr>
          <p:nvPr>
            <p:ph type="sldNum" sz="quarter" idx="5"/>
          </p:nvPr>
        </p:nvSpPr>
        <p:spPr>
          <a:xfrm>
            <a:off x="3978134" y="8842031"/>
            <a:ext cx="3043343" cy="465455"/>
          </a:xfrm>
          <a:prstGeom prst="rect">
            <a:avLst/>
          </a:prstGeom>
        </p:spPr>
        <p:txBody>
          <a:bodyPr vert="horz" lIns="93306" tIns="46652" rIns="93306" bIns="46652" rtlCol="0" anchor="b"/>
          <a:lstStyle>
            <a:lvl1pPr algn="r">
              <a:defRPr sz="1200"/>
            </a:lvl1pPr>
          </a:lstStyle>
          <a:p>
            <a:fld id="{41629DBE-FB5B-4ACF-8EB9-D53BF43813FE}" type="slidenum">
              <a:rPr lang="en-US" smtClean="0"/>
              <a:t>‹#›</a:t>
            </a:fld>
            <a:endParaRPr lang="en-US"/>
          </a:p>
        </p:txBody>
      </p:sp>
    </p:spTree>
    <p:extLst>
      <p:ext uri="{BB962C8B-B14F-4D97-AF65-F5344CB8AC3E}">
        <p14:creationId xmlns:p14="http://schemas.microsoft.com/office/powerpoint/2010/main" val="1337474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629DBE-FB5B-4ACF-8EB9-D53BF43813FE}" type="slidenum">
              <a:rPr lang="en-US" smtClean="0"/>
              <a:t>1</a:t>
            </a:fld>
            <a:endParaRPr lang="en-US"/>
          </a:p>
        </p:txBody>
      </p:sp>
    </p:spTree>
    <p:extLst>
      <p:ext uri="{BB962C8B-B14F-4D97-AF65-F5344CB8AC3E}">
        <p14:creationId xmlns:p14="http://schemas.microsoft.com/office/powerpoint/2010/main" val="6663703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629DBE-FB5B-4ACF-8EB9-D53BF43813FE}" type="slidenum">
              <a:rPr lang="en-US" smtClean="0"/>
              <a:t>11</a:t>
            </a:fld>
            <a:endParaRPr lang="en-US"/>
          </a:p>
        </p:txBody>
      </p:sp>
    </p:spTree>
    <p:extLst>
      <p:ext uri="{BB962C8B-B14F-4D97-AF65-F5344CB8AC3E}">
        <p14:creationId xmlns:p14="http://schemas.microsoft.com/office/powerpoint/2010/main" val="21102574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629DBE-FB5B-4ACF-8EB9-D53BF43813FE}" type="slidenum">
              <a:rPr lang="en-US" smtClean="0"/>
              <a:t>12</a:t>
            </a:fld>
            <a:endParaRPr lang="en-US"/>
          </a:p>
        </p:txBody>
      </p:sp>
    </p:spTree>
    <p:extLst>
      <p:ext uri="{BB962C8B-B14F-4D97-AF65-F5344CB8AC3E}">
        <p14:creationId xmlns:p14="http://schemas.microsoft.com/office/powerpoint/2010/main" val="28466895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629DBE-FB5B-4ACF-8EB9-D53BF43813FE}" type="slidenum">
              <a:rPr lang="en-US" smtClean="0"/>
              <a:t>13</a:t>
            </a:fld>
            <a:endParaRPr lang="en-US"/>
          </a:p>
        </p:txBody>
      </p:sp>
    </p:spTree>
    <p:extLst>
      <p:ext uri="{BB962C8B-B14F-4D97-AF65-F5344CB8AC3E}">
        <p14:creationId xmlns:p14="http://schemas.microsoft.com/office/powerpoint/2010/main" val="28492746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629DBE-FB5B-4ACF-8EB9-D53BF43813FE}" type="slidenum">
              <a:rPr lang="en-US" smtClean="0"/>
              <a:t>14</a:t>
            </a:fld>
            <a:endParaRPr lang="en-US"/>
          </a:p>
        </p:txBody>
      </p:sp>
    </p:spTree>
    <p:extLst>
      <p:ext uri="{BB962C8B-B14F-4D97-AF65-F5344CB8AC3E}">
        <p14:creationId xmlns:p14="http://schemas.microsoft.com/office/powerpoint/2010/main" val="23841383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629DBE-FB5B-4ACF-8EB9-D53BF43813FE}" type="slidenum">
              <a:rPr lang="en-US" smtClean="0"/>
              <a:t>16</a:t>
            </a:fld>
            <a:endParaRPr lang="en-US"/>
          </a:p>
        </p:txBody>
      </p:sp>
    </p:spTree>
    <p:extLst>
      <p:ext uri="{BB962C8B-B14F-4D97-AF65-F5344CB8AC3E}">
        <p14:creationId xmlns:p14="http://schemas.microsoft.com/office/powerpoint/2010/main" val="22322003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629DBE-FB5B-4ACF-8EB9-D53BF43813FE}" type="slidenum">
              <a:rPr lang="en-US" smtClean="0"/>
              <a:t>17</a:t>
            </a:fld>
            <a:endParaRPr lang="en-US"/>
          </a:p>
        </p:txBody>
      </p:sp>
    </p:spTree>
    <p:extLst>
      <p:ext uri="{BB962C8B-B14F-4D97-AF65-F5344CB8AC3E}">
        <p14:creationId xmlns:p14="http://schemas.microsoft.com/office/powerpoint/2010/main" val="15618220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629DBE-FB5B-4ACF-8EB9-D53BF43813FE}" type="slidenum">
              <a:rPr lang="en-US" smtClean="0"/>
              <a:t>18</a:t>
            </a:fld>
            <a:endParaRPr lang="en-US"/>
          </a:p>
        </p:txBody>
      </p:sp>
    </p:spTree>
    <p:extLst>
      <p:ext uri="{BB962C8B-B14F-4D97-AF65-F5344CB8AC3E}">
        <p14:creationId xmlns:p14="http://schemas.microsoft.com/office/powerpoint/2010/main" val="8948221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3923" indent="-286124" eaLnBrk="0" hangingPunct="0">
              <a:defRPr sz="2400">
                <a:solidFill>
                  <a:schemeClr val="tx1"/>
                </a:solidFill>
                <a:latin typeface="Arial" charset="0"/>
              </a:defRPr>
            </a:lvl2pPr>
            <a:lvl3pPr marL="1144496" indent="-228900" eaLnBrk="0" hangingPunct="0">
              <a:defRPr sz="2400">
                <a:solidFill>
                  <a:schemeClr val="tx1"/>
                </a:solidFill>
                <a:latin typeface="Arial" charset="0"/>
              </a:defRPr>
            </a:lvl3pPr>
            <a:lvl4pPr marL="1602296" indent="-228900" eaLnBrk="0" hangingPunct="0">
              <a:defRPr sz="2400">
                <a:solidFill>
                  <a:schemeClr val="tx1"/>
                </a:solidFill>
                <a:latin typeface="Arial" charset="0"/>
              </a:defRPr>
            </a:lvl4pPr>
            <a:lvl5pPr marL="2060096" indent="-228900" eaLnBrk="0" hangingPunct="0">
              <a:defRPr sz="2400">
                <a:solidFill>
                  <a:schemeClr val="tx1"/>
                </a:solidFill>
                <a:latin typeface="Arial" charset="0"/>
              </a:defRPr>
            </a:lvl5pPr>
            <a:lvl6pPr marL="2517894" indent="-228900" eaLnBrk="0" fontAlgn="base" hangingPunct="0">
              <a:spcBef>
                <a:spcPct val="0"/>
              </a:spcBef>
              <a:spcAft>
                <a:spcPct val="0"/>
              </a:spcAft>
              <a:defRPr sz="2400">
                <a:solidFill>
                  <a:schemeClr val="tx1"/>
                </a:solidFill>
                <a:latin typeface="Arial" charset="0"/>
              </a:defRPr>
            </a:lvl6pPr>
            <a:lvl7pPr marL="2975691" indent="-228900" eaLnBrk="0" fontAlgn="base" hangingPunct="0">
              <a:spcBef>
                <a:spcPct val="0"/>
              </a:spcBef>
              <a:spcAft>
                <a:spcPct val="0"/>
              </a:spcAft>
              <a:defRPr sz="2400">
                <a:solidFill>
                  <a:schemeClr val="tx1"/>
                </a:solidFill>
                <a:latin typeface="Arial" charset="0"/>
              </a:defRPr>
            </a:lvl7pPr>
            <a:lvl8pPr marL="3433491" indent="-228900" eaLnBrk="0" fontAlgn="base" hangingPunct="0">
              <a:spcBef>
                <a:spcPct val="0"/>
              </a:spcBef>
              <a:spcAft>
                <a:spcPct val="0"/>
              </a:spcAft>
              <a:defRPr sz="2400">
                <a:solidFill>
                  <a:schemeClr val="tx1"/>
                </a:solidFill>
                <a:latin typeface="Arial" charset="0"/>
              </a:defRPr>
            </a:lvl8pPr>
            <a:lvl9pPr marL="3891290" indent="-228900" eaLnBrk="0" fontAlgn="base" hangingPunct="0">
              <a:spcBef>
                <a:spcPct val="0"/>
              </a:spcBef>
              <a:spcAft>
                <a:spcPct val="0"/>
              </a:spcAft>
              <a:defRPr sz="2400">
                <a:solidFill>
                  <a:schemeClr val="tx1"/>
                </a:solidFill>
                <a:latin typeface="Arial" charset="0"/>
              </a:defRPr>
            </a:lvl9pPr>
          </a:lstStyle>
          <a:p>
            <a:pPr eaLnBrk="1" hangingPunct="1"/>
            <a:fld id="{0A9E4A41-D6BF-4172-A439-CC8FC5D84844}" type="slidenum">
              <a:rPr lang="nb-NO" sz="1200">
                <a:latin typeface="Times New Roman" pitchFamily="18" charset="0"/>
              </a:rPr>
              <a:pPr eaLnBrk="1" hangingPunct="1"/>
              <a:t>19</a:t>
            </a:fld>
            <a:endParaRPr lang="nb-NO" sz="1200">
              <a:latin typeface="Times New Roman" pitchFamily="18" charset="0"/>
            </a:endParaRPr>
          </a:p>
        </p:txBody>
      </p:sp>
      <p:sp>
        <p:nvSpPr>
          <p:cNvPr id="44035" name="Rectangle 2"/>
          <p:cNvSpPr>
            <a:spLocks noGrp="1" noChangeArrowheads="1"/>
          </p:cNvSpPr>
          <p:nvPr>
            <p:ph type="body" idx="1"/>
          </p:nvPr>
        </p:nvSpPr>
        <p:spPr>
          <a:xfrm>
            <a:off x="936735" y="4436768"/>
            <a:ext cx="5149637" cy="420785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734" tIns="44572" rIns="90734" bIns="44572"/>
          <a:lstStyle/>
          <a:p>
            <a:pPr eaLnBrk="1" hangingPunct="1"/>
            <a:endParaRPr lang="en-US" dirty="0" smtClean="0"/>
          </a:p>
        </p:txBody>
      </p:sp>
      <p:sp>
        <p:nvSpPr>
          <p:cNvPr id="44036" name="Rectangle 3"/>
          <p:cNvSpPr>
            <a:spLocks noGrp="1" noRot="1" noChangeAspect="1" noChangeArrowheads="1" noTextEdit="1"/>
          </p:cNvSpPr>
          <p:nvPr>
            <p:ph type="sldImg"/>
          </p:nvPr>
        </p:nvSpPr>
        <p:spPr>
          <a:xfrm>
            <a:off x="1333500" y="808038"/>
            <a:ext cx="4357688" cy="3267075"/>
          </a:xfrm>
          <a:ln w="12700" cap="flat">
            <a:solidFill>
              <a:schemeClr val="tx1"/>
            </a:solidFill>
          </a:ln>
        </p:spPr>
      </p:sp>
    </p:spTree>
    <p:extLst>
      <p:ext uri="{BB962C8B-B14F-4D97-AF65-F5344CB8AC3E}">
        <p14:creationId xmlns:p14="http://schemas.microsoft.com/office/powerpoint/2010/main" val="37362473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
        <p:nvSpPr>
          <p:cNvPr id="399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3923" indent="-286124" eaLnBrk="0" hangingPunct="0">
              <a:defRPr sz="2400">
                <a:solidFill>
                  <a:schemeClr val="tx1"/>
                </a:solidFill>
                <a:latin typeface="Arial" charset="0"/>
              </a:defRPr>
            </a:lvl2pPr>
            <a:lvl3pPr marL="1144496" indent="-228900" eaLnBrk="0" hangingPunct="0">
              <a:defRPr sz="2400">
                <a:solidFill>
                  <a:schemeClr val="tx1"/>
                </a:solidFill>
                <a:latin typeface="Arial" charset="0"/>
              </a:defRPr>
            </a:lvl3pPr>
            <a:lvl4pPr marL="1602296" indent="-228900" eaLnBrk="0" hangingPunct="0">
              <a:defRPr sz="2400">
                <a:solidFill>
                  <a:schemeClr val="tx1"/>
                </a:solidFill>
                <a:latin typeface="Arial" charset="0"/>
              </a:defRPr>
            </a:lvl4pPr>
            <a:lvl5pPr marL="2060096" indent="-228900" eaLnBrk="0" hangingPunct="0">
              <a:defRPr sz="2400">
                <a:solidFill>
                  <a:schemeClr val="tx1"/>
                </a:solidFill>
                <a:latin typeface="Arial" charset="0"/>
              </a:defRPr>
            </a:lvl5pPr>
            <a:lvl6pPr marL="2517894" indent="-228900" eaLnBrk="0" fontAlgn="base" hangingPunct="0">
              <a:spcBef>
                <a:spcPct val="0"/>
              </a:spcBef>
              <a:spcAft>
                <a:spcPct val="0"/>
              </a:spcAft>
              <a:defRPr sz="2400">
                <a:solidFill>
                  <a:schemeClr val="tx1"/>
                </a:solidFill>
                <a:latin typeface="Arial" charset="0"/>
              </a:defRPr>
            </a:lvl6pPr>
            <a:lvl7pPr marL="2975691" indent="-228900" eaLnBrk="0" fontAlgn="base" hangingPunct="0">
              <a:spcBef>
                <a:spcPct val="0"/>
              </a:spcBef>
              <a:spcAft>
                <a:spcPct val="0"/>
              </a:spcAft>
              <a:defRPr sz="2400">
                <a:solidFill>
                  <a:schemeClr val="tx1"/>
                </a:solidFill>
                <a:latin typeface="Arial" charset="0"/>
              </a:defRPr>
            </a:lvl7pPr>
            <a:lvl8pPr marL="3433491" indent="-228900" eaLnBrk="0" fontAlgn="base" hangingPunct="0">
              <a:spcBef>
                <a:spcPct val="0"/>
              </a:spcBef>
              <a:spcAft>
                <a:spcPct val="0"/>
              </a:spcAft>
              <a:defRPr sz="2400">
                <a:solidFill>
                  <a:schemeClr val="tx1"/>
                </a:solidFill>
                <a:latin typeface="Arial" charset="0"/>
              </a:defRPr>
            </a:lvl8pPr>
            <a:lvl9pPr marL="3891290" indent="-228900" eaLnBrk="0" fontAlgn="base" hangingPunct="0">
              <a:spcBef>
                <a:spcPct val="0"/>
              </a:spcBef>
              <a:spcAft>
                <a:spcPct val="0"/>
              </a:spcAft>
              <a:defRPr sz="2400">
                <a:solidFill>
                  <a:schemeClr val="tx1"/>
                </a:solidFill>
                <a:latin typeface="Arial" charset="0"/>
              </a:defRPr>
            </a:lvl9pPr>
          </a:lstStyle>
          <a:p>
            <a:pPr eaLnBrk="1" hangingPunct="1"/>
            <a:fld id="{DB5CE3D7-2EB8-46CA-AD4C-348B92428DF4}" type="slidenum">
              <a:rPr lang="nb-NO" sz="1200">
                <a:latin typeface="Times New Roman" pitchFamily="18" charset="0"/>
              </a:rPr>
              <a:pPr eaLnBrk="1" hangingPunct="1"/>
              <a:t>20</a:t>
            </a:fld>
            <a:endParaRPr lang="nb-NO" sz="1200">
              <a:latin typeface="Times New Roman" pitchFamily="18" charset="0"/>
            </a:endParaRPr>
          </a:p>
        </p:txBody>
      </p:sp>
    </p:spTree>
    <p:extLst>
      <p:ext uri="{BB962C8B-B14F-4D97-AF65-F5344CB8AC3E}">
        <p14:creationId xmlns:p14="http://schemas.microsoft.com/office/powerpoint/2010/main" val="28255545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629DBE-FB5B-4ACF-8EB9-D53BF43813FE}" type="slidenum">
              <a:rPr lang="en-US" smtClean="0"/>
              <a:t>21</a:t>
            </a:fld>
            <a:endParaRPr lang="en-US"/>
          </a:p>
        </p:txBody>
      </p:sp>
    </p:spTree>
    <p:extLst>
      <p:ext uri="{BB962C8B-B14F-4D97-AF65-F5344CB8AC3E}">
        <p14:creationId xmlns:p14="http://schemas.microsoft.com/office/powerpoint/2010/main" val="28402776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629DBE-FB5B-4ACF-8EB9-D53BF43813FE}" type="slidenum">
              <a:rPr lang="en-US" smtClean="0"/>
              <a:t>2</a:t>
            </a:fld>
            <a:endParaRPr lang="en-US"/>
          </a:p>
        </p:txBody>
      </p:sp>
    </p:spTree>
    <p:extLst>
      <p:ext uri="{BB962C8B-B14F-4D97-AF65-F5344CB8AC3E}">
        <p14:creationId xmlns:p14="http://schemas.microsoft.com/office/powerpoint/2010/main" val="10710302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419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3923" indent="-286124" eaLnBrk="0" hangingPunct="0">
              <a:defRPr sz="2400">
                <a:solidFill>
                  <a:schemeClr val="tx1"/>
                </a:solidFill>
                <a:latin typeface="Arial" charset="0"/>
              </a:defRPr>
            </a:lvl2pPr>
            <a:lvl3pPr marL="1144496" indent="-228900" eaLnBrk="0" hangingPunct="0">
              <a:defRPr sz="2400">
                <a:solidFill>
                  <a:schemeClr val="tx1"/>
                </a:solidFill>
                <a:latin typeface="Arial" charset="0"/>
              </a:defRPr>
            </a:lvl3pPr>
            <a:lvl4pPr marL="1602296" indent="-228900" eaLnBrk="0" hangingPunct="0">
              <a:defRPr sz="2400">
                <a:solidFill>
                  <a:schemeClr val="tx1"/>
                </a:solidFill>
                <a:latin typeface="Arial" charset="0"/>
              </a:defRPr>
            </a:lvl4pPr>
            <a:lvl5pPr marL="2060096" indent="-228900" eaLnBrk="0" hangingPunct="0">
              <a:defRPr sz="2400">
                <a:solidFill>
                  <a:schemeClr val="tx1"/>
                </a:solidFill>
                <a:latin typeface="Arial" charset="0"/>
              </a:defRPr>
            </a:lvl5pPr>
            <a:lvl6pPr marL="2517894" indent="-228900" eaLnBrk="0" fontAlgn="base" hangingPunct="0">
              <a:spcBef>
                <a:spcPct val="0"/>
              </a:spcBef>
              <a:spcAft>
                <a:spcPct val="0"/>
              </a:spcAft>
              <a:defRPr sz="2400">
                <a:solidFill>
                  <a:schemeClr val="tx1"/>
                </a:solidFill>
                <a:latin typeface="Arial" charset="0"/>
              </a:defRPr>
            </a:lvl6pPr>
            <a:lvl7pPr marL="2975691" indent="-228900" eaLnBrk="0" fontAlgn="base" hangingPunct="0">
              <a:spcBef>
                <a:spcPct val="0"/>
              </a:spcBef>
              <a:spcAft>
                <a:spcPct val="0"/>
              </a:spcAft>
              <a:defRPr sz="2400">
                <a:solidFill>
                  <a:schemeClr val="tx1"/>
                </a:solidFill>
                <a:latin typeface="Arial" charset="0"/>
              </a:defRPr>
            </a:lvl7pPr>
            <a:lvl8pPr marL="3433491" indent="-228900" eaLnBrk="0" fontAlgn="base" hangingPunct="0">
              <a:spcBef>
                <a:spcPct val="0"/>
              </a:spcBef>
              <a:spcAft>
                <a:spcPct val="0"/>
              </a:spcAft>
              <a:defRPr sz="2400">
                <a:solidFill>
                  <a:schemeClr val="tx1"/>
                </a:solidFill>
                <a:latin typeface="Arial" charset="0"/>
              </a:defRPr>
            </a:lvl8pPr>
            <a:lvl9pPr marL="3891290" indent="-228900" eaLnBrk="0" fontAlgn="base" hangingPunct="0">
              <a:spcBef>
                <a:spcPct val="0"/>
              </a:spcBef>
              <a:spcAft>
                <a:spcPct val="0"/>
              </a:spcAft>
              <a:defRPr sz="2400">
                <a:solidFill>
                  <a:schemeClr val="tx1"/>
                </a:solidFill>
                <a:latin typeface="Arial" charset="0"/>
              </a:defRPr>
            </a:lvl9pPr>
          </a:lstStyle>
          <a:p>
            <a:pPr eaLnBrk="1" hangingPunct="1"/>
            <a:fld id="{26B599E4-2AF1-4B54-BFAA-E603092CF910}" type="slidenum">
              <a:rPr lang="nb-NO" sz="1200">
                <a:latin typeface="Times New Roman" pitchFamily="18" charset="0"/>
              </a:rPr>
              <a:pPr eaLnBrk="1" hangingPunct="1"/>
              <a:t>22</a:t>
            </a:fld>
            <a:endParaRPr lang="nb-NO" sz="1200">
              <a:latin typeface="Times New Roman" pitchFamily="18" charset="0"/>
            </a:endParaRPr>
          </a:p>
        </p:txBody>
      </p:sp>
    </p:spTree>
    <p:extLst>
      <p:ext uri="{BB962C8B-B14F-4D97-AF65-F5344CB8AC3E}">
        <p14:creationId xmlns:p14="http://schemas.microsoft.com/office/powerpoint/2010/main" val="42517365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
        <p:nvSpPr>
          <p:cNvPr id="430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3923" indent="-286124" eaLnBrk="0" hangingPunct="0">
              <a:defRPr sz="2400">
                <a:solidFill>
                  <a:schemeClr val="tx1"/>
                </a:solidFill>
                <a:latin typeface="Arial" charset="0"/>
              </a:defRPr>
            </a:lvl2pPr>
            <a:lvl3pPr marL="1144496" indent="-228900" eaLnBrk="0" hangingPunct="0">
              <a:defRPr sz="2400">
                <a:solidFill>
                  <a:schemeClr val="tx1"/>
                </a:solidFill>
                <a:latin typeface="Arial" charset="0"/>
              </a:defRPr>
            </a:lvl3pPr>
            <a:lvl4pPr marL="1602296" indent="-228900" eaLnBrk="0" hangingPunct="0">
              <a:defRPr sz="2400">
                <a:solidFill>
                  <a:schemeClr val="tx1"/>
                </a:solidFill>
                <a:latin typeface="Arial" charset="0"/>
              </a:defRPr>
            </a:lvl4pPr>
            <a:lvl5pPr marL="2060096" indent="-228900" eaLnBrk="0" hangingPunct="0">
              <a:defRPr sz="2400">
                <a:solidFill>
                  <a:schemeClr val="tx1"/>
                </a:solidFill>
                <a:latin typeface="Arial" charset="0"/>
              </a:defRPr>
            </a:lvl5pPr>
            <a:lvl6pPr marL="2517894" indent="-228900" eaLnBrk="0" fontAlgn="base" hangingPunct="0">
              <a:spcBef>
                <a:spcPct val="0"/>
              </a:spcBef>
              <a:spcAft>
                <a:spcPct val="0"/>
              </a:spcAft>
              <a:defRPr sz="2400">
                <a:solidFill>
                  <a:schemeClr val="tx1"/>
                </a:solidFill>
                <a:latin typeface="Arial" charset="0"/>
              </a:defRPr>
            </a:lvl6pPr>
            <a:lvl7pPr marL="2975691" indent="-228900" eaLnBrk="0" fontAlgn="base" hangingPunct="0">
              <a:spcBef>
                <a:spcPct val="0"/>
              </a:spcBef>
              <a:spcAft>
                <a:spcPct val="0"/>
              </a:spcAft>
              <a:defRPr sz="2400">
                <a:solidFill>
                  <a:schemeClr val="tx1"/>
                </a:solidFill>
                <a:latin typeface="Arial" charset="0"/>
              </a:defRPr>
            </a:lvl7pPr>
            <a:lvl8pPr marL="3433491" indent="-228900" eaLnBrk="0" fontAlgn="base" hangingPunct="0">
              <a:spcBef>
                <a:spcPct val="0"/>
              </a:spcBef>
              <a:spcAft>
                <a:spcPct val="0"/>
              </a:spcAft>
              <a:defRPr sz="2400">
                <a:solidFill>
                  <a:schemeClr val="tx1"/>
                </a:solidFill>
                <a:latin typeface="Arial" charset="0"/>
              </a:defRPr>
            </a:lvl8pPr>
            <a:lvl9pPr marL="3891290" indent="-228900" eaLnBrk="0" fontAlgn="base" hangingPunct="0">
              <a:spcBef>
                <a:spcPct val="0"/>
              </a:spcBef>
              <a:spcAft>
                <a:spcPct val="0"/>
              </a:spcAft>
              <a:defRPr sz="2400">
                <a:solidFill>
                  <a:schemeClr val="tx1"/>
                </a:solidFill>
                <a:latin typeface="Arial" charset="0"/>
              </a:defRPr>
            </a:lvl9pPr>
          </a:lstStyle>
          <a:p>
            <a:pPr eaLnBrk="1" hangingPunct="1"/>
            <a:fld id="{BBE41B49-8F37-4996-86E4-4CC9B88FCD40}" type="slidenum">
              <a:rPr lang="nb-NO" sz="1200">
                <a:latin typeface="Times New Roman" pitchFamily="18" charset="0"/>
              </a:rPr>
              <a:pPr eaLnBrk="1" hangingPunct="1"/>
              <a:t>23</a:t>
            </a:fld>
            <a:endParaRPr lang="nb-NO" sz="1200">
              <a:latin typeface="Times New Roman" pitchFamily="18" charset="0"/>
            </a:endParaRPr>
          </a:p>
        </p:txBody>
      </p:sp>
    </p:spTree>
    <p:extLst>
      <p:ext uri="{BB962C8B-B14F-4D97-AF65-F5344CB8AC3E}">
        <p14:creationId xmlns:p14="http://schemas.microsoft.com/office/powerpoint/2010/main" val="37661161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629DBE-FB5B-4ACF-8EB9-D53BF43813FE}" type="slidenum">
              <a:rPr lang="en-US" smtClean="0"/>
              <a:t>24</a:t>
            </a:fld>
            <a:endParaRPr lang="en-US"/>
          </a:p>
        </p:txBody>
      </p:sp>
    </p:spTree>
    <p:extLst>
      <p:ext uri="{BB962C8B-B14F-4D97-AF65-F5344CB8AC3E}">
        <p14:creationId xmlns:p14="http://schemas.microsoft.com/office/powerpoint/2010/main" val="39281109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629DBE-FB5B-4ACF-8EB9-D53BF43813FE}" type="slidenum">
              <a:rPr lang="en-US" smtClean="0"/>
              <a:t>25</a:t>
            </a:fld>
            <a:endParaRPr lang="en-US"/>
          </a:p>
        </p:txBody>
      </p:sp>
    </p:spTree>
    <p:extLst>
      <p:ext uri="{BB962C8B-B14F-4D97-AF65-F5344CB8AC3E}">
        <p14:creationId xmlns:p14="http://schemas.microsoft.com/office/powerpoint/2010/main" val="39281109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629DBE-FB5B-4ACF-8EB9-D53BF43813FE}" type="slidenum">
              <a:rPr lang="en-US" smtClean="0"/>
              <a:t>26</a:t>
            </a:fld>
            <a:endParaRPr lang="en-US"/>
          </a:p>
        </p:txBody>
      </p:sp>
    </p:spTree>
    <p:extLst>
      <p:ext uri="{BB962C8B-B14F-4D97-AF65-F5344CB8AC3E}">
        <p14:creationId xmlns:p14="http://schemas.microsoft.com/office/powerpoint/2010/main" val="42618137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629DBE-FB5B-4ACF-8EB9-D53BF43813FE}" type="slidenum">
              <a:rPr lang="en-US" smtClean="0"/>
              <a:t>27</a:t>
            </a:fld>
            <a:endParaRPr lang="en-US"/>
          </a:p>
        </p:txBody>
      </p:sp>
    </p:spTree>
    <p:extLst>
      <p:ext uri="{BB962C8B-B14F-4D97-AF65-F5344CB8AC3E}">
        <p14:creationId xmlns:p14="http://schemas.microsoft.com/office/powerpoint/2010/main" val="42544054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629DBE-FB5B-4ACF-8EB9-D53BF43813FE}" type="slidenum">
              <a:rPr lang="en-US" smtClean="0"/>
              <a:t>28</a:t>
            </a:fld>
            <a:endParaRPr lang="en-US"/>
          </a:p>
        </p:txBody>
      </p:sp>
    </p:spTree>
    <p:extLst>
      <p:ext uri="{BB962C8B-B14F-4D97-AF65-F5344CB8AC3E}">
        <p14:creationId xmlns:p14="http://schemas.microsoft.com/office/powerpoint/2010/main" val="32985161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629DBE-FB5B-4ACF-8EB9-D53BF43813FE}" type="slidenum">
              <a:rPr lang="en-US" smtClean="0"/>
              <a:t>29</a:t>
            </a:fld>
            <a:endParaRPr lang="en-US"/>
          </a:p>
        </p:txBody>
      </p:sp>
    </p:spTree>
    <p:extLst>
      <p:ext uri="{BB962C8B-B14F-4D97-AF65-F5344CB8AC3E}">
        <p14:creationId xmlns:p14="http://schemas.microsoft.com/office/powerpoint/2010/main" val="42820984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629DBE-FB5B-4ACF-8EB9-D53BF43813FE}" type="slidenum">
              <a:rPr lang="en-US" smtClean="0"/>
              <a:t>30</a:t>
            </a:fld>
            <a:endParaRPr lang="en-US"/>
          </a:p>
        </p:txBody>
      </p:sp>
    </p:spTree>
    <p:extLst>
      <p:ext uri="{BB962C8B-B14F-4D97-AF65-F5344CB8AC3E}">
        <p14:creationId xmlns:p14="http://schemas.microsoft.com/office/powerpoint/2010/main" val="13454845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629DBE-FB5B-4ACF-8EB9-D53BF43813FE}" type="slidenum">
              <a:rPr lang="en-US" smtClean="0"/>
              <a:t>31</a:t>
            </a:fld>
            <a:endParaRPr lang="en-US"/>
          </a:p>
        </p:txBody>
      </p:sp>
    </p:spTree>
    <p:extLst>
      <p:ext uri="{BB962C8B-B14F-4D97-AF65-F5344CB8AC3E}">
        <p14:creationId xmlns:p14="http://schemas.microsoft.com/office/powerpoint/2010/main" val="1467081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629DBE-FB5B-4ACF-8EB9-D53BF43813FE}" type="slidenum">
              <a:rPr lang="en-US" smtClean="0"/>
              <a:t>3</a:t>
            </a:fld>
            <a:endParaRPr lang="en-US"/>
          </a:p>
        </p:txBody>
      </p:sp>
    </p:spTree>
    <p:extLst>
      <p:ext uri="{BB962C8B-B14F-4D97-AF65-F5344CB8AC3E}">
        <p14:creationId xmlns:p14="http://schemas.microsoft.com/office/powerpoint/2010/main" val="16702967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629DBE-FB5B-4ACF-8EB9-D53BF43813FE}" type="slidenum">
              <a:rPr lang="en-US" smtClean="0"/>
              <a:t>32</a:t>
            </a:fld>
            <a:endParaRPr lang="en-US"/>
          </a:p>
        </p:txBody>
      </p:sp>
    </p:spTree>
    <p:extLst>
      <p:ext uri="{BB962C8B-B14F-4D97-AF65-F5344CB8AC3E}">
        <p14:creationId xmlns:p14="http://schemas.microsoft.com/office/powerpoint/2010/main" val="40628329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629DBE-FB5B-4ACF-8EB9-D53BF43813FE}" type="slidenum">
              <a:rPr lang="en-US" smtClean="0"/>
              <a:t>33</a:t>
            </a:fld>
            <a:endParaRPr lang="en-US"/>
          </a:p>
        </p:txBody>
      </p:sp>
    </p:spTree>
    <p:extLst>
      <p:ext uri="{BB962C8B-B14F-4D97-AF65-F5344CB8AC3E}">
        <p14:creationId xmlns:p14="http://schemas.microsoft.com/office/powerpoint/2010/main" val="35991606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5772">
              <a:defRPr/>
            </a:pPr>
            <a:endParaRPr lang="en-US" dirty="0"/>
          </a:p>
        </p:txBody>
      </p:sp>
      <p:sp>
        <p:nvSpPr>
          <p:cNvPr id="4" name="Slide Number Placeholder 3"/>
          <p:cNvSpPr>
            <a:spLocks noGrp="1"/>
          </p:cNvSpPr>
          <p:nvPr>
            <p:ph type="sldNum" sz="quarter" idx="10"/>
          </p:nvPr>
        </p:nvSpPr>
        <p:spPr/>
        <p:txBody>
          <a:bodyPr/>
          <a:lstStyle/>
          <a:p>
            <a:fld id="{41629DBE-FB5B-4ACF-8EB9-D53BF43813FE}" type="slidenum">
              <a:rPr lang="en-US" smtClean="0"/>
              <a:t>34</a:t>
            </a:fld>
            <a:endParaRPr lang="en-US"/>
          </a:p>
        </p:txBody>
      </p:sp>
    </p:spTree>
    <p:extLst>
      <p:ext uri="{BB962C8B-B14F-4D97-AF65-F5344CB8AC3E}">
        <p14:creationId xmlns:p14="http://schemas.microsoft.com/office/powerpoint/2010/main" val="42905796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629DBE-FB5B-4ACF-8EB9-D53BF43813FE}" type="slidenum">
              <a:rPr lang="en-US" smtClean="0"/>
              <a:t>35</a:t>
            </a:fld>
            <a:endParaRPr lang="en-US"/>
          </a:p>
        </p:txBody>
      </p:sp>
    </p:spTree>
    <p:extLst>
      <p:ext uri="{BB962C8B-B14F-4D97-AF65-F5344CB8AC3E}">
        <p14:creationId xmlns:p14="http://schemas.microsoft.com/office/powerpoint/2010/main" val="39171114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629DBE-FB5B-4ACF-8EB9-D53BF43813FE}" type="slidenum">
              <a:rPr lang="en-US" smtClean="0"/>
              <a:t>37</a:t>
            </a:fld>
            <a:endParaRPr lang="en-US"/>
          </a:p>
        </p:txBody>
      </p:sp>
    </p:spTree>
    <p:extLst>
      <p:ext uri="{BB962C8B-B14F-4D97-AF65-F5344CB8AC3E}">
        <p14:creationId xmlns:p14="http://schemas.microsoft.com/office/powerpoint/2010/main" val="16991415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629DBE-FB5B-4ACF-8EB9-D53BF43813FE}" type="slidenum">
              <a:rPr lang="en-US" smtClean="0"/>
              <a:t>38</a:t>
            </a:fld>
            <a:endParaRPr lang="en-US"/>
          </a:p>
        </p:txBody>
      </p:sp>
    </p:spTree>
    <p:extLst>
      <p:ext uri="{BB962C8B-B14F-4D97-AF65-F5344CB8AC3E}">
        <p14:creationId xmlns:p14="http://schemas.microsoft.com/office/powerpoint/2010/main" val="2156186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629DBE-FB5B-4ACF-8EB9-D53BF43813FE}" type="slidenum">
              <a:rPr lang="en-US" smtClean="0"/>
              <a:t>39</a:t>
            </a:fld>
            <a:endParaRPr lang="en-US"/>
          </a:p>
        </p:txBody>
      </p:sp>
    </p:spTree>
    <p:extLst>
      <p:ext uri="{BB962C8B-B14F-4D97-AF65-F5344CB8AC3E}">
        <p14:creationId xmlns:p14="http://schemas.microsoft.com/office/powerpoint/2010/main" val="260124552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629DBE-FB5B-4ACF-8EB9-D53BF43813FE}" type="slidenum">
              <a:rPr lang="en-US" smtClean="0"/>
              <a:t>40</a:t>
            </a:fld>
            <a:endParaRPr lang="en-US"/>
          </a:p>
        </p:txBody>
      </p:sp>
    </p:spTree>
    <p:extLst>
      <p:ext uri="{BB962C8B-B14F-4D97-AF65-F5344CB8AC3E}">
        <p14:creationId xmlns:p14="http://schemas.microsoft.com/office/powerpoint/2010/main" val="270102038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t>Class 19</a:t>
            </a:r>
          </a:p>
        </p:txBody>
      </p:sp>
      <p:sp>
        <p:nvSpPr>
          <p:cNvPr id="7" name="Rectangle 7"/>
          <p:cNvSpPr>
            <a:spLocks noGrp="1" noChangeArrowheads="1"/>
          </p:cNvSpPr>
          <p:nvPr>
            <p:ph type="sldNum" sz="quarter" idx="5"/>
          </p:nvPr>
        </p:nvSpPr>
        <p:spPr>
          <a:ln/>
        </p:spPr>
        <p:txBody>
          <a:bodyPr/>
          <a:lstStyle/>
          <a:p>
            <a:fld id="{2924F1C3-1BC5-43D9-9034-CD5BE8B70329}" type="slidenum">
              <a:rPr lang="en-US"/>
              <a:pPr/>
              <a:t>41</a:t>
            </a:fld>
            <a:endParaRPr lang="en-US"/>
          </a:p>
        </p:txBody>
      </p:sp>
      <p:sp>
        <p:nvSpPr>
          <p:cNvPr id="252930" name="Rectangle 2"/>
          <p:cNvSpPr>
            <a:spLocks noGrp="1" noRot="1" noChangeAspect="1" noChangeArrowheads="1" noTextEdit="1"/>
          </p:cNvSpPr>
          <p:nvPr>
            <p:ph type="sldImg"/>
          </p:nvPr>
        </p:nvSpPr>
        <p:spPr>
          <a:ln/>
        </p:spPr>
      </p:sp>
      <p:sp>
        <p:nvSpPr>
          <p:cNvPr id="25293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86163144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t>Class 19</a:t>
            </a:r>
          </a:p>
        </p:txBody>
      </p:sp>
      <p:sp>
        <p:nvSpPr>
          <p:cNvPr id="7" name="Rectangle 7"/>
          <p:cNvSpPr>
            <a:spLocks noGrp="1" noChangeArrowheads="1"/>
          </p:cNvSpPr>
          <p:nvPr>
            <p:ph type="sldNum" sz="quarter" idx="5"/>
          </p:nvPr>
        </p:nvSpPr>
        <p:spPr>
          <a:ln/>
        </p:spPr>
        <p:txBody>
          <a:bodyPr/>
          <a:lstStyle/>
          <a:p>
            <a:fld id="{0AC72A38-E593-489D-8943-7AD922E56986}" type="slidenum">
              <a:rPr lang="en-US"/>
              <a:pPr/>
              <a:t>42</a:t>
            </a:fld>
            <a:endParaRPr lang="en-US"/>
          </a:p>
        </p:txBody>
      </p:sp>
      <p:sp>
        <p:nvSpPr>
          <p:cNvPr id="261122" name="Rectangle 2"/>
          <p:cNvSpPr>
            <a:spLocks noGrp="1" noRot="1" noChangeAspect="1" noChangeArrowheads="1" noTextEdit="1"/>
          </p:cNvSpPr>
          <p:nvPr>
            <p:ph type="sldImg"/>
          </p:nvPr>
        </p:nvSpPr>
        <p:spPr>
          <a:ln/>
        </p:spPr>
      </p:sp>
      <p:sp>
        <p:nvSpPr>
          <p:cNvPr id="2611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017944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629DBE-FB5B-4ACF-8EB9-D53BF43813FE}" type="slidenum">
              <a:rPr lang="en-US" smtClean="0"/>
              <a:t>4</a:t>
            </a:fld>
            <a:endParaRPr lang="en-US"/>
          </a:p>
        </p:txBody>
      </p:sp>
    </p:spTree>
    <p:extLst>
      <p:ext uri="{BB962C8B-B14F-4D97-AF65-F5344CB8AC3E}">
        <p14:creationId xmlns:p14="http://schemas.microsoft.com/office/powerpoint/2010/main" val="38166667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t>Class 19</a:t>
            </a:r>
          </a:p>
        </p:txBody>
      </p:sp>
      <p:sp>
        <p:nvSpPr>
          <p:cNvPr id="7" name="Rectangle 7"/>
          <p:cNvSpPr>
            <a:spLocks noGrp="1" noChangeArrowheads="1"/>
          </p:cNvSpPr>
          <p:nvPr>
            <p:ph type="sldNum" sz="quarter" idx="5"/>
          </p:nvPr>
        </p:nvSpPr>
        <p:spPr>
          <a:ln/>
        </p:spPr>
        <p:txBody>
          <a:bodyPr/>
          <a:lstStyle/>
          <a:p>
            <a:fld id="{F850553F-BAF9-4EF1-BA68-40334BA49A3E}" type="slidenum">
              <a:rPr lang="en-US"/>
              <a:pPr/>
              <a:t>43</a:t>
            </a:fld>
            <a:endParaRPr lang="en-US"/>
          </a:p>
        </p:txBody>
      </p:sp>
      <p:sp>
        <p:nvSpPr>
          <p:cNvPr id="257026" name="Rectangle 2"/>
          <p:cNvSpPr>
            <a:spLocks noGrp="1" noRot="1" noChangeAspect="1" noChangeArrowheads="1" noTextEdit="1"/>
          </p:cNvSpPr>
          <p:nvPr>
            <p:ph type="sldImg"/>
          </p:nvPr>
        </p:nvSpPr>
        <p:spPr>
          <a:ln/>
        </p:spPr>
      </p:sp>
      <p:sp>
        <p:nvSpPr>
          <p:cNvPr id="2570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9422354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t>Class 19</a:t>
            </a:r>
          </a:p>
        </p:txBody>
      </p:sp>
      <p:sp>
        <p:nvSpPr>
          <p:cNvPr id="7" name="Rectangle 7"/>
          <p:cNvSpPr>
            <a:spLocks noGrp="1" noChangeArrowheads="1"/>
          </p:cNvSpPr>
          <p:nvPr>
            <p:ph type="sldNum" sz="quarter" idx="5"/>
          </p:nvPr>
        </p:nvSpPr>
        <p:spPr>
          <a:ln/>
        </p:spPr>
        <p:txBody>
          <a:bodyPr/>
          <a:lstStyle/>
          <a:p>
            <a:fld id="{6B755408-77A8-4313-B329-D251D6BD0B03}" type="slidenum">
              <a:rPr lang="en-US"/>
              <a:pPr/>
              <a:t>44</a:t>
            </a:fld>
            <a:endParaRPr lang="en-US"/>
          </a:p>
        </p:txBody>
      </p:sp>
      <p:sp>
        <p:nvSpPr>
          <p:cNvPr id="254978" name="Rectangle 2"/>
          <p:cNvSpPr>
            <a:spLocks noGrp="1" noRot="1" noChangeAspect="1" noChangeArrowheads="1" noTextEdit="1"/>
          </p:cNvSpPr>
          <p:nvPr>
            <p:ph type="sldImg"/>
          </p:nvPr>
        </p:nvSpPr>
        <p:spPr>
          <a:ln/>
        </p:spPr>
      </p:sp>
      <p:sp>
        <p:nvSpPr>
          <p:cNvPr id="2549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8469734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629DBE-FB5B-4ACF-8EB9-D53BF43813FE}" type="slidenum">
              <a:rPr lang="en-US" smtClean="0"/>
              <a:t>45</a:t>
            </a:fld>
            <a:endParaRPr lang="en-US"/>
          </a:p>
        </p:txBody>
      </p:sp>
    </p:spTree>
    <p:extLst>
      <p:ext uri="{BB962C8B-B14F-4D97-AF65-F5344CB8AC3E}">
        <p14:creationId xmlns:p14="http://schemas.microsoft.com/office/powerpoint/2010/main" val="183614690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629DBE-FB5B-4ACF-8EB9-D53BF43813FE}" type="slidenum">
              <a:rPr lang="en-US" smtClean="0"/>
              <a:t>46</a:t>
            </a:fld>
            <a:endParaRPr lang="en-US"/>
          </a:p>
        </p:txBody>
      </p:sp>
    </p:spTree>
    <p:extLst>
      <p:ext uri="{BB962C8B-B14F-4D97-AF65-F5344CB8AC3E}">
        <p14:creationId xmlns:p14="http://schemas.microsoft.com/office/powerpoint/2010/main" val="357004357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4637">
              <a:defRPr/>
            </a:pPr>
            <a:endParaRPr lang="en-US" dirty="0"/>
          </a:p>
        </p:txBody>
      </p:sp>
      <p:sp>
        <p:nvSpPr>
          <p:cNvPr id="4" name="Slide Number Placeholder 3"/>
          <p:cNvSpPr>
            <a:spLocks noGrp="1"/>
          </p:cNvSpPr>
          <p:nvPr>
            <p:ph type="sldNum" sz="quarter" idx="10"/>
          </p:nvPr>
        </p:nvSpPr>
        <p:spPr/>
        <p:txBody>
          <a:bodyPr/>
          <a:lstStyle/>
          <a:p>
            <a:fld id="{41629DBE-FB5B-4ACF-8EB9-D53BF43813FE}" type="slidenum">
              <a:rPr lang="en-US" smtClean="0"/>
              <a:t>47</a:t>
            </a:fld>
            <a:endParaRPr lang="en-US"/>
          </a:p>
        </p:txBody>
      </p:sp>
    </p:spTree>
    <p:extLst>
      <p:ext uri="{BB962C8B-B14F-4D97-AF65-F5344CB8AC3E}">
        <p14:creationId xmlns:p14="http://schemas.microsoft.com/office/powerpoint/2010/main" val="111486056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629DBE-FB5B-4ACF-8EB9-D53BF43813FE}" type="slidenum">
              <a:rPr lang="en-US" smtClean="0"/>
              <a:t>48</a:t>
            </a:fld>
            <a:endParaRPr lang="en-US"/>
          </a:p>
        </p:txBody>
      </p:sp>
    </p:spTree>
    <p:extLst>
      <p:ext uri="{BB962C8B-B14F-4D97-AF65-F5344CB8AC3E}">
        <p14:creationId xmlns:p14="http://schemas.microsoft.com/office/powerpoint/2010/main" val="256327092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629DBE-FB5B-4ACF-8EB9-D53BF43813FE}" type="slidenum">
              <a:rPr lang="en-US" smtClean="0"/>
              <a:t>49</a:t>
            </a:fld>
            <a:endParaRPr lang="en-US"/>
          </a:p>
        </p:txBody>
      </p:sp>
    </p:spTree>
    <p:extLst>
      <p:ext uri="{BB962C8B-B14F-4D97-AF65-F5344CB8AC3E}">
        <p14:creationId xmlns:p14="http://schemas.microsoft.com/office/powerpoint/2010/main" val="19825194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629DBE-FB5B-4ACF-8EB9-D53BF43813FE}" type="slidenum">
              <a:rPr lang="en-US" smtClean="0"/>
              <a:t>50</a:t>
            </a:fld>
            <a:endParaRPr lang="en-US"/>
          </a:p>
        </p:txBody>
      </p:sp>
    </p:spTree>
    <p:extLst>
      <p:ext uri="{BB962C8B-B14F-4D97-AF65-F5344CB8AC3E}">
        <p14:creationId xmlns:p14="http://schemas.microsoft.com/office/powerpoint/2010/main" val="261486387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629DBE-FB5B-4ACF-8EB9-D53BF43813FE}" type="slidenum">
              <a:rPr lang="en-US" smtClean="0"/>
              <a:t>51</a:t>
            </a:fld>
            <a:endParaRPr lang="en-US"/>
          </a:p>
        </p:txBody>
      </p:sp>
    </p:spTree>
    <p:extLst>
      <p:ext uri="{BB962C8B-B14F-4D97-AF65-F5344CB8AC3E}">
        <p14:creationId xmlns:p14="http://schemas.microsoft.com/office/powerpoint/2010/main" val="23867251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629DBE-FB5B-4ACF-8EB9-D53BF43813FE}" type="slidenum">
              <a:rPr lang="en-US" smtClean="0"/>
              <a:t>5</a:t>
            </a:fld>
            <a:endParaRPr lang="en-US"/>
          </a:p>
        </p:txBody>
      </p:sp>
    </p:spTree>
    <p:extLst>
      <p:ext uri="{BB962C8B-B14F-4D97-AF65-F5344CB8AC3E}">
        <p14:creationId xmlns:p14="http://schemas.microsoft.com/office/powerpoint/2010/main" val="14498718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629DBE-FB5B-4ACF-8EB9-D53BF43813FE}" type="slidenum">
              <a:rPr lang="en-US" smtClean="0"/>
              <a:t>7</a:t>
            </a:fld>
            <a:endParaRPr lang="en-US"/>
          </a:p>
        </p:txBody>
      </p:sp>
    </p:spTree>
    <p:extLst>
      <p:ext uri="{BB962C8B-B14F-4D97-AF65-F5344CB8AC3E}">
        <p14:creationId xmlns:p14="http://schemas.microsoft.com/office/powerpoint/2010/main" val="1135574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629DBE-FB5B-4ACF-8EB9-D53BF43813FE}" type="slidenum">
              <a:rPr lang="en-US" smtClean="0"/>
              <a:t>8</a:t>
            </a:fld>
            <a:endParaRPr lang="en-US"/>
          </a:p>
        </p:txBody>
      </p:sp>
    </p:spTree>
    <p:extLst>
      <p:ext uri="{BB962C8B-B14F-4D97-AF65-F5344CB8AC3E}">
        <p14:creationId xmlns:p14="http://schemas.microsoft.com/office/powerpoint/2010/main" val="42452555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629DBE-FB5B-4ACF-8EB9-D53BF43813FE}" type="slidenum">
              <a:rPr lang="en-US" smtClean="0"/>
              <a:t>9</a:t>
            </a:fld>
            <a:endParaRPr lang="en-US"/>
          </a:p>
        </p:txBody>
      </p:sp>
    </p:spTree>
    <p:extLst>
      <p:ext uri="{BB962C8B-B14F-4D97-AF65-F5344CB8AC3E}">
        <p14:creationId xmlns:p14="http://schemas.microsoft.com/office/powerpoint/2010/main" val="25888206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629DBE-FB5B-4ACF-8EB9-D53BF43813FE}" type="slidenum">
              <a:rPr lang="en-US" smtClean="0"/>
              <a:t>10</a:t>
            </a:fld>
            <a:endParaRPr lang="en-US"/>
          </a:p>
        </p:txBody>
      </p:sp>
    </p:spTree>
    <p:extLst>
      <p:ext uri="{BB962C8B-B14F-4D97-AF65-F5344CB8AC3E}">
        <p14:creationId xmlns:p14="http://schemas.microsoft.com/office/powerpoint/2010/main" val="34625334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A800E64-6FAB-4D02-9CCF-5E017BA98972}" type="datetimeFigureOut">
              <a:rPr lang="en-US" smtClean="0"/>
              <a:t>10/24/2017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8F24AE-F3E1-4BF5-96CB-C37A73CE6B84}" type="slidenum">
              <a:rPr lang="en-US" smtClean="0"/>
              <a:t>‹#›</a:t>
            </a:fld>
            <a:endParaRPr lang="en-US"/>
          </a:p>
        </p:txBody>
      </p:sp>
    </p:spTree>
    <p:extLst>
      <p:ext uri="{BB962C8B-B14F-4D97-AF65-F5344CB8AC3E}">
        <p14:creationId xmlns:p14="http://schemas.microsoft.com/office/powerpoint/2010/main" val="13295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800E64-6FAB-4D02-9CCF-5E017BA98972}" type="datetimeFigureOut">
              <a:rPr lang="en-US" smtClean="0"/>
              <a:t>10/24/2017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8F24AE-F3E1-4BF5-96CB-C37A73CE6B84}" type="slidenum">
              <a:rPr lang="en-US" smtClean="0"/>
              <a:t>‹#›</a:t>
            </a:fld>
            <a:endParaRPr lang="en-US"/>
          </a:p>
        </p:txBody>
      </p:sp>
    </p:spTree>
    <p:extLst>
      <p:ext uri="{BB962C8B-B14F-4D97-AF65-F5344CB8AC3E}">
        <p14:creationId xmlns:p14="http://schemas.microsoft.com/office/powerpoint/2010/main" val="3045680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800E64-6FAB-4D02-9CCF-5E017BA98972}" type="datetimeFigureOut">
              <a:rPr lang="en-US" smtClean="0"/>
              <a:t>10/24/2017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8F24AE-F3E1-4BF5-96CB-C37A73CE6B84}" type="slidenum">
              <a:rPr lang="en-US" smtClean="0"/>
              <a:t>‹#›</a:t>
            </a:fld>
            <a:endParaRPr lang="en-US"/>
          </a:p>
        </p:txBody>
      </p:sp>
    </p:spTree>
    <p:extLst>
      <p:ext uri="{BB962C8B-B14F-4D97-AF65-F5344CB8AC3E}">
        <p14:creationId xmlns:p14="http://schemas.microsoft.com/office/powerpoint/2010/main" val="536286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800E64-6FAB-4D02-9CCF-5E017BA98972}" type="datetimeFigureOut">
              <a:rPr lang="en-US" smtClean="0"/>
              <a:t>10/24/2017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8F24AE-F3E1-4BF5-96CB-C37A73CE6B84}" type="slidenum">
              <a:rPr lang="en-US" smtClean="0"/>
              <a:t>‹#›</a:t>
            </a:fld>
            <a:endParaRPr lang="en-US"/>
          </a:p>
        </p:txBody>
      </p:sp>
    </p:spTree>
    <p:extLst>
      <p:ext uri="{BB962C8B-B14F-4D97-AF65-F5344CB8AC3E}">
        <p14:creationId xmlns:p14="http://schemas.microsoft.com/office/powerpoint/2010/main" val="2664287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800E64-6FAB-4D02-9CCF-5E017BA98972}" type="datetimeFigureOut">
              <a:rPr lang="en-US" smtClean="0"/>
              <a:t>10/24/2017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8F24AE-F3E1-4BF5-96CB-C37A73CE6B84}" type="slidenum">
              <a:rPr lang="en-US" smtClean="0"/>
              <a:t>‹#›</a:t>
            </a:fld>
            <a:endParaRPr lang="en-US"/>
          </a:p>
        </p:txBody>
      </p:sp>
    </p:spTree>
    <p:extLst>
      <p:ext uri="{BB962C8B-B14F-4D97-AF65-F5344CB8AC3E}">
        <p14:creationId xmlns:p14="http://schemas.microsoft.com/office/powerpoint/2010/main" val="1509873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A800E64-6FAB-4D02-9CCF-5E017BA98972}" type="datetimeFigureOut">
              <a:rPr lang="en-US" smtClean="0"/>
              <a:t>10/24/2017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8F24AE-F3E1-4BF5-96CB-C37A73CE6B84}" type="slidenum">
              <a:rPr lang="en-US" smtClean="0"/>
              <a:t>‹#›</a:t>
            </a:fld>
            <a:endParaRPr lang="en-US"/>
          </a:p>
        </p:txBody>
      </p:sp>
    </p:spTree>
    <p:extLst>
      <p:ext uri="{BB962C8B-B14F-4D97-AF65-F5344CB8AC3E}">
        <p14:creationId xmlns:p14="http://schemas.microsoft.com/office/powerpoint/2010/main" val="2738261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800E64-6FAB-4D02-9CCF-5E017BA98972}" type="datetimeFigureOut">
              <a:rPr lang="en-US" smtClean="0"/>
              <a:t>10/24/2017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8F24AE-F3E1-4BF5-96CB-C37A73CE6B84}" type="slidenum">
              <a:rPr lang="en-US" smtClean="0"/>
              <a:t>‹#›</a:t>
            </a:fld>
            <a:endParaRPr lang="en-US"/>
          </a:p>
        </p:txBody>
      </p:sp>
    </p:spTree>
    <p:extLst>
      <p:ext uri="{BB962C8B-B14F-4D97-AF65-F5344CB8AC3E}">
        <p14:creationId xmlns:p14="http://schemas.microsoft.com/office/powerpoint/2010/main" val="3333236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800E64-6FAB-4D02-9CCF-5E017BA98972}" type="datetimeFigureOut">
              <a:rPr lang="en-US" smtClean="0"/>
              <a:t>10/24/2017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8F24AE-F3E1-4BF5-96CB-C37A73CE6B84}" type="slidenum">
              <a:rPr lang="en-US" smtClean="0"/>
              <a:t>‹#›</a:t>
            </a:fld>
            <a:endParaRPr lang="en-US"/>
          </a:p>
        </p:txBody>
      </p:sp>
    </p:spTree>
    <p:extLst>
      <p:ext uri="{BB962C8B-B14F-4D97-AF65-F5344CB8AC3E}">
        <p14:creationId xmlns:p14="http://schemas.microsoft.com/office/powerpoint/2010/main" val="104637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800E64-6FAB-4D02-9CCF-5E017BA98972}" type="datetimeFigureOut">
              <a:rPr lang="en-US" smtClean="0"/>
              <a:t>10/24/2017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8F24AE-F3E1-4BF5-96CB-C37A73CE6B84}" type="slidenum">
              <a:rPr lang="en-US" smtClean="0"/>
              <a:t>‹#›</a:t>
            </a:fld>
            <a:endParaRPr lang="en-US"/>
          </a:p>
        </p:txBody>
      </p:sp>
    </p:spTree>
    <p:extLst>
      <p:ext uri="{BB962C8B-B14F-4D97-AF65-F5344CB8AC3E}">
        <p14:creationId xmlns:p14="http://schemas.microsoft.com/office/powerpoint/2010/main" val="1839752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800E64-6FAB-4D02-9CCF-5E017BA98972}" type="datetimeFigureOut">
              <a:rPr lang="en-US" smtClean="0"/>
              <a:t>10/24/2017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8F24AE-F3E1-4BF5-96CB-C37A73CE6B84}" type="slidenum">
              <a:rPr lang="en-US" smtClean="0"/>
              <a:t>‹#›</a:t>
            </a:fld>
            <a:endParaRPr lang="en-US"/>
          </a:p>
        </p:txBody>
      </p:sp>
    </p:spTree>
    <p:extLst>
      <p:ext uri="{BB962C8B-B14F-4D97-AF65-F5344CB8AC3E}">
        <p14:creationId xmlns:p14="http://schemas.microsoft.com/office/powerpoint/2010/main" val="1181433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800E64-6FAB-4D02-9CCF-5E017BA98972}" type="datetimeFigureOut">
              <a:rPr lang="en-US" smtClean="0"/>
              <a:t>10/24/2017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8F24AE-F3E1-4BF5-96CB-C37A73CE6B84}" type="slidenum">
              <a:rPr lang="en-US" smtClean="0"/>
              <a:t>‹#›</a:t>
            </a:fld>
            <a:endParaRPr lang="en-US"/>
          </a:p>
        </p:txBody>
      </p:sp>
    </p:spTree>
    <p:extLst>
      <p:ext uri="{BB962C8B-B14F-4D97-AF65-F5344CB8AC3E}">
        <p14:creationId xmlns:p14="http://schemas.microsoft.com/office/powerpoint/2010/main" val="3069477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800E64-6FAB-4D02-9CCF-5E017BA98972}" type="datetimeFigureOut">
              <a:rPr lang="en-US" smtClean="0"/>
              <a:t>10/24/2017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8F24AE-F3E1-4BF5-96CB-C37A73CE6B84}" type="slidenum">
              <a:rPr lang="en-US" smtClean="0"/>
              <a:t>‹#›</a:t>
            </a:fld>
            <a:endParaRPr lang="en-US"/>
          </a:p>
        </p:txBody>
      </p:sp>
    </p:spTree>
    <p:extLst>
      <p:ext uri="{BB962C8B-B14F-4D97-AF65-F5344CB8AC3E}">
        <p14:creationId xmlns:p14="http://schemas.microsoft.com/office/powerpoint/2010/main" val="39351267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9.emf"/><Relationship Id="rId4" Type="http://schemas.openxmlformats.org/officeDocument/2006/relationships/oleObject" Target="../embeddings/oleObject1.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0.emf"/><Relationship Id="rId4" Type="http://schemas.openxmlformats.org/officeDocument/2006/relationships/oleObject" Target="../embeddings/oleObject2.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1.emf"/><Relationship Id="rId4" Type="http://schemas.openxmlformats.org/officeDocument/2006/relationships/oleObject" Target="../embeddings/oleObject3.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hyperlink" Target="https://b.socrative.com/teacher/#live-results/question/1" TargetMode="External"/><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36.xml"/><Relationship Id="rId1" Type="http://schemas.openxmlformats.org/officeDocument/2006/relationships/slideLayout" Target="../slideLayouts/slideLayout6.xml"/><Relationship Id="rId5" Type="http://schemas.openxmlformats.org/officeDocument/2006/relationships/image" Target="../media/image200.png"/><Relationship Id="rId4" Type="http://schemas.openxmlformats.org/officeDocument/2006/relationships/image" Target="../media/image190.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gif"/><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37.xml"/><Relationship Id="rId1" Type="http://schemas.openxmlformats.org/officeDocument/2006/relationships/slideLayout" Target="../slideLayouts/slideLayout6.xml"/><Relationship Id="rId5" Type="http://schemas.openxmlformats.org/officeDocument/2006/relationships/image" Target="../media/image23.png"/><Relationship Id="rId4" Type="http://schemas.openxmlformats.org/officeDocument/2006/relationships/image" Target="../media/image22.png"/></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7.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l"/>
            <a:r>
              <a:rPr lang="en-US" u="sng" dirty="0" smtClean="0"/>
              <a:t>Class #9</a:t>
            </a:r>
            <a:endParaRPr lang="en-US" u="sng" dirty="0"/>
          </a:p>
        </p:txBody>
      </p:sp>
      <p:sp>
        <p:nvSpPr>
          <p:cNvPr id="5" name="Content Placeholder 4"/>
          <p:cNvSpPr>
            <a:spLocks noGrp="1"/>
          </p:cNvSpPr>
          <p:nvPr>
            <p:ph idx="1"/>
          </p:nvPr>
        </p:nvSpPr>
        <p:spPr>
          <a:xfrm>
            <a:off x="457200" y="1295400"/>
            <a:ext cx="8458200" cy="4800600"/>
          </a:xfrm>
        </p:spPr>
        <p:txBody>
          <a:bodyPr>
            <a:normAutofit/>
          </a:bodyPr>
          <a:lstStyle/>
          <a:p>
            <a:pPr lvl="0"/>
            <a:r>
              <a:rPr lang="en-US" dirty="0" smtClean="0"/>
              <a:t>Epi in the news</a:t>
            </a:r>
          </a:p>
          <a:p>
            <a:pPr lvl="0"/>
            <a:r>
              <a:rPr lang="en-US" dirty="0" smtClean="0"/>
              <a:t>Lecture</a:t>
            </a:r>
            <a:endParaRPr lang="en-US" dirty="0"/>
          </a:p>
          <a:p>
            <a:pPr lvl="0"/>
            <a:r>
              <a:rPr lang="en-US" dirty="0"/>
              <a:t>In class </a:t>
            </a:r>
            <a:r>
              <a:rPr lang="en-US" dirty="0" smtClean="0"/>
              <a:t>exercises</a:t>
            </a:r>
          </a:p>
          <a:p>
            <a:pPr marL="0" lvl="0" indent="0">
              <a:buNone/>
            </a:pPr>
            <a:endParaRPr lang="en-US" dirty="0"/>
          </a:p>
          <a:p>
            <a:pPr marL="0" indent="0">
              <a:buNone/>
            </a:pPr>
            <a:r>
              <a:rPr lang="en-US" b="1" u="sng" dirty="0">
                <a:solidFill>
                  <a:srgbClr val="FF0000"/>
                </a:solidFill>
              </a:rPr>
              <a:t>TO DO:</a:t>
            </a:r>
          </a:p>
          <a:p>
            <a:r>
              <a:rPr lang="en-US" dirty="0" smtClean="0"/>
              <a:t>Optional reading on effect measure modification (</a:t>
            </a:r>
            <a:r>
              <a:rPr lang="en-US" dirty="0" err="1" smtClean="0"/>
              <a:t>Gordis</a:t>
            </a:r>
            <a:r>
              <a:rPr lang="en-US" dirty="0" smtClean="0"/>
              <a:t>)</a:t>
            </a:r>
            <a:endParaRPr lang="en-US" dirty="0"/>
          </a:p>
          <a:p>
            <a:r>
              <a:rPr lang="en-US" dirty="0"/>
              <a:t>PSET </a:t>
            </a:r>
            <a:r>
              <a:rPr lang="en-US" dirty="0" smtClean="0"/>
              <a:t>7</a:t>
            </a:r>
            <a:endParaRPr lang="en-US" dirty="0"/>
          </a:p>
        </p:txBody>
      </p:sp>
    </p:spTree>
    <p:extLst>
      <p:ext uri="{BB962C8B-B14F-4D97-AF65-F5344CB8AC3E}">
        <p14:creationId xmlns:p14="http://schemas.microsoft.com/office/powerpoint/2010/main" val="7324550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Autofit/>
          </a:bodyPr>
          <a:lstStyle/>
          <a:p>
            <a:r>
              <a:rPr lang="en-US" sz="3600" dirty="0" smtClean="0"/>
              <a:t>Case-control study of lung cancer and alcohol</a:t>
            </a:r>
            <a:endParaRPr lang="en-US" sz="3600" dirty="0"/>
          </a:p>
        </p:txBody>
      </p:sp>
      <p:graphicFrame>
        <p:nvGraphicFramePr>
          <p:cNvPr id="5" name="Content Placeholder 4"/>
          <p:cNvGraphicFramePr>
            <a:graphicFrameLocks/>
          </p:cNvGraphicFramePr>
          <p:nvPr>
            <p:extLst>
              <p:ext uri="{D42A27DB-BD31-4B8C-83A1-F6EECF244321}">
                <p14:modId xmlns:p14="http://schemas.microsoft.com/office/powerpoint/2010/main" val="261370592"/>
              </p:ext>
            </p:extLst>
          </p:nvPr>
        </p:nvGraphicFramePr>
        <p:xfrm>
          <a:off x="152400" y="1447800"/>
          <a:ext cx="3200390" cy="2286000"/>
        </p:xfrm>
        <a:graphic>
          <a:graphicData uri="http://schemas.openxmlformats.org/drawingml/2006/table">
            <a:tbl>
              <a:tblPr firstRow="1" bandRow="1">
                <a:tableStyleId>{2D5ABB26-0587-4C30-8999-92F81FD0307C}</a:tableStyleId>
              </a:tblPr>
              <a:tblGrid>
                <a:gridCol w="320039">
                  <a:extLst>
                    <a:ext uri="{9D8B030D-6E8A-4147-A177-3AD203B41FA5}">
                      <a16:colId xmlns:a16="http://schemas.microsoft.com/office/drawing/2014/main" val="20000"/>
                    </a:ext>
                  </a:extLst>
                </a:gridCol>
                <a:gridCol w="320039">
                  <a:extLst>
                    <a:ext uri="{9D8B030D-6E8A-4147-A177-3AD203B41FA5}">
                      <a16:colId xmlns:a16="http://schemas.microsoft.com/office/drawing/2014/main" val="20001"/>
                    </a:ext>
                  </a:extLst>
                </a:gridCol>
                <a:gridCol w="320039">
                  <a:extLst>
                    <a:ext uri="{9D8B030D-6E8A-4147-A177-3AD203B41FA5}">
                      <a16:colId xmlns:a16="http://schemas.microsoft.com/office/drawing/2014/main" val="20002"/>
                    </a:ext>
                  </a:extLst>
                </a:gridCol>
                <a:gridCol w="320039">
                  <a:extLst>
                    <a:ext uri="{9D8B030D-6E8A-4147-A177-3AD203B41FA5}">
                      <a16:colId xmlns:a16="http://schemas.microsoft.com/office/drawing/2014/main" val="20003"/>
                    </a:ext>
                  </a:extLst>
                </a:gridCol>
                <a:gridCol w="320039">
                  <a:extLst>
                    <a:ext uri="{9D8B030D-6E8A-4147-A177-3AD203B41FA5}">
                      <a16:colId xmlns:a16="http://schemas.microsoft.com/office/drawing/2014/main" val="20004"/>
                    </a:ext>
                  </a:extLst>
                </a:gridCol>
                <a:gridCol w="320039">
                  <a:extLst>
                    <a:ext uri="{9D8B030D-6E8A-4147-A177-3AD203B41FA5}">
                      <a16:colId xmlns:a16="http://schemas.microsoft.com/office/drawing/2014/main" val="20005"/>
                    </a:ext>
                  </a:extLst>
                </a:gridCol>
                <a:gridCol w="320039">
                  <a:extLst>
                    <a:ext uri="{9D8B030D-6E8A-4147-A177-3AD203B41FA5}">
                      <a16:colId xmlns:a16="http://schemas.microsoft.com/office/drawing/2014/main" val="20006"/>
                    </a:ext>
                  </a:extLst>
                </a:gridCol>
                <a:gridCol w="320039">
                  <a:extLst>
                    <a:ext uri="{9D8B030D-6E8A-4147-A177-3AD203B41FA5}">
                      <a16:colId xmlns:a16="http://schemas.microsoft.com/office/drawing/2014/main" val="20007"/>
                    </a:ext>
                  </a:extLst>
                </a:gridCol>
                <a:gridCol w="320039">
                  <a:extLst>
                    <a:ext uri="{9D8B030D-6E8A-4147-A177-3AD203B41FA5}">
                      <a16:colId xmlns:a16="http://schemas.microsoft.com/office/drawing/2014/main" val="20008"/>
                    </a:ext>
                  </a:extLst>
                </a:gridCol>
                <a:gridCol w="320039">
                  <a:extLst>
                    <a:ext uri="{9D8B030D-6E8A-4147-A177-3AD203B41FA5}">
                      <a16:colId xmlns:a16="http://schemas.microsoft.com/office/drawing/2014/main" val="20009"/>
                    </a:ext>
                  </a:extLst>
                </a:gridCol>
              </a:tblGrid>
              <a:tr h="426720">
                <a:tc gridSpan="5">
                  <a:txBody>
                    <a:bodyPr/>
                    <a:lstStyle/>
                    <a:p>
                      <a:pPr algn="ctr"/>
                      <a:r>
                        <a:rPr lang="en-US" sz="2400" b="1" dirty="0" smtClean="0"/>
                        <a:t>Cases</a:t>
                      </a:r>
                      <a:endParaRPr lang="en-US"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gridSpan="5">
                  <a:txBody>
                    <a:bodyPr/>
                    <a:lstStyle/>
                    <a:p>
                      <a:pPr algn="ctr"/>
                      <a:r>
                        <a:rPr lang="en-US" sz="2400" b="1" dirty="0" smtClean="0"/>
                        <a:t>Controls</a:t>
                      </a:r>
                      <a:endParaRPr lang="en-US"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426720">
                <a:tc>
                  <a:txBody>
                    <a:bodyPr/>
                    <a:lstStyle/>
                    <a:p>
                      <a:pPr algn="ctr"/>
                      <a:r>
                        <a:rPr lang="en-US" sz="2400" b="1" dirty="0" smtClean="0">
                          <a:solidFill>
                            <a:srgbClr val="0070C0"/>
                          </a:solidFill>
                          <a:sym typeface="Wingdings" pitchFamily="2" charset="2"/>
                        </a:rPr>
                        <a:t></a:t>
                      </a:r>
                      <a:endParaRPr lang="en-US" sz="2400" b="1" dirty="0">
                        <a:solidFill>
                          <a:srgbClr val="0070C0"/>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400" b="1" dirty="0" smtClean="0">
                          <a:solidFill>
                            <a:srgbClr val="0070C0"/>
                          </a:solidFill>
                          <a:sym typeface="Wingdings" pitchFamily="2" charset="2"/>
                        </a:rPr>
                        <a:t></a:t>
                      </a:r>
                      <a:endParaRPr lang="en-US" sz="2400" b="1" dirty="0">
                        <a:solidFill>
                          <a:srgbClr val="0070C0"/>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400" b="1" dirty="0" smtClean="0">
                          <a:solidFill>
                            <a:srgbClr val="0070C0"/>
                          </a:solidFill>
                          <a:sym typeface="Wingdings" pitchFamily="2" charset="2"/>
                        </a:rPr>
                        <a:t></a:t>
                      </a:r>
                      <a:endParaRPr lang="en-US" sz="2400" b="1" dirty="0">
                        <a:solidFill>
                          <a:srgbClr val="0070C0"/>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400" b="1" dirty="0" smtClean="0">
                          <a:solidFill>
                            <a:srgbClr val="0070C0"/>
                          </a:solidFill>
                          <a:sym typeface="Wingdings" pitchFamily="2" charset="2"/>
                        </a:rPr>
                        <a:t></a:t>
                      </a:r>
                      <a:endParaRPr lang="en-US" sz="2400" b="1" dirty="0">
                        <a:solidFill>
                          <a:srgbClr val="0070C0"/>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400" b="1" dirty="0" smtClean="0">
                          <a:solidFill>
                            <a:srgbClr val="0070C0"/>
                          </a:solidFill>
                          <a:sym typeface="Wingdings" pitchFamily="2" charset="2"/>
                        </a:rPr>
                        <a:t></a:t>
                      </a:r>
                      <a:endParaRPr lang="en-US" sz="2400" b="1" dirty="0">
                        <a:solidFill>
                          <a:srgbClr val="0070C0"/>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2400" b="1" dirty="0" smtClean="0">
                          <a:solidFill>
                            <a:srgbClr val="0070C0"/>
                          </a:solidFill>
                          <a:sym typeface="Wingdings"/>
                        </a:rPr>
                        <a:t></a:t>
                      </a:r>
                      <a:endParaRPr lang="en-US" sz="2400" b="1" dirty="0">
                        <a:solidFill>
                          <a:srgbClr val="0070C0"/>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400" b="1" smtClean="0">
                          <a:solidFill>
                            <a:srgbClr val="0070C0"/>
                          </a:solidFill>
                          <a:sym typeface="Wingdings"/>
                        </a:rPr>
                        <a:t></a:t>
                      </a:r>
                      <a:endParaRPr lang="en-US" sz="2400" b="1" dirty="0">
                        <a:solidFill>
                          <a:srgbClr val="0070C0"/>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400" b="1" dirty="0" smtClean="0">
                          <a:solidFill>
                            <a:srgbClr val="0070C0"/>
                          </a:solidFill>
                          <a:sym typeface="Wingdings"/>
                        </a:rPr>
                        <a:t></a:t>
                      </a:r>
                      <a:endParaRPr lang="en-US" sz="2400" b="1" dirty="0">
                        <a:solidFill>
                          <a:srgbClr val="0070C0"/>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400" b="1" smtClean="0">
                          <a:solidFill>
                            <a:srgbClr val="0070C0"/>
                          </a:solidFill>
                          <a:sym typeface="Wingdings"/>
                        </a:rPr>
                        <a:t></a:t>
                      </a:r>
                      <a:endParaRPr lang="en-US" sz="2400" b="1" dirty="0">
                        <a:solidFill>
                          <a:srgbClr val="0070C0"/>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400" b="1" dirty="0" smtClean="0">
                          <a:solidFill>
                            <a:srgbClr val="0070C0"/>
                          </a:solidFill>
                          <a:sym typeface="Wingdings"/>
                        </a:rPr>
                        <a:t></a:t>
                      </a:r>
                      <a:endParaRPr lang="en-US" sz="2400" b="1" dirty="0">
                        <a:solidFill>
                          <a:srgbClr val="0070C0"/>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426720">
                <a:tc>
                  <a:txBody>
                    <a:bodyPr/>
                    <a:lstStyle/>
                    <a:p>
                      <a:pPr algn="ctr"/>
                      <a:r>
                        <a:rPr lang="en-US" sz="2400" b="1" dirty="0" smtClean="0">
                          <a:solidFill>
                            <a:srgbClr val="0070C0"/>
                          </a:solidFill>
                          <a:sym typeface="Wingdings" pitchFamily="2" charset="2"/>
                        </a:rPr>
                        <a:t></a:t>
                      </a:r>
                      <a:endParaRPr lang="en-US" sz="2400" b="1" dirty="0">
                        <a:solidFill>
                          <a:srgbClr val="0070C0"/>
                        </a:solidFill>
                      </a:endParaRPr>
                    </a:p>
                  </a:txBody>
                  <a:tcPr>
                    <a:lnL w="12700" cap="flat" cmpd="sng" algn="ctr">
                      <a:solidFill>
                        <a:schemeClr val="tx1"/>
                      </a:solidFill>
                      <a:prstDash val="solid"/>
                      <a:round/>
                      <a:headEnd type="none" w="med" len="med"/>
                      <a:tailEnd type="none" w="med" len="med"/>
                    </a:lnL>
                  </a:tcPr>
                </a:tc>
                <a:tc>
                  <a:txBody>
                    <a:bodyPr/>
                    <a:lstStyle/>
                    <a:p>
                      <a:pPr algn="ctr"/>
                      <a:r>
                        <a:rPr lang="en-US" sz="2400" b="1" dirty="0" smtClean="0">
                          <a:solidFill>
                            <a:srgbClr val="0070C0"/>
                          </a:solidFill>
                          <a:sym typeface="Wingdings" pitchFamily="2" charset="2"/>
                        </a:rPr>
                        <a:t></a:t>
                      </a:r>
                      <a:endParaRPr lang="en-US" sz="2400" b="1" dirty="0">
                        <a:solidFill>
                          <a:srgbClr val="0070C0"/>
                        </a:solidFill>
                      </a:endParaRPr>
                    </a:p>
                  </a:txBody>
                  <a:tcPr/>
                </a:tc>
                <a:tc>
                  <a:txBody>
                    <a:bodyPr/>
                    <a:lstStyle/>
                    <a:p>
                      <a:pPr algn="ctr"/>
                      <a:r>
                        <a:rPr lang="en-US" sz="2400" b="1" dirty="0" smtClean="0">
                          <a:solidFill>
                            <a:srgbClr val="0070C0"/>
                          </a:solidFill>
                          <a:sym typeface="Wingdings" pitchFamily="2" charset="2"/>
                        </a:rPr>
                        <a:t></a:t>
                      </a:r>
                      <a:endParaRPr lang="en-US" sz="2400" b="1" dirty="0">
                        <a:solidFill>
                          <a:srgbClr val="0070C0"/>
                        </a:solidFill>
                      </a:endParaRPr>
                    </a:p>
                  </a:txBody>
                  <a:tcPr/>
                </a:tc>
                <a:tc>
                  <a:txBody>
                    <a:bodyPr/>
                    <a:lstStyle/>
                    <a:p>
                      <a:pPr algn="ctr"/>
                      <a:r>
                        <a:rPr lang="en-US" sz="2400" b="1" dirty="0" smtClean="0">
                          <a:solidFill>
                            <a:srgbClr val="0070C0"/>
                          </a:solidFill>
                          <a:sym typeface="Wingdings" pitchFamily="2" charset="2"/>
                        </a:rPr>
                        <a:t></a:t>
                      </a:r>
                      <a:endParaRPr lang="en-US" sz="2400" b="1" dirty="0">
                        <a:solidFill>
                          <a:srgbClr val="0070C0"/>
                        </a:solidFill>
                      </a:endParaRPr>
                    </a:p>
                  </a:txBody>
                  <a:tcPr/>
                </a:tc>
                <a:tc>
                  <a:txBody>
                    <a:bodyPr/>
                    <a:lstStyle/>
                    <a:p>
                      <a:pPr algn="ctr"/>
                      <a:r>
                        <a:rPr lang="en-US" sz="2400" b="1" dirty="0" smtClean="0">
                          <a:solidFill>
                            <a:srgbClr val="0070C0"/>
                          </a:solidFill>
                          <a:sym typeface="Wingdings" pitchFamily="2" charset="2"/>
                        </a:rPr>
                        <a:t></a:t>
                      </a:r>
                      <a:endParaRPr lang="en-US" sz="2400" b="1" dirty="0">
                        <a:solidFill>
                          <a:srgbClr val="0070C0"/>
                        </a:solidFill>
                      </a:endParaRPr>
                    </a:p>
                  </a:txBody>
                  <a:tcPr>
                    <a:lnR w="12700" cap="flat" cmpd="sng" algn="ctr">
                      <a:solidFill>
                        <a:schemeClr val="tx1"/>
                      </a:solidFill>
                      <a:prstDash val="solid"/>
                      <a:round/>
                      <a:headEnd type="none" w="med" len="med"/>
                      <a:tailEnd type="none" w="med" len="med"/>
                    </a:lnR>
                  </a:tcPr>
                </a:tc>
                <a:tc>
                  <a:txBody>
                    <a:bodyPr/>
                    <a:lstStyle/>
                    <a:p>
                      <a:pPr algn="ctr"/>
                      <a:r>
                        <a:rPr lang="en-US" sz="2400" b="1" dirty="0" smtClean="0">
                          <a:solidFill>
                            <a:schemeClr val="tx1"/>
                          </a:solidFill>
                          <a:sym typeface="Wingdings"/>
                        </a:rPr>
                        <a:t></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tcPr>
                </a:tc>
                <a:tc>
                  <a:txBody>
                    <a:bodyPr/>
                    <a:lstStyle/>
                    <a:p>
                      <a:pPr algn="ctr"/>
                      <a:r>
                        <a:rPr lang="en-US" sz="2400" b="1" dirty="0" smtClean="0">
                          <a:solidFill>
                            <a:schemeClr val="tx1"/>
                          </a:solidFill>
                          <a:sym typeface="Wingdings"/>
                        </a:rPr>
                        <a:t></a:t>
                      </a:r>
                      <a:endParaRPr lang="en-US" sz="2400" b="1" dirty="0">
                        <a:solidFill>
                          <a:schemeClr val="tx1"/>
                        </a:solidFill>
                      </a:endParaRPr>
                    </a:p>
                  </a:txBody>
                  <a:tcPr/>
                </a:tc>
                <a:tc>
                  <a:txBody>
                    <a:bodyPr/>
                    <a:lstStyle/>
                    <a:p>
                      <a:pPr algn="ctr"/>
                      <a:r>
                        <a:rPr lang="en-US" sz="2400" b="1" smtClean="0">
                          <a:solidFill>
                            <a:schemeClr val="tx1"/>
                          </a:solidFill>
                          <a:sym typeface="Wingdings"/>
                        </a:rPr>
                        <a:t></a:t>
                      </a:r>
                      <a:endParaRPr lang="en-US" sz="2400" b="1" dirty="0">
                        <a:solidFill>
                          <a:schemeClr val="tx1"/>
                        </a:solidFill>
                      </a:endParaRPr>
                    </a:p>
                  </a:txBody>
                  <a:tcPr/>
                </a:tc>
                <a:tc>
                  <a:txBody>
                    <a:bodyPr/>
                    <a:lstStyle/>
                    <a:p>
                      <a:pPr algn="ctr"/>
                      <a:r>
                        <a:rPr lang="en-US" sz="2400" b="1" smtClean="0">
                          <a:solidFill>
                            <a:schemeClr val="tx1"/>
                          </a:solidFill>
                          <a:sym typeface="Wingdings"/>
                        </a:rPr>
                        <a:t></a:t>
                      </a:r>
                      <a:endParaRPr lang="en-US" sz="2400" b="1" dirty="0">
                        <a:solidFill>
                          <a:schemeClr val="tx1"/>
                        </a:solidFill>
                      </a:endParaRPr>
                    </a:p>
                  </a:txBody>
                  <a:tcPr/>
                </a:tc>
                <a:tc>
                  <a:txBody>
                    <a:bodyPr/>
                    <a:lstStyle/>
                    <a:p>
                      <a:pPr algn="ctr"/>
                      <a:r>
                        <a:rPr lang="en-US" sz="2400" b="1" dirty="0" smtClean="0">
                          <a:solidFill>
                            <a:schemeClr val="tx1"/>
                          </a:solidFill>
                          <a:sym typeface="Wingdings"/>
                        </a:rPr>
                        <a:t></a:t>
                      </a:r>
                      <a:endParaRPr lang="en-US" sz="2400" b="1" dirty="0">
                        <a:solidFill>
                          <a:schemeClr val="tx1"/>
                        </a:solidFill>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426720">
                <a:tc>
                  <a:txBody>
                    <a:bodyPr/>
                    <a:lstStyle/>
                    <a:p>
                      <a:pPr algn="ctr"/>
                      <a:r>
                        <a:rPr lang="en-US" sz="2400" b="1" dirty="0" smtClean="0">
                          <a:solidFill>
                            <a:schemeClr val="tx1"/>
                          </a:solidFill>
                          <a:sym typeface="Wingdings" pitchFamily="2" charset="2"/>
                        </a:rPr>
                        <a:t></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tcPr>
                </a:tc>
                <a:tc>
                  <a:txBody>
                    <a:bodyPr/>
                    <a:lstStyle/>
                    <a:p>
                      <a:pPr algn="ctr"/>
                      <a:r>
                        <a:rPr lang="en-US" sz="2400" b="1" dirty="0" smtClean="0">
                          <a:solidFill>
                            <a:schemeClr val="tx1"/>
                          </a:solidFill>
                          <a:sym typeface="Wingdings" pitchFamily="2" charset="2"/>
                        </a:rPr>
                        <a:t></a:t>
                      </a:r>
                      <a:endParaRPr lang="en-US" sz="2400" b="1" dirty="0">
                        <a:solidFill>
                          <a:schemeClr val="tx1"/>
                        </a:solidFill>
                      </a:endParaRPr>
                    </a:p>
                  </a:txBody>
                  <a:tcPr/>
                </a:tc>
                <a:tc>
                  <a:txBody>
                    <a:bodyPr/>
                    <a:lstStyle/>
                    <a:p>
                      <a:pPr algn="ctr"/>
                      <a:r>
                        <a:rPr lang="en-US" sz="2400" b="1" dirty="0" smtClean="0">
                          <a:solidFill>
                            <a:schemeClr val="tx1"/>
                          </a:solidFill>
                          <a:sym typeface="Wingdings" pitchFamily="2" charset="2"/>
                        </a:rPr>
                        <a:t></a:t>
                      </a:r>
                      <a:endParaRPr lang="en-US" sz="2400" b="1" dirty="0">
                        <a:solidFill>
                          <a:schemeClr val="tx1"/>
                        </a:solidFill>
                      </a:endParaRPr>
                    </a:p>
                  </a:txBody>
                  <a:tcPr/>
                </a:tc>
                <a:tc>
                  <a:txBody>
                    <a:bodyPr/>
                    <a:lstStyle/>
                    <a:p>
                      <a:pPr algn="ctr"/>
                      <a:r>
                        <a:rPr lang="en-US" sz="2400" b="1" dirty="0" smtClean="0">
                          <a:solidFill>
                            <a:schemeClr val="tx1"/>
                          </a:solidFill>
                          <a:sym typeface="Wingdings" pitchFamily="2" charset="2"/>
                        </a:rPr>
                        <a:t></a:t>
                      </a:r>
                      <a:endParaRPr lang="en-US" sz="2400" b="1" dirty="0">
                        <a:solidFill>
                          <a:schemeClr val="tx1"/>
                        </a:solidFill>
                      </a:endParaRPr>
                    </a:p>
                  </a:txBody>
                  <a:tcPr/>
                </a:tc>
                <a:tc>
                  <a:txBody>
                    <a:bodyPr/>
                    <a:lstStyle/>
                    <a:p>
                      <a:pPr algn="ctr"/>
                      <a:r>
                        <a:rPr lang="en-US" sz="2400" b="1" dirty="0" smtClean="0">
                          <a:solidFill>
                            <a:schemeClr val="tx1"/>
                          </a:solidFill>
                          <a:sym typeface="Wingdings" pitchFamily="2" charset="2"/>
                        </a:rPr>
                        <a:t></a:t>
                      </a:r>
                      <a:endParaRPr lang="en-US" sz="2400" b="1" dirty="0">
                        <a:solidFill>
                          <a:schemeClr val="tx1"/>
                        </a:solidFill>
                      </a:endParaRPr>
                    </a:p>
                  </a:txBody>
                  <a:tcPr>
                    <a:lnR w="12700" cap="flat" cmpd="sng" algn="ctr">
                      <a:solidFill>
                        <a:schemeClr val="tx1"/>
                      </a:solidFill>
                      <a:prstDash val="solid"/>
                      <a:round/>
                      <a:headEnd type="none" w="med" len="med"/>
                      <a:tailEnd type="none" w="med" len="med"/>
                    </a:lnR>
                  </a:tcPr>
                </a:tc>
                <a:tc>
                  <a:txBody>
                    <a:bodyPr/>
                    <a:lstStyle/>
                    <a:p>
                      <a:pPr algn="ctr"/>
                      <a:r>
                        <a:rPr lang="en-US" sz="2400" b="1" smtClean="0">
                          <a:solidFill>
                            <a:schemeClr val="tx1"/>
                          </a:solidFill>
                          <a:sym typeface="Wingdings"/>
                        </a:rPr>
                        <a:t></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tcPr>
                </a:tc>
                <a:tc>
                  <a:txBody>
                    <a:bodyPr/>
                    <a:lstStyle/>
                    <a:p>
                      <a:pPr algn="ctr"/>
                      <a:r>
                        <a:rPr lang="en-US" sz="2400" b="1" smtClean="0">
                          <a:solidFill>
                            <a:schemeClr val="tx1"/>
                          </a:solidFill>
                          <a:sym typeface="Wingdings"/>
                        </a:rPr>
                        <a:t></a:t>
                      </a:r>
                      <a:endParaRPr lang="en-US" sz="2400" b="1" dirty="0">
                        <a:solidFill>
                          <a:schemeClr val="tx1"/>
                        </a:solidFill>
                      </a:endParaRPr>
                    </a:p>
                  </a:txBody>
                  <a:tcPr/>
                </a:tc>
                <a:tc>
                  <a:txBody>
                    <a:bodyPr/>
                    <a:lstStyle/>
                    <a:p>
                      <a:pPr algn="ctr"/>
                      <a:r>
                        <a:rPr lang="en-US" sz="2400" b="1" dirty="0" smtClean="0">
                          <a:solidFill>
                            <a:schemeClr val="tx1"/>
                          </a:solidFill>
                          <a:sym typeface="Wingdings"/>
                        </a:rPr>
                        <a:t></a:t>
                      </a:r>
                      <a:endParaRPr lang="en-US" sz="2400" b="1" dirty="0">
                        <a:solidFill>
                          <a:schemeClr val="tx1"/>
                        </a:solidFill>
                      </a:endParaRPr>
                    </a:p>
                  </a:txBody>
                  <a:tcPr/>
                </a:tc>
                <a:tc>
                  <a:txBody>
                    <a:bodyPr/>
                    <a:lstStyle/>
                    <a:p>
                      <a:pPr algn="ctr"/>
                      <a:r>
                        <a:rPr lang="en-US" sz="2400" b="1" dirty="0" smtClean="0">
                          <a:solidFill>
                            <a:schemeClr val="tx1"/>
                          </a:solidFill>
                          <a:sym typeface="Wingdings"/>
                        </a:rPr>
                        <a:t></a:t>
                      </a:r>
                      <a:endParaRPr lang="en-US" sz="2400" b="1" dirty="0">
                        <a:solidFill>
                          <a:schemeClr val="tx1"/>
                        </a:solidFill>
                      </a:endParaRPr>
                    </a:p>
                  </a:txBody>
                  <a:tcPr/>
                </a:tc>
                <a:tc>
                  <a:txBody>
                    <a:bodyPr/>
                    <a:lstStyle/>
                    <a:p>
                      <a:pPr algn="ctr"/>
                      <a:r>
                        <a:rPr lang="en-US" sz="2400" b="1" dirty="0" smtClean="0">
                          <a:solidFill>
                            <a:schemeClr val="tx1"/>
                          </a:solidFill>
                          <a:sym typeface="Wingdings"/>
                        </a:rPr>
                        <a:t></a:t>
                      </a:r>
                      <a:endParaRPr lang="en-US" sz="2400" b="1" dirty="0">
                        <a:solidFill>
                          <a:schemeClr val="tx1"/>
                        </a:solidFill>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r h="426720">
                <a:tc>
                  <a:txBody>
                    <a:bodyPr/>
                    <a:lstStyle/>
                    <a:p>
                      <a:pPr algn="ctr"/>
                      <a:r>
                        <a:rPr lang="en-US" sz="2400" b="1" dirty="0" smtClean="0">
                          <a:solidFill>
                            <a:schemeClr val="tx1"/>
                          </a:solidFill>
                          <a:sym typeface="Wingdings" pitchFamily="2" charset="2"/>
                        </a:rPr>
                        <a:t></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400" b="1" dirty="0" smtClean="0">
                          <a:solidFill>
                            <a:schemeClr val="tx1"/>
                          </a:solidFill>
                          <a:sym typeface="Wingdings" pitchFamily="2" charset="2"/>
                        </a:rPr>
                        <a:t></a:t>
                      </a:r>
                      <a:endParaRPr lang="en-US" sz="2400" b="1"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sz="2400" b="1" dirty="0" smtClean="0">
                          <a:solidFill>
                            <a:schemeClr val="tx1"/>
                          </a:solidFill>
                          <a:sym typeface="Wingdings" pitchFamily="2" charset="2"/>
                        </a:rPr>
                        <a:t></a:t>
                      </a:r>
                      <a:endParaRPr lang="en-US" sz="2400" b="1"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sz="2400" b="1" dirty="0" smtClean="0">
                          <a:solidFill>
                            <a:schemeClr val="tx1"/>
                          </a:solidFill>
                          <a:sym typeface="Wingdings" pitchFamily="2" charset="2"/>
                        </a:rPr>
                        <a:t></a:t>
                      </a:r>
                      <a:endParaRPr lang="en-US" sz="2400" b="1"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sz="2400" b="1" dirty="0" smtClean="0">
                          <a:solidFill>
                            <a:schemeClr val="tx1"/>
                          </a:solidFill>
                          <a:sym typeface="Wingdings" pitchFamily="2" charset="2"/>
                        </a:rPr>
                        <a:t></a:t>
                      </a:r>
                      <a:endParaRPr lang="en-US" sz="2400" b="1" dirty="0">
                        <a:solidFill>
                          <a:schemeClr val="tx1"/>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2400" b="1" smtClean="0">
                          <a:solidFill>
                            <a:schemeClr val="tx1"/>
                          </a:solidFill>
                          <a:sym typeface="Wingdings"/>
                        </a:rPr>
                        <a:t></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400" b="1" smtClean="0">
                          <a:solidFill>
                            <a:schemeClr val="tx1"/>
                          </a:solidFill>
                          <a:sym typeface="Wingdings"/>
                        </a:rPr>
                        <a:t></a:t>
                      </a:r>
                      <a:endParaRPr lang="en-US" sz="2400" b="1"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sz="2400" b="1" smtClean="0">
                          <a:solidFill>
                            <a:schemeClr val="tx1"/>
                          </a:solidFill>
                          <a:sym typeface="Wingdings"/>
                        </a:rPr>
                        <a:t></a:t>
                      </a:r>
                      <a:endParaRPr lang="en-US" sz="2400" b="1"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sz="2400" b="1" dirty="0" smtClean="0">
                          <a:solidFill>
                            <a:schemeClr val="tx1"/>
                          </a:solidFill>
                          <a:sym typeface="Wingdings"/>
                        </a:rPr>
                        <a:t></a:t>
                      </a:r>
                      <a:endParaRPr lang="en-US" sz="2400" b="1"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sz="2400" b="1" dirty="0" smtClean="0">
                          <a:solidFill>
                            <a:schemeClr val="tx1"/>
                          </a:solidFill>
                          <a:sym typeface="Wingdings"/>
                        </a:rPr>
                        <a:t></a:t>
                      </a:r>
                      <a:endParaRPr lang="en-US" sz="2400" b="1" dirty="0">
                        <a:solidFill>
                          <a:schemeClr val="tx1"/>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8" name="TextBox 7"/>
          <p:cNvSpPr txBox="1"/>
          <p:nvPr/>
        </p:nvSpPr>
        <p:spPr>
          <a:xfrm>
            <a:off x="3657600" y="1600200"/>
            <a:ext cx="1524000" cy="923330"/>
          </a:xfrm>
          <a:prstGeom prst="rect">
            <a:avLst/>
          </a:prstGeom>
          <a:noFill/>
        </p:spPr>
        <p:txBody>
          <a:bodyPr wrap="square" rtlCol="0">
            <a:spAutoFit/>
          </a:bodyPr>
          <a:lstStyle/>
          <a:p>
            <a:r>
              <a:rPr lang="en-US" b="1" dirty="0" smtClean="0">
                <a:solidFill>
                  <a:srgbClr val="0000FF"/>
                </a:solidFill>
              </a:rPr>
              <a:t>Blue=drinkers</a:t>
            </a:r>
          </a:p>
          <a:p>
            <a:r>
              <a:rPr lang="en-US" b="1" dirty="0" smtClean="0"/>
              <a:t>Black=non-drinkers</a:t>
            </a:r>
            <a:endParaRPr lang="en-US" b="1" dirty="0"/>
          </a:p>
        </p:txBody>
      </p:sp>
      <p:graphicFrame>
        <p:nvGraphicFramePr>
          <p:cNvPr id="7" name="Table 6"/>
          <p:cNvGraphicFramePr>
            <a:graphicFrameLocks noGrp="1"/>
          </p:cNvGraphicFramePr>
          <p:nvPr>
            <p:extLst>
              <p:ext uri="{D42A27DB-BD31-4B8C-83A1-F6EECF244321}">
                <p14:modId xmlns:p14="http://schemas.microsoft.com/office/powerpoint/2010/main" val="776626663"/>
              </p:ext>
            </p:extLst>
          </p:nvPr>
        </p:nvGraphicFramePr>
        <p:xfrm>
          <a:off x="5179017" y="1447800"/>
          <a:ext cx="3733800" cy="1905001"/>
        </p:xfrm>
        <a:graphic>
          <a:graphicData uri="http://schemas.openxmlformats.org/drawingml/2006/table">
            <a:tbl>
              <a:tblPr firstRow="1" bandRow="1">
                <a:tableStyleId>{5940675A-B579-460E-94D1-54222C63F5DA}</a:tableStyleId>
              </a:tblPr>
              <a:tblGrid>
                <a:gridCol w="1244600">
                  <a:extLst>
                    <a:ext uri="{9D8B030D-6E8A-4147-A177-3AD203B41FA5}">
                      <a16:colId xmlns:a16="http://schemas.microsoft.com/office/drawing/2014/main" val="20000"/>
                    </a:ext>
                  </a:extLst>
                </a:gridCol>
                <a:gridCol w="1244600">
                  <a:extLst>
                    <a:ext uri="{9D8B030D-6E8A-4147-A177-3AD203B41FA5}">
                      <a16:colId xmlns:a16="http://schemas.microsoft.com/office/drawing/2014/main" val="20001"/>
                    </a:ext>
                  </a:extLst>
                </a:gridCol>
                <a:gridCol w="1244600">
                  <a:extLst>
                    <a:ext uri="{9D8B030D-6E8A-4147-A177-3AD203B41FA5}">
                      <a16:colId xmlns:a16="http://schemas.microsoft.com/office/drawing/2014/main" val="20002"/>
                    </a:ext>
                  </a:extLst>
                </a:gridCol>
              </a:tblGrid>
              <a:tr h="404091">
                <a:tc>
                  <a:txBody>
                    <a:bodyPr/>
                    <a:lstStyle/>
                    <a:p>
                      <a:pPr algn="ctr"/>
                      <a:endParaRPr lang="en-US" sz="1800" dirty="0"/>
                    </a:p>
                  </a:txBody>
                  <a:tcPr/>
                </a:tc>
                <a:tc>
                  <a:txBody>
                    <a:bodyPr/>
                    <a:lstStyle/>
                    <a:p>
                      <a:pPr algn="ctr"/>
                      <a:r>
                        <a:rPr lang="en-US" sz="1800" b="1" dirty="0" smtClean="0"/>
                        <a:t>Cases</a:t>
                      </a:r>
                      <a:endParaRPr lang="en-US" sz="1800" b="1" dirty="0"/>
                    </a:p>
                  </a:txBody>
                  <a:tcPr/>
                </a:tc>
                <a:tc>
                  <a:txBody>
                    <a:bodyPr/>
                    <a:lstStyle/>
                    <a:p>
                      <a:pPr algn="ctr"/>
                      <a:r>
                        <a:rPr lang="en-US" sz="1800" b="1" dirty="0" smtClean="0"/>
                        <a:t>Controls</a:t>
                      </a:r>
                      <a:endParaRPr lang="en-US" sz="1800" b="1" dirty="0"/>
                    </a:p>
                  </a:txBody>
                  <a:tcPr/>
                </a:tc>
                <a:extLst>
                  <a:ext uri="{0D108BD9-81ED-4DB2-BD59-A6C34878D82A}">
                    <a16:rowId xmlns:a16="http://schemas.microsoft.com/office/drawing/2014/main" val="10000"/>
                  </a:ext>
                </a:extLst>
              </a:tr>
              <a:tr h="750455">
                <a:tc>
                  <a:txBody>
                    <a:bodyPr/>
                    <a:lstStyle/>
                    <a:p>
                      <a:pPr algn="ctr"/>
                      <a:r>
                        <a:rPr lang="en-US" sz="1800" b="1" dirty="0" smtClean="0"/>
                        <a:t>Alcohol drinkers</a:t>
                      </a:r>
                      <a:endParaRPr lang="en-US" sz="1800" b="1" dirty="0"/>
                    </a:p>
                  </a:txBody>
                  <a:tcPr/>
                </a:tc>
                <a:tc>
                  <a:txBody>
                    <a:bodyPr/>
                    <a:lstStyle/>
                    <a:p>
                      <a:pPr algn="ctr"/>
                      <a:r>
                        <a:rPr lang="en-US" sz="1800" dirty="0" smtClean="0"/>
                        <a:t>10</a:t>
                      </a:r>
                      <a:endParaRPr lang="en-US" sz="1800" dirty="0"/>
                    </a:p>
                  </a:txBody>
                  <a:tcPr/>
                </a:tc>
                <a:tc>
                  <a:txBody>
                    <a:bodyPr/>
                    <a:lstStyle/>
                    <a:p>
                      <a:pPr algn="ctr"/>
                      <a:r>
                        <a:rPr lang="en-US" sz="1800" dirty="0" smtClean="0"/>
                        <a:t>5</a:t>
                      </a:r>
                      <a:endParaRPr lang="en-US" sz="1800" dirty="0"/>
                    </a:p>
                  </a:txBody>
                  <a:tcPr/>
                </a:tc>
                <a:extLst>
                  <a:ext uri="{0D108BD9-81ED-4DB2-BD59-A6C34878D82A}">
                    <a16:rowId xmlns:a16="http://schemas.microsoft.com/office/drawing/2014/main" val="10001"/>
                  </a:ext>
                </a:extLst>
              </a:tr>
              <a:tr h="750455">
                <a:tc>
                  <a:txBody>
                    <a:bodyPr/>
                    <a:lstStyle/>
                    <a:p>
                      <a:pPr algn="ctr"/>
                      <a:r>
                        <a:rPr lang="en-US" sz="1800" b="1" dirty="0" smtClean="0"/>
                        <a:t>Non-drinkers</a:t>
                      </a:r>
                      <a:endParaRPr lang="en-US" sz="1800" b="1" dirty="0"/>
                    </a:p>
                  </a:txBody>
                  <a:tcPr/>
                </a:tc>
                <a:tc>
                  <a:txBody>
                    <a:bodyPr/>
                    <a:lstStyle/>
                    <a:p>
                      <a:pPr algn="ctr"/>
                      <a:r>
                        <a:rPr lang="en-US" sz="1800" dirty="0" smtClean="0"/>
                        <a:t>10</a:t>
                      </a:r>
                      <a:endParaRPr lang="en-US" sz="1800" dirty="0"/>
                    </a:p>
                  </a:txBody>
                  <a:tcPr/>
                </a:tc>
                <a:tc>
                  <a:txBody>
                    <a:bodyPr/>
                    <a:lstStyle/>
                    <a:p>
                      <a:pPr algn="ctr"/>
                      <a:r>
                        <a:rPr lang="en-US" sz="1800" dirty="0" smtClean="0"/>
                        <a:t>15</a:t>
                      </a:r>
                      <a:endParaRPr lang="en-US" sz="1800" dirty="0"/>
                    </a:p>
                  </a:txBody>
                  <a:tcPr/>
                </a:tc>
                <a:extLst>
                  <a:ext uri="{0D108BD9-81ED-4DB2-BD59-A6C34878D82A}">
                    <a16:rowId xmlns:a16="http://schemas.microsoft.com/office/drawing/2014/main" val="10002"/>
                  </a:ext>
                </a:extLst>
              </a:tr>
            </a:tbl>
          </a:graphicData>
        </a:graphic>
      </p:graphicFrame>
      <p:sp>
        <p:nvSpPr>
          <p:cNvPr id="10" name="TextBox 9"/>
          <p:cNvSpPr txBox="1"/>
          <p:nvPr/>
        </p:nvSpPr>
        <p:spPr>
          <a:xfrm>
            <a:off x="762000" y="4953000"/>
            <a:ext cx="7620000" cy="461665"/>
          </a:xfrm>
          <a:prstGeom prst="rect">
            <a:avLst/>
          </a:prstGeom>
          <a:noFill/>
        </p:spPr>
        <p:txBody>
          <a:bodyPr wrap="square" rtlCol="0">
            <a:spAutoFit/>
          </a:bodyPr>
          <a:lstStyle/>
          <a:p>
            <a:pPr algn="ctr"/>
            <a:r>
              <a:rPr lang="en-US" sz="2400" b="1" dirty="0" smtClean="0">
                <a:solidFill>
                  <a:srgbClr val="0000FF"/>
                </a:solidFill>
              </a:rPr>
              <a:t>OR=(a*d)/(b*c)=</a:t>
            </a:r>
          </a:p>
        </p:txBody>
      </p:sp>
    </p:spTree>
    <p:extLst>
      <p:ext uri="{BB962C8B-B14F-4D97-AF65-F5344CB8AC3E}">
        <p14:creationId xmlns:p14="http://schemas.microsoft.com/office/powerpoint/2010/main" val="34546056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Autofit/>
          </a:bodyPr>
          <a:lstStyle/>
          <a:p>
            <a:r>
              <a:rPr lang="en-US" sz="3200" dirty="0" smtClean="0"/>
              <a:t>Calculate the relationship between alcohol and lung cancer separately for smokers and nonsmokers</a:t>
            </a:r>
            <a:endParaRPr lang="en-US" sz="3200" dirty="0"/>
          </a:p>
        </p:txBody>
      </p:sp>
      <p:graphicFrame>
        <p:nvGraphicFramePr>
          <p:cNvPr id="6" name="Content Placeholder 4"/>
          <p:cNvGraphicFramePr>
            <a:graphicFrameLocks/>
          </p:cNvGraphicFramePr>
          <p:nvPr>
            <p:extLst>
              <p:ext uri="{D42A27DB-BD31-4B8C-83A1-F6EECF244321}">
                <p14:modId xmlns:p14="http://schemas.microsoft.com/office/powerpoint/2010/main" val="1575363794"/>
              </p:ext>
            </p:extLst>
          </p:nvPr>
        </p:nvGraphicFramePr>
        <p:xfrm>
          <a:off x="419100" y="1847856"/>
          <a:ext cx="2590800" cy="2286000"/>
        </p:xfrm>
        <a:graphic>
          <a:graphicData uri="http://schemas.openxmlformats.org/drawingml/2006/table">
            <a:tbl>
              <a:tblPr firstRow="1" bandRow="1">
                <a:tableStyleId>{2D5ABB26-0587-4C30-8999-92F81FD0307C}</a:tableStyleId>
              </a:tblPr>
              <a:tblGrid>
                <a:gridCol w="259080">
                  <a:extLst>
                    <a:ext uri="{9D8B030D-6E8A-4147-A177-3AD203B41FA5}">
                      <a16:colId xmlns:a16="http://schemas.microsoft.com/office/drawing/2014/main" val="20000"/>
                    </a:ext>
                  </a:extLst>
                </a:gridCol>
                <a:gridCol w="259080">
                  <a:extLst>
                    <a:ext uri="{9D8B030D-6E8A-4147-A177-3AD203B41FA5}">
                      <a16:colId xmlns:a16="http://schemas.microsoft.com/office/drawing/2014/main" val="20001"/>
                    </a:ext>
                  </a:extLst>
                </a:gridCol>
                <a:gridCol w="259080">
                  <a:extLst>
                    <a:ext uri="{9D8B030D-6E8A-4147-A177-3AD203B41FA5}">
                      <a16:colId xmlns:a16="http://schemas.microsoft.com/office/drawing/2014/main" val="20002"/>
                    </a:ext>
                  </a:extLst>
                </a:gridCol>
                <a:gridCol w="259080">
                  <a:extLst>
                    <a:ext uri="{9D8B030D-6E8A-4147-A177-3AD203B41FA5}">
                      <a16:colId xmlns:a16="http://schemas.microsoft.com/office/drawing/2014/main" val="20003"/>
                    </a:ext>
                  </a:extLst>
                </a:gridCol>
                <a:gridCol w="259080">
                  <a:extLst>
                    <a:ext uri="{9D8B030D-6E8A-4147-A177-3AD203B41FA5}">
                      <a16:colId xmlns:a16="http://schemas.microsoft.com/office/drawing/2014/main" val="20004"/>
                    </a:ext>
                  </a:extLst>
                </a:gridCol>
                <a:gridCol w="259080">
                  <a:extLst>
                    <a:ext uri="{9D8B030D-6E8A-4147-A177-3AD203B41FA5}">
                      <a16:colId xmlns:a16="http://schemas.microsoft.com/office/drawing/2014/main" val="20005"/>
                    </a:ext>
                  </a:extLst>
                </a:gridCol>
                <a:gridCol w="259080">
                  <a:extLst>
                    <a:ext uri="{9D8B030D-6E8A-4147-A177-3AD203B41FA5}">
                      <a16:colId xmlns:a16="http://schemas.microsoft.com/office/drawing/2014/main" val="20006"/>
                    </a:ext>
                  </a:extLst>
                </a:gridCol>
                <a:gridCol w="259080">
                  <a:extLst>
                    <a:ext uri="{9D8B030D-6E8A-4147-A177-3AD203B41FA5}">
                      <a16:colId xmlns:a16="http://schemas.microsoft.com/office/drawing/2014/main" val="20007"/>
                    </a:ext>
                  </a:extLst>
                </a:gridCol>
                <a:gridCol w="259080">
                  <a:extLst>
                    <a:ext uri="{9D8B030D-6E8A-4147-A177-3AD203B41FA5}">
                      <a16:colId xmlns:a16="http://schemas.microsoft.com/office/drawing/2014/main" val="20008"/>
                    </a:ext>
                  </a:extLst>
                </a:gridCol>
                <a:gridCol w="259080">
                  <a:extLst>
                    <a:ext uri="{9D8B030D-6E8A-4147-A177-3AD203B41FA5}">
                      <a16:colId xmlns:a16="http://schemas.microsoft.com/office/drawing/2014/main" val="20009"/>
                    </a:ext>
                  </a:extLst>
                </a:gridCol>
              </a:tblGrid>
              <a:tr h="320040">
                <a:tc gridSpan="5">
                  <a:txBody>
                    <a:bodyPr/>
                    <a:lstStyle/>
                    <a:p>
                      <a:pPr algn="ctr"/>
                      <a:r>
                        <a:rPr lang="en-US" sz="2400" b="1" dirty="0" smtClean="0"/>
                        <a:t>Cases</a:t>
                      </a:r>
                      <a:endParaRPr lang="en-US"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gridSpan="5">
                  <a:txBody>
                    <a:bodyPr/>
                    <a:lstStyle/>
                    <a:p>
                      <a:pPr algn="ctr"/>
                      <a:r>
                        <a:rPr lang="en-US" sz="2400" b="1" dirty="0" smtClean="0"/>
                        <a:t>Controls</a:t>
                      </a:r>
                      <a:endParaRPr lang="en-US"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320040">
                <a:tc>
                  <a:txBody>
                    <a:bodyPr/>
                    <a:lstStyle/>
                    <a:p>
                      <a:pPr algn="ctr"/>
                      <a:r>
                        <a:rPr lang="en-US" sz="2400" b="1" dirty="0" smtClean="0">
                          <a:solidFill>
                            <a:srgbClr val="0070C0"/>
                          </a:solidFill>
                          <a:sym typeface="Wingdings" pitchFamily="2" charset="2"/>
                        </a:rPr>
                        <a:t></a:t>
                      </a:r>
                      <a:endParaRPr lang="en-US" sz="2400" b="1" dirty="0">
                        <a:solidFill>
                          <a:srgbClr val="0070C0"/>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400" b="1" dirty="0" smtClean="0">
                          <a:solidFill>
                            <a:srgbClr val="0070C0"/>
                          </a:solidFill>
                          <a:sym typeface="Wingdings" pitchFamily="2" charset="2"/>
                        </a:rPr>
                        <a:t></a:t>
                      </a:r>
                      <a:endParaRPr lang="en-US" sz="2400" b="1" dirty="0">
                        <a:solidFill>
                          <a:srgbClr val="0070C0"/>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400" b="1" dirty="0" smtClean="0">
                          <a:solidFill>
                            <a:srgbClr val="0070C0"/>
                          </a:solidFill>
                          <a:sym typeface="Wingdings" pitchFamily="2" charset="2"/>
                        </a:rPr>
                        <a:t></a:t>
                      </a:r>
                      <a:endParaRPr lang="en-US" sz="2400" b="1" dirty="0">
                        <a:solidFill>
                          <a:srgbClr val="0070C0"/>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400" b="1" dirty="0" smtClean="0">
                          <a:solidFill>
                            <a:srgbClr val="0070C0"/>
                          </a:solidFill>
                          <a:sym typeface="Wingdings" pitchFamily="2" charset="2"/>
                        </a:rPr>
                        <a:t></a:t>
                      </a:r>
                      <a:endParaRPr lang="en-US" sz="2400" b="1" dirty="0">
                        <a:solidFill>
                          <a:srgbClr val="0070C0"/>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400" b="1" dirty="0" smtClean="0">
                          <a:solidFill>
                            <a:srgbClr val="0070C0"/>
                          </a:solidFill>
                          <a:sym typeface="Wingdings" pitchFamily="2" charset="2"/>
                        </a:rPr>
                        <a:t></a:t>
                      </a:r>
                      <a:endParaRPr lang="en-US" sz="2400" b="1" dirty="0">
                        <a:solidFill>
                          <a:srgbClr val="0070C0"/>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2400" b="1" dirty="0" smtClean="0">
                          <a:solidFill>
                            <a:srgbClr val="0070C0"/>
                          </a:solidFill>
                          <a:sym typeface="Wingdings"/>
                        </a:rPr>
                        <a:t></a:t>
                      </a:r>
                      <a:endParaRPr lang="en-US" sz="2400" b="1" dirty="0">
                        <a:solidFill>
                          <a:srgbClr val="0070C0"/>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400" b="1" smtClean="0">
                          <a:solidFill>
                            <a:srgbClr val="0070C0"/>
                          </a:solidFill>
                          <a:sym typeface="Wingdings"/>
                        </a:rPr>
                        <a:t></a:t>
                      </a:r>
                      <a:endParaRPr lang="en-US" sz="2400" b="1" dirty="0">
                        <a:solidFill>
                          <a:srgbClr val="0070C0"/>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400" b="1" dirty="0" smtClean="0">
                          <a:solidFill>
                            <a:srgbClr val="0070C0"/>
                          </a:solidFill>
                          <a:sym typeface="Wingdings"/>
                        </a:rPr>
                        <a:t></a:t>
                      </a:r>
                      <a:endParaRPr lang="en-US" sz="2400" b="1" dirty="0">
                        <a:solidFill>
                          <a:srgbClr val="0070C0"/>
                        </a:solidFill>
                      </a:endParaRPr>
                    </a:p>
                  </a:txBody>
                  <a:tcPr>
                    <a:lnT w="12700" cap="flat" cmpd="sng" algn="ctr">
                      <a:solidFill>
                        <a:schemeClr val="tx1"/>
                      </a:solidFill>
                      <a:prstDash val="solid"/>
                      <a:round/>
                      <a:headEnd type="none" w="med" len="med"/>
                      <a:tailEnd type="none" w="med" len="med"/>
                    </a:lnT>
                  </a:tcPr>
                </a:tc>
                <a:tc>
                  <a:txBody>
                    <a:bodyPr/>
                    <a:lstStyle/>
                    <a:p>
                      <a:pPr algn="ctr"/>
                      <a:endParaRPr lang="en-US" sz="2400" b="1" dirty="0">
                        <a:solidFill>
                          <a:srgbClr val="0070C0"/>
                        </a:solidFill>
                      </a:endParaRPr>
                    </a:p>
                  </a:txBody>
                  <a:tcPr>
                    <a:lnT w="12700" cap="flat" cmpd="sng" algn="ctr">
                      <a:solidFill>
                        <a:schemeClr val="tx1"/>
                      </a:solidFill>
                      <a:prstDash val="solid"/>
                      <a:round/>
                      <a:headEnd type="none" w="med" len="med"/>
                      <a:tailEnd type="none" w="med" len="med"/>
                    </a:lnT>
                  </a:tcPr>
                </a:tc>
                <a:tc>
                  <a:txBody>
                    <a:bodyPr/>
                    <a:lstStyle/>
                    <a:p>
                      <a:pPr algn="ctr"/>
                      <a:endParaRPr lang="en-US" sz="2400" b="1" dirty="0">
                        <a:solidFill>
                          <a:srgbClr val="0070C0"/>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320040">
                <a:tc>
                  <a:txBody>
                    <a:bodyPr/>
                    <a:lstStyle/>
                    <a:p>
                      <a:pPr algn="ctr"/>
                      <a:r>
                        <a:rPr lang="en-US" sz="2400" b="1" dirty="0" smtClean="0">
                          <a:solidFill>
                            <a:srgbClr val="0070C0"/>
                          </a:solidFill>
                          <a:sym typeface="Wingdings" pitchFamily="2" charset="2"/>
                        </a:rPr>
                        <a:t></a:t>
                      </a:r>
                      <a:endParaRPr lang="en-US" sz="2400" b="1" dirty="0">
                        <a:solidFill>
                          <a:srgbClr val="0070C0"/>
                        </a:solidFill>
                      </a:endParaRPr>
                    </a:p>
                  </a:txBody>
                  <a:tcPr>
                    <a:lnL w="12700" cap="flat" cmpd="sng" algn="ctr">
                      <a:solidFill>
                        <a:schemeClr val="tx1"/>
                      </a:solidFill>
                      <a:prstDash val="solid"/>
                      <a:round/>
                      <a:headEnd type="none" w="med" len="med"/>
                      <a:tailEnd type="none" w="med" len="med"/>
                    </a:lnL>
                  </a:tcPr>
                </a:tc>
                <a:tc>
                  <a:txBody>
                    <a:bodyPr/>
                    <a:lstStyle/>
                    <a:p>
                      <a:pPr algn="ctr"/>
                      <a:r>
                        <a:rPr lang="en-US" sz="2400" b="1" dirty="0" smtClean="0">
                          <a:solidFill>
                            <a:srgbClr val="0070C0"/>
                          </a:solidFill>
                          <a:sym typeface="Wingdings" pitchFamily="2" charset="2"/>
                        </a:rPr>
                        <a:t></a:t>
                      </a:r>
                      <a:endParaRPr lang="en-US" sz="2400" b="1" dirty="0">
                        <a:solidFill>
                          <a:srgbClr val="0070C0"/>
                        </a:solidFill>
                      </a:endParaRPr>
                    </a:p>
                  </a:txBody>
                  <a:tcPr/>
                </a:tc>
                <a:tc>
                  <a:txBody>
                    <a:bodyPr/>
                    <a:lstStyle/>
                    <a:p>
                      <a:pPr algn="ctr"/>
                      <a:r>
                        <a:rPr lang="en-US" sz="2400" b="1" dirty="0" smtClean="0">
                          <a:solidFill>
                            <a:srgbClr val="0070C0"/>
                          </a:solidFill>
                          <a:sym typeface="Wingdings" pitchFamily="2" charset="2"/>
                        </a:rPr>
                        <a:t></a:t>
                      </a:r>
                      <a:endParaRPr lang="en-US" sz="2400" b="1" dirty="0">
                        <a:solidFill>
                          <a:srgbClr val="0070C0"/>
                        </a:solidFill>
                      </a:endParaRPr>
                    </a:p>
                  </a:txBody>
                  <a:tcPr/>
                </a:tc>
                <a:tc>
                  <a:txBody>
                    <a:bodyPr/>
                    <a:lstStyle/>
                    <a:p>
                      <a:pPr algn="ctr"/>
                      <a:r>
                        <a:rPr lang="en-US" sz="2400" b="1" dirty="0" smtClean="0">
                          <a:solidFill>
                            <a:srgbClr val="0070C0"/>
                          </a:solidFill>
                          <a:sym typeface="Wingdings" pitchFamily="2" charset="2"/>
                        </a:rPr>
                        <a:t></a:t>
                      </a:r>
                      <a:endParaRPr lang="en-US" sz="2400" b="1" dirty="0">
                        <a:solidFill>
                          <a:srgbClr val="0070C0"/>
                        </a:solidFill>
                      </a:endParaRPr>
                    </a:p>
                  </a:txBody>
                  <a:tcPr/>
                </a:tc>
                <a:tc>
                  <a:txBody>
                    <a:bodyPr/>
                    <a:lstStyle/>
                    <a:p>
                      <a:pPr algn="ctr"/>
                      <a:r>
                        <a:rPr lang="en-US" sz="2400" b="1" dirty="0" smtClean="0">
                          <a:solidFill>
                            <a:schemeClr val="tx1"/>
                          </a:solidFill>
                          <a:sym typeface="Wingdings" pitchFamily="2" charset="2"/>
                        </a:rPr>
                        <a:t></a:t>
                      </a:r>
                      <a:endParaRPr lang="en-US" sz="2400" b="1" dirty="0">
                        <a:solidFill>
                          <a:schemeClr val="tx1"/>
                        </a:solidFill>
                      </a:endParaRPr>
                    </a:p>
                  </a:txBody>
                  <a:tcPr>
                    <a:lnR w="12700" cap="flat" cmpd="sng" algn="ctr">
                      <a:solidFill>
                        <a:schemeClr val="tx1"/>
                      </a:solidFill>
                      <a:prstDash val="solid"/>
                      <a:round/>
                      <a:headEnd type="none" w="med" len="med"/>
                      <a:tailEnd type="none" w="med" len="med"/>
                    </a:lnR>
                  </a:tcPr>
                </a:tc>
                <a:tc>
                  <a:txBody>
                    <a:bodyPr/>
                    <a:lstStyle/>
                    <a:p>
                      <a:pPr algn="ctr"/>
                      <a:r>
                        <a:rPr lang="en-US" sz="2400" b="1" dirty="0" smtClean="0">
                          <a:solidFill>
                            <a:schemeClr val="tx1"/>
                          </a:solidFill>
                          <a:sym typeface="Wingdings"/>
                        </a:rPr>
                        <a:t></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tcPr>
                </a:tc>
                <a:tc>
                  <a:txBody>
                    <a:bodyPr/>
                    <a:lstStyle/>
                    <a:p>
                      <a:pPr algn="ctr"/>
                      <a:endParaRPr lang="en-US" sz="2400" b="1" dirty="0">
                        <a:solidFill>
                          <a:schemeClr val="tx1"/>
                        </a:solidFill>
                      </a:endParaRPr>
                    </a:p>
                  </a:txBody>
                  <a:tcPr/>
                </a:tc>
                <a:tc>
                  <a:txBody>
                    <a:bodyPr/>
                    <a:lstStyle/>
                    <a:p>
                      <a:pPr algn="ctr"/>
                      <a:endParaRPr lang="en-US" sz="2400" b="1" dirty="0">
                        <a:solidFill>
                          <a:schemeClr val="tx1"/>
                        </a:solidFill>
                      </a:endParaRPr>
                    </a:p>
                  </a:txBody>
                  <a:tcPr/>
                </a:tc>
                <a:tc>
                  <a:txBody>
                    <a:bodyPr/>
                    <a:lstStyle/>
                    <a:p>
                      <a:pPr algn="ctr"/>
                      <a:endParaRPr lang="en-US" sz="2400" b="1" dirty="0">
                        <a:solidFill>
                          <a:schemeClr val="tx1"/>
                        </a:solidFill>
                      </a:endParaRPr>
                    </a:p>
                  </a:txBody>
                  <a:tcPr/>
                </a:tc>
                <a:tc>
                  <a:txBody>
                    <a:bodyPr/>
                    <a:lstStyle/>
                    <a:p>
                      <a:pPr algn="ctr"/>
                      <a:endParaRPr lang="en-US" sz="2400" b="1" dirty="0">
                        <a:solidFill>
                          <a:schemeClr val="tx1"/>
                        </a:solidFill>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320040">
                <a:tc>
                  <a:txBody>
                    <a:bodyPr/>
                    <a:lstStyle/>
                    <a:p>
                      <a:pPr algn="ctr"/>
                      <a:r>
                        <a:rPr lang="en-US" sz="2400" b="1" dirty="0" smtClean="0">
                          <a:solidFill>
                            <a:schemeClr val="tx1"/>
                          </a:solidFill>
                          <a:sym typeface="Wingdings" pitchFamily="2" charset="2"/>
                        </a:rPr>
                        <a:t></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tcPr>
                </a:tc>
                <a:tc>
                  <a:txBody>
                    <a:bodyPr/>
                    <a:lstStyle/>
                    <a:p>
                      <a:pPr algn="ctr"/>
                      <a:r>
                        <a:rPr lang="en-US" sz="2400" b="1" dirty="0" smtClean="0">
                          <a:solidFill>
                            <a:schemeClr val="tx1"/>
                          </a:solidFill>
                          <a:sym typeface="Wingdings" pitchFamily="2" charset="2"/>
                        </a:rPr>
                        <a:t></a:t>
                      </a:r>
                      <a:endParaRPr lang="en-US" sz="2400" b="1" dirty="0">
                        <a:solidFill>
                          <a:schemeClr val="tx1"/>
                        </a:solidFill>
                      </a:endParaRPr>
                    </a:p>
                  </a:txBody>
                  <a:tcPr/>
                </a:tc>
                <a:tc>
                  <a:txBody>
                    <a:bodyPr/>
                    <a:lstStyle/>
                    <a:p>
                      <a:pPr algn="ctr"/>
                      <a:endParaRPr lang="en-US" sz="2400" b="1" dirty="0">
                        <a:solidFill>
                          <a:schemeClr val="tx1"/>
                        </a:solidFill>
                      </a:endParaRPr>
                    </a:p>
                  </a:txBody>
                  <a:tcPr/>
                </a:tc>
                <a:tc>
                  <a:txBody>
                    <a:bodyPr/>
                    <a:lstStyle/>
                    <a:p>
                      <a:pPr algn="ctr"/>
                      <a:endParaRPr lang="en-US" sz="2400" b="1" dirty="0">
                        <a:solidFill>
                          <a:schemeClr val="tx1"/>
                        </a:solidFill>
                      </a:endParaRPr>
                    </a:p>
                  </a:txBody>
                  <a:tcPr/>
                </a:tc>
                <a:tc>
                  <a:txBody>
                    <a:bodyPr/>
                    <a:lstStyle/>
                    <a:p>
                      <a:pPr algn="ctr"/>
                      <a:endParaRPr lang="en-US" sz="2400" b="1" dirty="0">
                        <a:solidFill>
                          <a:schemeClr val="tx1"/>
                        </a:solidFill>
                      </a:endParaRPr>
                    </a:p>
                  </a:txBody>
                  <a:tcPr>
                    <a:lnR w="12700" cap="flat" cmpd="sng" algn="ctr">
                      <a:solidFill>
                        <a:schemeClr val="tx1"/>
                      </a:solidFill>
                      <a:prstDash val="solid"/>
                      <a:round/>
                      <a:headEnd type="none" w="med" len="med"/>
                      <a:tailEnd type="none" w="med" len="med"/>
                    </a:lnR>
                  </a:tcPr>
                </a:tc>
                <a:tc>
                  <a:txBody>
                    <a:bodyPr/>
                    <a:lstStyle/>
                    <a:p>
                      <a:endParaRPr lang="en-US" sz="2400" b="1" dirty="0"/>
                    </a:p>
                  </a:txBody>
                  <a:tcPr>
                    <a:lnL w="12700" cap="flat" cmpd="sng" algn="ctr">
                      <a:solidFill>
                        <a:schemeClr val="tx1"/>
                      </a:solidFill>
                      <a:prstDash val="solid"/>
                      <a:round/>
                      <a:headEnd type="none" w="med" len="med"/>
                      <a:tailEnd type="none" w="med" len="med"/>
                    </a:lnL>
                  </a:tcPr>
                </a:tc>
                <a:tc>
                  <a:txBody>
                    <a:bodyPr/>
                    <a:lstStyle/>
                    <a:p>
                      <a:endParaRPr lang="en-US" sz="2400" b="1"/>
                    </a:p>
                  </a:txBody>
                  <a:tcPr/>
                </a:tc>
                <a:tc>
                  <a:txBody>
                    <a:bodyPr/>
                    <a:lstStyle/>
                    <a:p>
                      <a:pPr algn="ctr"/>
                      <a:endParaRPr lang="en-US" sz="2400" b="1" dirty="0">
                        <a:solidFill>
                          <a:schemeClr val="tx1"/>
                        </a:solidFill>
                      </a:endParaRPr>
                    </a:p>
                  </a:txBody>
                  <a:tcPr/>
                </a:tc>
                <a:tc>
                  <a:txBody>
                    <a:bodyPr/>
                    <a:lstStyle/>
                    <a:p>
                      <a:pPr algn="ctr"/>
                      <a:endParaRPr lang="en-US" sz="2400" b="1" dirty="0">
                        <a:solidFill>
                          <a:schemeClr val="tx1"/>
                        </a:solidFill>
                      </a:endParaRPr>
                    </a:p>
                  </a:txBody>
                  <a:tcPr/>
                </a:tc>
                <a:tc>
                  <a:txBody>
                    <a:bodyPr/>
                    <a:lstStyle/>
                    <a:p>
                      <a:pPr algn="ctr"/>
                      <a:endParaRPr lang="en-US" sz="2400" b="1" dirty="0">
                        <a:solidFill>
                          <a:schemeClr val="tx1"/>
                        </a:solidFill>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r h="320040">
                <a:tc>
                  <a:txBody>
                    <a:bodyPr/>
                    <a:lstStyle/>
                    <a:p>
                      <a:pPr algn="ctr"/>
                      <a:endParaRPr lang="en-US" sz="2400" b="1" dirty="0">
                        <a:solidFill>
                          <a:schemeClr val="tx1"/>
                        </a:solidFill>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400" b="1"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pPr algn="ctr"/>
                      <a:endParaRPr lang="en-US" sz="2400" b="1"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pPr algn="ctr"/>
                      <a:endParaRPr lang="en-US" sz="2400" b="1"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pPr algn="ctr"/>
                      <a:endParaRPr lang="en-US" sz="2400" b="1" dirty="0">
                        <a:solidFill>
                          <a:schemeClr val="tx1"/>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endParaRPr lang="en-US" sz="2400" b="1"/>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endParaRPr lang="en-US" sz="2400" b="1" dirty="0"/>
                    </a:p>
                  </a:txBody>
                  <a:tcPr>
                    <a:lnB w="12700" cap="flat" cmpd="sng" algn="ctr">
                      <a:solidFill>
                        <a:schemeClr val="tx1"/>
                      </a:solidFill>
                      <a:prstDash val="solid"/>
                      <a:round/>
                      <a:headEnd type="none" w="med" len="med"/>
                      <a:tailEnd type="none" w="med" len="med"/>
                    </a:lnB>
                  </a:tcPr>
                </a:tc>
                <a:tc>
                  <a:txBody>
                    <a:bodyPr/>
                    <a:lstStyle/>
                    <a:p>
                      <a:pPr algn="ctr"/>
                      <a:endParaRPr lang="en-US" sz="2400" b="1"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pPr algn="ctr"/>
                      <a:endParaRPr lang="en-US" sz="2400" b="1"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pPr algn="ctr"/>
                      <a:endParaRPr lang="en-US" sz="2400" b="1" dirty="0">
                        <a:solidFill>
                          <a:schemeClr val="tx1"/>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7" name="Content Placeholder 4"/>
          <p:cNvGraphicFramePr>
            <a:graphicFrameLocks/>
          </p:cNvGraphicFramePr>
          <p:nvPr>
            <p:extLst>
              <p:ext uri="{D42A27DB-BD31-4B8C-83A1-F6EECF244321}">
                <p14:modId xmlns:p14="http://schemas.microsoft.com/office/powerpoint/2010/main" val="1393835674"/>
              </p:ext>
            </p:extLst>
          </p:nvPr>
        </p:nvGraphicFramePr>
        <p:xfrm>
          <a:off x="5029200" y="1752600"/>
          <a:ext cx="3879841" cy="2438400"/>
        </p:xfrm>
        <a:graphic>
          <a:graphicData uri="http://schemas.openxmlformats.org/drawingml/2006/table">
            <a:tbl>
              <a:tblPr firstRow="1" bandRow="1">
                <a:tableStyleId>{2D5ABB26-0587-4C30-8999-92F81FD0307C}</a:tableStyleId>
              </a:tblPr>
              <a:tblGrid>
                <a:gridCol w="646438">
                  <a:extLst>
                    <a:ext uri="{9D8B030D-6E8A-4147-A177-3AD203B41FA5}">
                      <a16:colId xmlns:a16="http://schemas.microsoft.com/office/drawing/2014/main" val="20000"/>
                    </a:ext>
                  </a:extLst>
                </a:gridCol>
                <a:gridCol w="359267">
                  <a:extLst>
                    <a:ext uri="{9D8B030D-6E8A-4147-A177-3AD203B41FA5}">
                      <a16:colId xmlns:a16="http://schemas.microsoft.com/office/drawing/2014/main" val="20001"/>
                    </a:ext>
                  </a:extLst>
                </a:gridCol>
                <a:gridCol w="359267">
                  <a:extLst>
                    <a:ext uri="{9D8B030D-6E8A-4147-A177-3AD203B41FA5}">
                      <a16:colId xmlns:a16="http://schemas.microsoft.com/office/drawing/2014/main" val="20002"/>
                    </a:ext>
                  </a:extLst>
                </a:gridCol>
                <a:gridCol w="359267">
                  <a:extLst>
                    <a:ext uri="{9D8B030D-6E8A-4147-A177-3AD203B41FA5}">
                      <a16:colId xmlns:a16="http://schemas.microsoft.com/office/drawing/2014/main" val="20003"/>
                    </a:ext>
                  </a:extLst>
                </a:gridCol>
                <a:gridCol w="359267">
                  <a:extLst>
                    <a:ext uri="{9D8B030D-6E8A-4147-A177-3AD203B41FA5}">
                      <a16:colId xmlns:a16="http://schemas.microsoft.com/office/drawing/2014/main" val="20004"/>
                    </a:ext>
                  </a:extLst>
                </a:gridCol>
                <a:gridCol w="359267">
                  <a:extLst>
                    <a:ext uri="{9D8B030D-6E8A-4147-A177-3AD203B41FA5}">
                      <a16:colId xmlns:a16="http://schemas.microsoft.com/office/drawing/2014/main" val="20005"/>
                    </a:ext>
                  </a:extLst>
                </a:gridCol>
                <a:gridCol w="359267">
                  <a:extLst>
                    <a:ext uri="{9D8B030D-6E8A-4147-A177-3AD203B41FA5}">
                      <a16:colId xmlns:a16="http://schemas.microsoft.com/office/drawing/2014/main" val="20006"/>
                    </a:ext>
                  </a:extLst>
                </a:gridCol>
                <a:gridCol w="359267">
                  <a:extLst>
                    <a:ext uri="{9D8B030D-6E8A-4147-A177-3AD203B41FA5}">
                      <a16:colId xmlns:a16="http://schemas.microsoft.com/office/drawing/2014/main" val="20007"/>
                    </a:ext>
                  </a:extLst>
                </a:gridCol>
                <a:gridCol w="359267">
                  <a:extLst>
                    <a:ext uri="{9D8B030D-6E8A-4147-A177-3AD203B41FA5}">
                      <a16:colId xmlns:a16="http://schemas.microsoft.com/office/drawing/2014/main" val="20008"/>
                    </a:ext>
                  </a:extLst>
                </a:gridCol>
                <a:gridCol w="359267">
                  <a:extLst>
                    <a:ext uri="{9D8B030D-6E8A-4147-A177-3AD203B41FA5}">
                      <a16:colId xmlns:a16="http://schemas.microsoft.com/office/drawing/2014/main" val="20009"/>
                    </a:ext>
                  </a:extLst>
                </a:gridCol>
              </a:tblGrid>
              <a:tr h="487680">
                <a:tc gridSpan="5">
                  <a:txBody>
                    <a:bodyPr/>
                    <a:lstStyle/>
                    <a:p>
                      <a:pPr algn="ctr"/>
                      <a:r>
                        <a:rPr lang="en-US" sz="2400" b="1" dirty="0" smtClean="0"/>
                        <a:t>Cases</a:t>
                      </a:r>
                      <a:endParaRPr lang="en-US"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gridSpan="5">
                  <a:txBody>
                    <a:bodyPr/>
                    <a:lstStyle/>
                    <a:p>
                      <a:pPr algn="ctr"/>
                      <a:r>
                        <a:rPr lang="en-US" sz="2400" b="1" dirty="0" smtClean="0"/>
                        <a:t>Controls</a:t>
                      </a:r>
                      <a:endParaRPr lang="en-US"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487680">
                <a:tc>
                  <a:txBody>
                    <a:bodyPr/>
                    <a:lstStyle/>
                    <a:p>
                      <a:pPr algn="ctr"/>
                      <a:r>
                        <a:rPr lang="en-US" sz="2400" b="1" dirty="0" smtClean="0">
                          <a:solidFill>
                            <a:srgbClr val="0070C0"/>
                          </a:solidFill>
                          <a:sym typeface="Wingdings" pitchFamily="2" charset="2"/>
                        </a:rPr>
                        <a:t></a:t>
                      </a:r>
                      <a:endParaRPr lang="en-US" sz="2400" b="1" dirty="0">
                        <a:solidFill>
                          <a:srgbClr val="0070C0"/>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400" b="1" dirty="0">
                        <a:solidFill>
                          <a:srgbClr val="0070C0"/>
                        </a:solidFill>
                      </a:endParaRPr>
                    </a:p>
                  </a:txBody>
                  <a:tcPr>
                    <a:lnT w="12700" cap="flat" cmpd="sng" algn="ctr">
                      <a:solidFill>
                        <a:schemeClr val="tx1"/>
                      </a:solidFill>
                      <a:prstDash val="solid"/>
                      <a:round/>
                      <a:headEnd type="none" w="med" len="med"/>
                      <a:tailEnd type="none" w="med" len="med"/>
                    </a:lnT>
                  </a:tcPr>
                </a:tc>
                <a:tc>
                  <a:txBody>
                    <a:bodyPr/>
                    <a:lstStyle/>
                    <a:p>
                      <a:pPr algn="ctr"/>
                      <a:endParaRPr lang="en-US" sz="2400" b="1" dirty="0">
                        <a:solidFill>
                          <a:srgbClr val="0070C0"/>
                        </a:solidFill>
                      </a:endParaRPr>
                    </a:p>
                  </a:txBody>
                  <a:tcPr>
                    <a:lnT w="12700" cap="flat" cmpd="sng" algn="ctr">
                      <a:solidFill>
                        <a:schemeClr val="tx1"/>
                      </a:solidFill>
                      <a:prstDash val="solid"/>
                      <a:round/>
                      <a:headEnd type="none" w="med" len="med"/>
                      <a:tailEnd type="none" w="med" len="med"/>
                    </a:lnT>
                  </a:tcPr>
                </a:tc>
                <a:tc>
                  <a:txBody>
                    <a:bodyPr/>
                    <a:lstStyle/>
                    <a:p>
                      <a:pPr algn="ctr"/>
                      <a:endParaRPr lang="en-US" sz="2400" b="1" dirty="0">
                        <a:solidFill>
                          <a:srgbClr val="0070C0"/>
                        </a:solidFill>
                      </a:endParaRPr>
                    </a:p>
                  </a:txBody>
                  <a:tcPr>
                    <a:lnT w="12700" cap="flat" cmpd="sng" algn="ctr">
                      <a:solidFill>
                        <a:schemeClr val="tx1"/>
                      </a:solidFill>
                      <a:prstDash val="solid"/>
                      <a:round/>
                      <a:headEnd type="none" w="med" len="med"/>
                      <a:tailEnd type="none" w="med" len="med"/>
                    </a:lnT>
                  </a:tcPr>
                </a:tc>
                <a:tc>
                  <a:txBody>
                    <a:bodyPr/>
                    <a:lstStyle/>
                    <a:p>
                      <a:pPr algn="ctr"/>
                      <a:endParaRPr lang="en-US" sz="2400" b="1" dirty="0">
                        <a:solidFill>
                          <a:srgbClr val="0070C0"/>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2400" b="1" dirty="0" smtClean="0">
                          <a:solidFill>
                            <a:srgbClr val="0070C0"/>
                          </a:solidFill>
                          <a:sym typeface="Wingdings" pitchFamily="2" charset="2"/>
                        </a:rPr>
                        <a:t></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400" b="1" dirty="0" smtClean="0">
                          <a:solidFill>
                            <a:srgbClr val="0070C0"/>
                          </a:solidFill>
                          <a:sym typeface="Wingdings"/>
                        </a:rPr>
                        <a:t></a:t>
                      </a:r>
                      <a:endParaRPr lang="en-US" sz="2400" b="1" dirty="0">
                        <a:solidFill>
                          <a:srgbClr val="0070C0"/>
                        </a:solidFill>
                      </a:endParaRPr>
                    </a:p>
                  </a:txBody>
                  <a:tcPr>
                    <a:lnT w="12700" cap="flat" cmpd="sng" algn="ctr">
                      <a:solidFill>
                        <a:schemeClr val="tx1"/>
                      </a:solidFill>
                      <a:prstDash val="solid"/>
                      <a:round/>
                      <a:headEnd type="none" w="med" len="med"/>
                      <a:tailEnd type="none" w="med" len="med"/>
                    </a:lnT>
                  </a:tcPr>
                </a:tc>
                <a:tc>
                  <a:txBody>
                    <a:bodyPr/>
                    <a:lstStyle/>
                    <a:p>
                      <a:pPr algn="ctr"/>
                      <a:endParaRPr lang="en-US" sz="2400" b="1" dirty="0">
                        <a:solidFill>
                          <a:srgbClr val="0070C0"/>
                        </a:solidFill>
                      </a:endParaRPr>
                    </a:p>
                  </a:txBody>
                  <a:tcPr>
                    <a:lnT w="12700" cap="flat" cmpd="sng" algn="ctr">
                      <a:solidFill>
                        <a:schemeClr val="tx1"/>
                      </a:solidFill>
                      <a:prstDash val="solid"/>
                      <a:round/>
                      <a:headEnd type="none" w="med" len="med"/>
                      <a:tailEnd type="none" w="med" len="med"/>
                    </a:lnT>
                  </a:tcPr>
                </a:tc>
                <a:tc>
                  <a:txBody>
                    <a:bodyPr/>
                    <a:lstStyle/>
                    <a:p>
                      <a:pPr algn="ctr"/>
                      <a:endParaRPr lang="en-US" sz="2400" b="1" dirty="0">
                        <a:solidFill>
                          <a:srgbClr val="0070C0"/>
                        </a:solidFill>
                      </a:endParaRPr>
                    </a:p>
                  </a:txBody>
                  <a:tcPr>
                    <a:lnT w="12700" cap="flat" cmpd="sng" algn="ctr">
                      <a:solidFill>
                        <a:schemeClr val="tx1"/>
                      </a:solidFill>
                      <a:prstDash val="solid"/>
                      <a:round/>
                      <a:headEnd type="none" w="med" len="med"/>
                      <a:tailEnd type="none" w="med" len="med"/>
                    </a:lnT>
                  </a:tcPr>
                </a:tc>
                <a:tc>
                  <a:txBody>
                    <a:bodyPr/>
                    <a:lstStyle/>
                    <a:p>
                      <a:pPr algn="ctr"/>
                      <a:endParaRPr lang="en-US" sz="2400" b="1" dirty="0">
                        <a:solidFill>
                          <a:srgbClr val="0070C0"/>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487680">
                <a:tc>
                  <a:txBody>
                    <a:bodyPr/>
                    <a:lstStyle/>
                    <a:p>
                      <a:pPr algn="ctr"/>
                      <a:r>
                        <a:rPr lang="en-US" sz="2400" b="1" smtClean="0">
                          <a:solidFill>
                            <a:schemeClr val="tx1"/>
                          </a:solidFill>
                          <a:sym typeface="Wingdings" pitchFamily="2" charset="2"/>
                        </a:rPr>
                        <a:t></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tcPr>
                </a:tc>
                <a:tc>
                  <a:txBody>
                    <a:bodyPr/>
                    <a:lstStyle/>
                    <a:p>
                      <a:pPr algn="ctr"/>
                      <a:r>
                        <a:rPr lang="en-US" sz="2400" b="1" smtClean="0">
                          <a:solidFill>
                            <a:schemeClr val="tx1"/>
                          </a:solidFill>
                          <a:sym typeface="Wingdings" pitchFamily="2" charset="2"/>
                        </a:rPr>
                        <a:t></a:t>
                      </a:r>
                      <a:endParaRPr lang="en-US" sz="2400" b="1" dirty="0">
                        <a:solidFill>
                          <a:schemeClr val="tx1"/>
                        </a:solidFill>
                      </a:endParaRPr>
                    </a:p>
                  </a:txBody>
                  <a:tcPr/>
                </a:tc>
                <a:tc>
                  <a:txBody>
                    <a:bodyPr/>
                    <a:lstStyle/>
                    <a:p>
                      <a:pPr algn="ctr"/>
                      <a:r>
                        <a:rPr lang="en-US" sz="2400" b="1" smtClean="0">
                          <a:solidFill>
                            <a:schemeClr val="tx1"/>
                          </a:solidFill>
                          <a:sym typeface="Wingdings" pitchFamily="2" charset="2"/>
                        </a:rPr>
                        <a:t></a:t>
                      </a:r>
                      <a:endParaRPr lang="en-US" sz="2400" b="1" dirty="0">
                        <a:solidFill>
                          <a:schemeClr val="tx1"/>
                        </a:solidFill>
                      </a:endParaRPr>
                    </a:p>
                  </a:txBody>
                  <a:tcPr/>
                </a:tc>
                <a:tc>
                  <a:txBody>
                    <a:bodyPr/>
                    <a:lstStyle/>
                    <a:p>
                      <a:pPr algn="ctr"/>
                      <a:r>
                        <a:rPr lang="en-US" sz="2400" b="1" smtClean="0">
                          <a:solidFill>
                            <a:schemeClr val="tx1"/>
                          </a:solidFill>
                          <a:sym typeface="Wingdings" pitchFamily="2" charset="2"/>
                        </a:rPr>
                        <a:t></a:t>
                      </a:r>
                      <a:endParaRPr lang="en-US" sz="2400" b="1" dirty="0">
                        <a:solidFill>
                          <a:schemeClr val="tx1"/>
                        </a:solidFill>
                      </a:endParaRPr>
                    </a:p>
                  </a:txBody>
                  <a:tcPr/>
                </a:tc>
                <a:tc>
                  <a:txBody>
                    <a:bodyPr/>
                    <a:lstStyle/>
                    <a:p>
                      <a:pPr algn="ctr"/>
                      <a:r>
                        <a:rPr lang="en-US" sz="2400" b="1" dirty="0" smtClean="0">
                          <a:solidFill>
                            <a:schemeClr val="tx1"/>
                          </a:solidFill>
                          <a:sym typeface="Wingdings" pitchFamily="2" charset="2"/>
                        </a:rPr>
                        <a:t></a:t>
                      </a:r>
                      <a:endParaRPr lang="en-US" sz="2400" b="1" dirty="0">
                        <a:solidFill>
                          <a:schemeClr val="tx1"/>
                        </a:solidFill>
                      </a:endParaRPr>
                    </a:p>
                  </a:txBody>
                  <a:tcPr>
                    <a:lnR w="12700" cap="flat" cmpd="sng" algn="ctr">
                      <a:solidFill>
                        <a:schemeClr val="tx1"/>
                      </a:solidFill>
                      <a:prstDash val="solid"/>
                      <a:round/>
                      <a:headEnd type="none" w="med" len="med"/>
                      <a:tailEnd type="none" w="med" len="med"/>
                    </a:lnR>
                  </a:tcPr>
                </a:tc>
                <a:tc>
                  <a:txBody>
                    <a:bodyPr/>
                    <a:lstStyle/>
                    <a:p>
                      <a:pPr algn="ctr"/>
                      <a:r>
                        <a:rPr lang="en-US" sz="2400" b="1" dirty="0" smtClean="0">
                          <a:solidFill>
                            <a:schemeClr val="tx1"/>
                          </a:solidFill>
                          <a:sym typeface="Wingdings"/>
                        </a:rPr>
                        <a:t></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tcPr>
                </a:tc>
                <a:tc>
                  <a:txBody>
                    <a:bodyPr/>
                    <a:lstStyle/>
                    <a:p>
                      <a:pPr algn="ctr"/>
                      <a:r>
                        <a:rPr lang="en-US" sz="2400" b="1" dirty="0" smtClean="0">
                          <a:solidFill>
                            <a:schemeClr val="tx1"/>
                          </a:solidFill>
                          <a:sym typeface="Wingdings"/>
                        </a:rPr>
                        <a:t></a:t>
                      </a:r>
                      <a:endParaRPr lang="en-US" sz="2400" b="1" dirty="0">
                        <a:solidFill>
                          <a:schemeClr val="tx1"/>
                        </a:solidFill>
                      </a:endParaRPr>
                    </a:p>
                  </a:txBody>
                  <a:tcPr/>
                </a:tc>
                <a:tc>
                  <a:txBody>
                    <a:bodyPr/>
                    <a:lstStyle/>
                    <a:p>
                      <a:pPr algn="ctr"/>
                      <a:r>
                        <a:rPr lang="en-US" sz="2400" b="1" dirty="0" smtClean="0">
                          <a:solidFill>
                            <a:schemeClr val="tx1"/>
                          </a:solidFill>
                          <a:sym typeface="Wingdings"/>
                        </a:rPr>
                        <a:t></a:t>
                      </a:r>
                      <a:endParaRPr lang="en-US" sz="2400" b="1" dirty="0">
                        <a:solidFill>
                          <a:schemeClr val="tx1"/>
                        </a:solidFill>
                      </a:endParaRPr>
                    </a:p>
                  </a:txBody>
                  <a:tcPr/>
                </a:tc>
                <a:tc>
                  <a:txBody>
                    <a:bodyPr/>
                    <a:lstStyle/>
                    <a:p>
                      <a:pPr algn="ctr"/>
                      <a:r>
                        <a:rPr lang="en-US" sz="2400" b="1" dirty="0" smtClean="0">
                          <a:solidFill>
                            <a:schemeClr val="tx1"/>
                          </a:solidFill>
                          <a:sym typeface="Wingdings"/>
                        </a:rPr>
                        <a:t></a:t>
                      </a:r>
                      <a:endParaRPr lang="en-US" sz="2400" b="1" dirty="0">
                        <a:solidFill>
                          <a:schemeClr val="tx1"/>
                        </a:solidFill>
                      </a:endParaRPr>
                    </a:p>
                  </a:txBody>
                  <a:tcPr/>
                </a:tc>
                <a:tc>
                  <a:txBody>
                    <a:bodyPr/>
                    <a:lstStyle/>
                    <a:p>
                      <a:pPr algn="ctr"/>
                      <a:r>
                        <a:rPr lang="en-US" sz="2400" b="1" smtClean="0">
                          <a:solidFill>
                            <a:schemeClr val="tx1"/>
                          </a:solidFill>
                          <a:sym typeface="Wingdings"/>
                        </a:rPr>
                        <a:t></a:t>
                      </a:r>
                      <a:endParaRPr lang="en-US" sz="2400" b="1" dirty="0">
                        <a:solidFill>
                          <a:schemeClr val="tx1"/>
                        </a:solidFill>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487680">
                <a:tc>
                  <a:txBody>
                    <a:bodyPr/>
                    <a:lstStyle/>
                    <a:p>
                      <a:pPr algn="ctr"/>
                      <a:r>
                        <a:rPr lang="en-US" sz="2400" b="1" smtClean="0">
                          <a:solidFill>
                            <a:schemeClr val="tx1"/>
                          </a:solidFill>
                          <a:sym typeface="Wingdings" pitchFamily="2" charset="2"/>
                        </a:rPr>
                        <a:t></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tcPr>
                </a:tc>
                <a:tc>
                  <a:txBody>
                    <a:bodyPr/>
                    <a:lstStyle/>
                    <a:p>
                      <a:pPr algn="ctr"/>
                      <a:r>
                        <a:rPr lang="en-US" sz="2400" b="1" dirty="0" smtClean="0">
                          <a:solidFill>
                            <a:schemeClr val="tx1"/>
                          </a:solidFill>
                          <a:sym typeface="Wingdings" pitchFamily="2" charset="2"/>
                        </a:rPr>
                        <a:t></a:t>
                      </a:r>
                      <a:endParaRPr lang="en-US" sz="2400" b="1" dirty="0">
                        <a:solidFill>
                          <a:schemeClr val="tx1"/>
                        </a:solidFill>
                      </a:endParaRPr>
                    </a:p>
                  </a:txBody>
                  <a:tcPr/>
                </a:tc>
                <a:tc>
                  <a:txBody>
                    <a:bodyPr/>
                    <a:lstStyle/>
                    <a:p>
                      <a:pPr algn="ctr"/>
                      <a:endParaRPr lang="en-US" sz="2400" b="1" dirty="0">
                        <a:solidFill>
                          <a:schemeClr val="tx1"/>
                        </a:solidFill>
                      </a:endParaRPr>
                    </a:p>
                  </a:txBody>
                  <a:tcPr/>
                </a:tc>
                <a:tc>
                  <a:txBody>
                    <a:bodyPr/>
                    <a:lstStyle/>
                    <a:p>
                      <a:pPr algn="ctr"/>
                      <a:endParaRPr lang="en-US" sz="2400" b="1" dirty="0">
                        <a:solidFill>
                          <a:schemeClr val="tx1"/>
                        </a:solidFill>
                      </a:endParaRPr>
                    </a:p>
                  </a:txBody>
                  <a:tcPr/>
                </a:tc>
                <a:tc>
                  <a:txBody>
                    <a:bodyPr/>
                    <a:lstStyle/>
                    <a:p>
                      <a:pPr algn="ctr"/>
                      <a:endParaRPr lang="en-US" sz="2400" b="1" dirty="0">
                        <a:solidFill>
                          <a:schemeClr val="tx1"/>
                        </a:solidFill>
                      </a:endParaRPr>
                    </a:p>
                  </a:txBody>
                  <a:tcPr>
                    <a:lnR w="12700" cap="flat" cmpd="sng" algn="ctr">
                      <a:solidFill>
                        <a:schemeClr val="tx1"/>
                      </a:solidFill>
                      <a:prstDash val="solid"/>
                      <a:round/>
                      <a:headEnd type="none" w="med" len="med"/>
                      <a:tailEnd type="none" w="med" len="med"/>
                    </a:lnR>
                  </a:tcPr>
                </a:tc>
                <a:tc>
                  <a:txBody>
                    <a:bodyPr/>
                    <a:lstStyle/>
                    <a:p>
                      <a:pPr algn="ctr"/>
                      <a:r>
                        <a:rPr lang="en-US" sz="2400" b="1" smtClean="0">
                          <a:solidFill>
                            <a:schemeClr val="tx1"/>
                          </a:solidFill>
                          <a:sym typeface="Wingdings"/>
                        </a:rPr>
                        <a:t></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tcPr>
                </a:tc>
                <a:tc>
                  <a:txBody>
                    <a:bodyPr/>
                    <a:lstStyle/>
                    <a:p>
                      <a:pPr algn="ctr"/>
                      <a:r>
                        <a:rPr lang="en-US" sz="2400" b="1" smtClean="0">
                          <a:solidFill>
                            <a:schemeClr val="tx1"/>
                          </a:solidFill>
                          <a:sym typeface="Wingdings"/>
                        </a:rPr>
                        <a:t></a:t>
                      </a:r>
                      <a:endParaRPr lang="en-US" sz="2400" b="1" dirty="0">
                        <a:solidFill>
                          <a:schemeClr val="tx1"/>
                        </a:solidFill>
                      </a:endParaRPr>
                    </a:p>
                  </a:txBody>
                  <a:tcPr/>
                </a:tc>
                <a:tc>
                  <a:txBody>
                    <a:bodyPr/>
                    <a:lstStyle/>
                    <a:p>
                      <a:pPr algn="ctr"/>
                      <a:r>
                        <a:rPr lang="en-US" sz="2400" b="1" smtClean="0">
                          <a:solidFill>
                            <a:schemeClr val="tx1"/>
                          </a:solidFill>
                          <a:sym typeface="Wingdings"/>
                        </a:rPr>
                        <a:t></a:t>
                      </a:r>
                      <a:endParaRPr lang="en-US" sz="2400" b="1" dirty="0">
                        <a:solidFill>
                          <a:schemeClr val="tx1"/>
                        </a:solidFill>
                      </a:endParaRPr>
                    </a:p>
                  </a:txBody>
                  <a:tcPr/>
                </a:tc>
                <a:tc>
                  <a:txBody>
                    <a:bodyPr/>
                    <a:lstStyle/>
                    <a:p>
                      <a:pPr algn="ctr"/>
                      <a:r>
                        <a:rPr lang="en-US" sz="2400" b="1" dirty="0" smtClean="0">
                          <a:solidFill>
                            <a:schemeClr val="tx1"/>
                          </a:solidFill>
                          <a:sym typeface="Wingdings"/>
                        </a:rPr>
                        <a:t></a:t>
                      </a:r>
                      <a:endParaRPr lang="en-US" sz="2400" b="1" dirty="0">
                        <a:solidFill>
                          <a:schemeClr val="tx1"/>
                        </a:solidFill>
                      </a:endParaRPr>
                    </a:p>
                  </a:txBody>
                  <a:tcPr/>
                </a:tc>
                <a:tc>
                  <a:txBody>
                    <a:bodyPr/>
                    <a:lstStyle/>
                    <a:p>
                      <a:pPr algn="ctr"/>
                      <a:r>
                        <a:rPr lang="en-US" sz="2400" b="1" dirty="0" smtClean="0">
                          <a:solidFill>
                            <a:schemeClr val="tx1"/>
                          </a:solidFill>
                          <a:sym typeface="Wingdings"/>
                        </a:rPr>
                        <a:t></a:t>
                      </a:r>
                      <a:endParaRPr lang="en-US" sz="2400" b="1" dirty="0">
                        <a:solidFill>
                          <a:schemeClr val="tx1"/>
                        </a:solidFill>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r h="487680">
                <a:tc>
                  <a:txBody>
                    <a:bodyPr/>
                    <a:lstStyle/>
                    <a:p>
                      <a:pPr algn="ctr"/>
                      <a:endParaRPr lang="en-US" sz="2400" b="1" dirty="0">
                        <a:solidFill>
                          <a:schemeClr val="tx1"/>
                        </a:solidFill>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400" b="1"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pPr algn="ctr"/>
                      <a:endParaRPr lang="en-US" sz="2400" b="1"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pPr algn="ctr"/>
                      <a:endParaRPr lang="en-US" sz="2400" b="1"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pPr algn="ctr"/>
                      <a:endParaRPr lang="en-US" sz="2400" b="1" dirty="0">
                        <a:solidFill>
                          <a:schemeClr val="tx1"/>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2400" b="1" smtClean="0">
                          <a:solidFill>
                            <a:schemeClr val="tx1"/>
                          </a:solidFill>
                          <a:sym typeface="Wingdings"/>
                        </a:rPr>
                        <a:t></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400" b="1" smtClean="0">
                          <a:solidFill>
                            <a:schemeClr val="tx1"/>
                          </a:solidFill>
                          <a:sym typeface="Wingdings"/>
                        </a:rPr>
                        <a:t></a:t>
                      </a:r>
                      <a:endParaRPr lang="en-US" sz="2400" b="1"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sz="2400" b="1" smtClean="0">
                          <a:solidFill>
                            <a:schemeClr val="tx1"/>
                          </a:solidFill>
                          <a:sym typeface="Wingdings"/>
                        </a:rPr>
                        <a:t></a:t>
                      </a:r>
                      <a:endParaRPr lang="en-US" sz="2400" b="1"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sz="2400" b="1" dirty="0" smtClean="0">
                          <a:solidFill>
                            <a:schemeClr val="tx1"/>
                          </a:solidFill>
                          <a:sym typeface="Wingdings"/>
                        </a:rPr>
                        <a:t></a:t>
                      </a:r>
                      <a:endParaRPr lang="en-US" sz="2400" b="1"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pPr algn="ctr"/>
                      <a:endParaRPr lang="en-US" sz="2400" b="1" dirty="0">
                        <a:solidFill>
                          <a:schemeClr val="tx1"/>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4" name="TextBox 3"/>
          <p:cNvSpPr txBox="1"/>
          <p:nvPr/>
        </p:nvSpPr>
        <p:spPr>
          <a:xfrm>
            <a:off x="533400" y="1299735"/>
            <a:ext cx="2362200" cy="584775"/>
          </a:xfrm>
          <a:prstGeom prst="rect">
            <a:avLst/>
          </a:prstGeom>
          <a:noFill/>
        </p:spPr>
        <p:txBody>
          <a:bodyPr wrap="square" rtlCol="0">
            <a:spAutoFit/>
          </a:bodyPr>
          <a:lstStyle/>
          <a:p>
            <a:pPr algn="ctr"/>
            <a:r>
              <a:rPr lang="en-US" sz="3200" b="1" dirty="0" smtClean="0"/>
              <a:t>Smokers</a:t>
            </a:r>
            <a:endParaRPr lang="en-US" sz="3200" b="1" dirty="0"/>
          </a:p>
        </p:txBody>
      </p:sp>
      <p:sp>
        <p:nvSpPr>
          <p:cNvPr id="9" name="TextBox 8"/>
          <p:cNvSpPr txBox="1"/>
          <p:nvPr/>
        </p:nvSpPr>
        <p:spPr>
          <a:xfrm>
            <a:off x="5562600" y="1263081"/>
            <a:ext cx="3124200" cy="584775"/>
          </a:xfrm>
          <a:prstGeom prst="rect">
            <a:avLst/>
          </a:prstGeom>
          <a:noFill/>
        </p:spPr>
        <p:txBody>
          <a:bodyPr wrap="square" rtlCol="0">
            <a:spAutoFit/>
          </a:bodyPr>
          <a:lstStyle/>
          <a:p>
            <a:pPr algn="ctr"/>
            <a:r>
              <a:rPr lang="en-US" sz="3200" b="1" dirty="0" smtClean="0"/>
              <a:t>Non-Smokers</a:t>
            </a:r>
            <a:endParaRPr lang="en-US" sz="3200" b="1" dirty="0"/>
          </a:p>
        </p:txBody>
      </p:sp>
      <p:graphicFrame>
        <p:nvGraphicFramePr>
          <p:cNvPr id="8" name="Table 7"/>
          <p:cNvGraphicFramePr>
            <a:graphicFrameLocks noGrp="1"/>
          </p:cNvGraphicFramePr>
          <p:nvPr>
            <p:extLst>
              <p:ext uri="{D42A27DB-BD31-4B8C-83A1-F6EECF244321}">
                <p14:modId xmlns:p14="http://schemas.microsoft.com/office/powerpoint/2010/main" val="394569213"/>
              </p:ext>
            </p:extLst>
          </p:nvPr>
        </p:nvGraphicFramePr>
        <p:xfrm>
          <a:off x="114300" y="4450080"/>
          <a:ext cx="3200400" cy="1798320"/>
        </p:xfrm>
        <a:graphic>
          <a:graphicData uri="http://schemas.openxmlformats.org/drawingml/2006/table">
            <a:tbl>
              <a:tblPr firstRow="1" bandRow="1">
                <a:tableStyleId>{5940675A-B579-460E-94D1-54222C63F5DA}</a:tableStyleId>
              </a:tblPr>
              <a:tblGrid>
                <a:gridCol w="10668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tblGrid>
              <a:tr h="396240">
                <a:tc>
                  <a:txBody>
                    <a:bodyPr/>
                    <a:lstStyle/>
                    <a:p>
                      <a:pPr algn="ctr"/>
                      <a:endParaRPr lang="en-US" sz="2000" b="1" dirty="0"/>
                    </a:p>
                  </a:txBody>
                  <a:tcPr/>
                </a:tc>
                <a:tc>
                  <a:txBody>
                    <a:bodyPr/>
                    <a:lstStyle/>
                    <a:p>
                      <a:pPr algn="ctr"/>
                      <a:r>
                        <a:rPr lang="en-US" sz="2000" b="1" dirty="0" smtClean="0"/>
                        <a:t>Cases</a:t>
                      </a:r>
                      <a:endParaRPr lang="en-US" sz="2000" b="1" dirty="0"/>
                    </a:p>
                  </a:txBody>
                  <a:tcPr/>
                </a:tc>
                <a:tc>
                  <a:txBody>
                    <a:bodyPr/>
                    <a:lstStyle/>
                    <a:p>
                      <a:pPr algn="ctr"/>
                      <a:r>
                        <a:rPr lang="en-US" sz="2000" b="1" dirty="0" smtClean="0"/>
                        <a:t>Controls</a:t>
                      </a:r>
                      <a:endParaRPr lang="en-US" sz="2000" b="1" dirty="0"/>
                    </a:p>
                  </a:txBody>
                  <a:tcPr/>
                </a:tc>
                <a:extLst>
                  <a:ext uri="{0D108BD9-81ED-4DB2-BD59-A6C34878D82A}">
                    <a16:rowId xmlns:a16="http://schemas.microsoft.com/office/drawing/2014/main" val="10000"/>
                  </a:ext>
                </a:extLst>
              </a:tr>
              <a:tr h="683217">
                <a:tc>
                  <a:txBody>
                    <a:bodyPr/>
                    <a:lstStyle/>
                    <a:p>
                      <a:pPr algn="ctr"/>
                      <a:r>
                        <a:rPr lang="en-US" sz="2000" b="1" dirty="0" smtClean="0"/>
                        <a:t>Alcohol drinkers</a:t>
                      </a:r>
                      <a:endParaRPr lang="en-US" sz="2000" b="1" dirty="0"/>
                    </a:p>
                  </a:txBody>
                  <a:tcPr/>
                </a:tc>
                <a:tc>
                  <a:txBody>
                    <a:bodyPr/>
                    <a:lstStyle/>
                    <a:p>
                      <a:pPr algn="ctr"/>
                      <a:r>
                        <a:rPr lang="en-US" sz="2000" b="1" dirty="0" smtClean="0">
                          <a:solidFill>
                            <a:srgbClr val="FF0000"/>
                          </a:solidFill>
                        </a:rPr>
                        <a:t>9</a:t>
                      </a:r>
                      <a:endParaRPr lang="en-US" sz="2000" b="1" dirty="0">
                        <a:solidFill>
                          <a:srgbClr val="FF0000"/>
                        </a:solidFill>
                      </a:endParaRPr>
                    </a:p>
                  </a:txBody>
                  <a:tcPr/>
                </a:tc>
                <a:tc>
                  <a:txBody>
                    <a:bodyPr/>
                    <a:lstStyle/>
                    <a:p>
                      <a:pPr algn="ctr"/>
                      <a:r>
                        <a:rPr lang="en-US" sz="2000" b="1" dirty="0" smtClean="0">
                          <a:solidFill>
                            <a:srgbClr val="FF0000"/>
                          </a:solidFill>
                        </a:rPr>
                        <a:t>3</a:t>
                      </a:r>
                      <a:endParaRPr lang="en-US" sz="2000" b="1" dirty="0">
                        <a:solidFill>
                          <a:srgbClr val="FF0000"/>
                        </a:solidFill>
                      </a:endParaRPr>
                    </a:p>
                  </a:txBody>
                  <a:tcPr/>
                </a:tc>
                <a:extLst>
                  <a:ext uri="{0D108BD9-81ED-4DB2-BD59-A6C34878D82A}">
                    <a16:rowId xmlns:a16="http://schemas.microsoft.com/office/drawing/2014/main" val="10001"/>
                  </a:ext>
                </a:extLst>
              </a:tr>
              <a:tr h="683217">
                <a:tc>
                  <a:txBody>
                    <a:bodyPr/>
                    <a:lstStyle/>
                    <a:p>
                      <a:pPr algn="ctr"/>
                      <a:r>
                        <a:rPr lang="en-US" sz="2000" b="1" dirty="0" smtClean="0"/>
                        <a:t>Non-drinkers</a:t>
                      </a:r>
                      <a:endParaRPr lang="en-US" sz="2000" b="1" dirty="0"/>
                    </a:p>
                  </a:txBody>
                  <a:tcPr/>
                </a:tc>
                <a:tc>
                  <a:txBody>
                    <a:bodyPr/>
                    <a:lstStyle/>
                    <a:p>
                      <a:pPr algn="ctr"/>
                      <a:r>
                        <a:rPr lang="en-US" sz="2000" b="1" dirty="0" smtClean="0">
                          <a:solidFill>
                            <a:srgbClr val="FF0000"/>
                          </a:solidFill>
                        </a:rPr>
                        <a:t>3</a:t>
                      </a:r>
                      <a:endParaRPr lang="en-US" sz="2000" b="1" dirty="0">
                        <a:solidFill>
                          <a:srgbClr val="FF0000"/>
                        </a:solidFill>
                      </a:endParaRPr>
                    </a:p>
                  </a:txBody>
                  <a:tcPr/>
                </a:tc>
                <a:tc>
                  <a:txBody>
                    <a:bodyPr/>
                    <a:lstStyle/>
                    <a:p>
                      <a:pPr algn="ctr"/>
                      <a:r>
                        <a:rPr lang="en-US" sz="2000" b="1" dirty="0" smtClean="0">
                          <a:solidFill>
                            <a:srgbClr val="FF0000"/>
                          </a:solidFill>
                        </a:rPr>
                        <a:t>1</a:t>
                      </a:r>
                      <a:endParaRPr lang="en-US" sz="2000" b="1" dirty="0">
                        <a:solidFill>
                          <a:srgbClr val="FF0000"/>
                        </a:solidFill>
                      </a:endParaRPr>
                    </a:p>
                  </a:txBody>
                  <a:tcPr/>
                </a:tc>
                <a:extLst>
                  <a:ext uri="{0D108BD9-81ED-4DB2-BD59-A6C34878D82A}">
                    <a16:rowId xmlns:a16="http://schemas.microsoft.com/office/drawing/2014/main" val="10002"/>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812933793"/>
              </p:ext>
            </p:extLst>
          </p:nvPr>
        </p:nvGraphicFramePr>
        <p:xfrm>
          <a:off x="5334000" y="4307883"/>
          <a:ext cx="3352800" cy="2057399"/>
        </p:xfrm>
        <a:graphic>
          <a:graphicData uri="http://schemas.openxmlformats.org/drawingml/2006/table">
            <a:tbl>
              <a:tblPr firstRow="1" bandRow="1">
                <a:tableStyleId>{5940675A-B579-460E-94D1-54222C63F5DA}</a:tableStyleId>
              </a:tblPr>
              <a:tblGrid>
                <a:gridCol w="1117600">
                  <a:extLst>
                    <a:ext uri="{9D8B030D-6E8A-4147-A177-3AD203B41FA5}">
                      <a16:colId xmlns:a16="http://schemas.microsoft.com/office/drawing/2014/main" val="20000"/>
                    </a:ext>
                  </a:extLst>
                </a:gridCol>
                <a:gridCol w="1117600">
                  <a:extLst>
                    <a:ext uri="{9D8B030D-6E8A-4147-A177-3AD203B41FA5}">
                      <a16:colId xmlns:a16="http://schemas.microsoft.com/office/drawing/2014/main" val="20001"/>
                    </a:ext>
                  </a:extLst>
                </a:gridCol>
                <a:gridCol w="1117600">
                  <a:extLst>
                    <a:ext uri="{9D8B030D-6E8A-4147-A177-3AD203B41FA5}">
                      <a16:colId xmlns:a16="http://schemas.microsoft.com/office/drawing/2014/main" val="20002"/>
                    </a:ext>
                  </a:extLst>
                </a:gridCol>
              </a:tblGrid>
              <a:tr h="635071">
                <a:tc>
                  <a:txBody>
                    <a:bodyPr/>
                    <a:lstStyle/>
                    <a:p>
                      <a:pPr algn="ctr"/>
                      <a:endParaRPr lang="en-US" sz="2000" b="1" dirty="0"/>
                    </a:p>
                  </a:txBody>
                  <a:tcPr/>
                </a:tc>
                <a:tc>
                  <a:txBody>
                    <a:bodyPr/>
                    <a:lstStyle/>
                    <a:p>
                      <a:pPr algn="ctr"/>
                      <a:r>
                        <a:rPr lang="en-US" sz="2000" b="1" dirty="0" smtClean="0">
                          <a:solidFill>
                            <a:schemeClr val="tx1"/>
                          </a:solidFill>
                        </a:rPr>
                        <a:t>Cases</a:t>
                      </a:r>
                      <a:endParaRPr lang="en-US" sz="2000" b="1" dirty="0">
                        <a:solidFill>
                          <a:schemeClr val="tx1"/>
                        </a:solidFill>
                      </a:endParaRPr>
                    </a:p>
                  </a:txBody>
                  <a:tcPr/>
                </a:tc>
                <a:tc>
                  <a:txBody>
                    <a:bodyPr/>
                    <a:lstStyle/>
                    <a:p>
                      <a:pPr algn="ctr"/>
                      <a:r>
                        <a:rPr lang="en-US" sz="2000" b="1" dirty="0" smtClean="0">
                          <a:solidFill>
                            <a:schemeClr val="tx1"/>
                          </a:solidFill>
                        </a:rPr>
                        <a:t>Controls</a:t>
                      </a:r>
                      <a:endParaRPr lang="en-US" sz="2000" b="1" dirty="0">
                        <a:solidFill>
                          <a:schemeClr val="tx1"/>
                        </a:solidFill>
                      </a:endParaRPr>
                    </a:p>
                  </a:txBody>
                  <a:tcPr/>
                </a:tc>
                <a:extLst>
                  <a:ext uri="{0D108BD9-81ED-4DB2-BD59-A6C34878D82A}">
                    <a16:rowId xmlns:a16="http://schemas.microsoft.com/office/drawing/2014/main" val="10000"/>
                  </a:ext>
                </a:extLst>
              </a:tr>
              <a:tr h="711164">
                <a:tc>
                  <a:txBody>
                    <a:bodyPr/>
                    <a:lstStyle/>
                    <a:p>
                      <a:pPr algn="ctr"/>
                      <a:r>
                        <a:rPr lang="en-US" sz="2000" b="1" dirty="0" smtClean="0"/>
                        <a:t>Alcohol drinkers</a:t>
                      </a:r>
                      <a:endParaRPr lang="en-US" sz="2000" b="1" dirty="0"/>
                    </a:p>
                  </a:txBody>
                  <a:tcPr/>
                </a:tc>
                <a:tc>
                  <a:txBody>
                    <a:bodyPr/>
                    <a:lstStyle/>
                    <a:p>
                      <a:pPr algn="ctr"/>
                      <a:r>
                        <a:rPr lang="en-US" sz="2000" b="1" dirty="0" smtClean="0">
                          <a:solidFill>
                            <a:srgbClr val="0000FF"/>
                          </a:solidFill>
                        </a:rPr>
                        <a:t>1</a:t>
                      </a:r>
                      <a:endParaRPr lang="en-US" sz="2000" b="1" dirty="0">
                        <a:solidFill>
                          <a:srgbClr val="0000FF"/>
                        </a:solidFill>
                      </a:endParaRPr>
                    </a:p>
                  </a:txBody>
                  <a:tcPr/>
                </a:tc>
                <a:tc>
                  <a:txBody>
                    <a:bodyPr/>
                    <a:lstStyle/>
                    <a:p>
                      <a:pPr algn="ctr"/>
                      <a:r>
                        <a:rPr lang="en-US" sz="2000" b="1" dirty="0" smtClean="0">
                          <a:solidFill>
                            <a:srgbClr val="0000FF"/>
                          </a:solidFill>
                        </a:rPr>
                        <a:t>2</a:t>
                      </a:r>
                      <a:endParaRPr lang="en-US" sz="2000" b="1" dirty="0">
                        <a:solidFill>
                          <a:srgbClr val="0000FF"/>
                        </a:solidFill>
                      </a:endParaRPr>
                    </a:p>
                  </a:txBody>
                  <a:tcPr/>
                </a:tc>
                <a:extLst>
                  <a:ext uri="{0D108BD9-81ED-4DB2-BD59-A6C34878D82A}">
                    <a16:rowId xmlns:a16="http://schemas.microsoft.com/office/drawing/2014/main" val="10001"/>
                  </a:ext>
                </a:extLst>
              </a:tr>
              <a:tr h="711164">
                <a:tc>
                  <a:txBody>
                    <a:bodyPr/>
                    <a:lstStyle/>
                    <a:p>
                      <a:pPr algn="ctr"/>
                      <a:r>
                        <a:rPr lang="en-US" sz="2000" b="1" dirty="0" smtClean="0"/>
                        <a:t>Non-drinkers</a:t>
                      </a:r>
                      <a:endParaRPr lang="en-US" sz="2000" b="1" dirty="0"/>
                    </a:p>
                  </a:txBody>
                  <a:tcPr/>
                </a:tc>
                <a:tc>
                  <a:txBody>
                    <a:bodyPr/>
                    <a:lstStyle/>
                    <a:p>
                      <a:pPr algn="ctr"/>
                      <a:r>
                        <a:rPr lang="en-US" sz="2000" b="1" dirty="0" smtClean="0">
                          <a:solidFill>
                            <a:srgbClr val="0000FF"/>
                          </a:solidFill>
                        </a:rPr>
                        <a:t>7</a:t>
                      </a:r>
                      <a:endParaRPr lang="en-US" sz="2000" b="1" dirty="0">
                        <a:solidFill>
                          <a:srgbClr val="0000FF"/>
                        </a:solidFill>
                      </a:endParaRPr>
                    </a:p>
                  </a:txBody>
                  <a:tcPr/>
                </a:tc>
                <a:tc>
                  <a:txBody>
                    <a:bodyPr/>
                    <a:lstStyle/>
                    <a:p>
                      <a:pPr algn="ctr"/>
                      <a:r>
                        <a:rPr lang="en-US" sz="2000" b="1" dirty="0" smtClean="0">
                          <a:solidFill>
                            <a:srgbClr val="0000FF"/>
                          </a:solidFill>
                        </a:rPr>
                        <a:t>14</a:t>
                      </a:r>
                      <a:endParaRPr lang="en-US" sz="2000" b="1" dirty="0">
                        <a:solidFill>
                          <a:srgbClr val="0000FF"/>
                        </a:solidFill>
                      </a:endParaRPr>
                    </a:p>
                  </a:txBody>
                  <a:tcPr/>
                </a:tc>
                <a:extLst>
                  <a:ext uri="{0D108BD9-81ED-4DB2-BD59-A6C34878D82A}">
                    <a16:rowId xmlns:a16="http://schemas.microsoft.com/office/drawing/2014/main" val="10002"/>
                  </a:ext>
                </a:extLst>
              </a:tr>
            </a:tbl>
          </a:graphicData>
        </a:graphic>
      </p:graphicFrame>
      <p:sp>
        <p:nvSpPr>
          <p:cNvPr id="3" name="Rectangle 2"/>
          <p:cNvSpPr/>
          <p:nvPr/>
        </p:nvSpPr>
        <p:spPr>
          <a:xfrm>
            <a:off x="507282" y="6248400"/>
            <a:ext cx="1426865" cy="461665"/>
          </a:xfrm>
          <a:prstGeom prst="rect">
            <a:avLst/>
          </a:prstGeom>
        </p:spPr>
        <p:txBody>
          <a:bodyPr wrap="none">
            <a:spAutoFit/>
          </a:bodyPr>
          <a:lstStyle/>
          <a:p>
            <a:r>
              <a:rPr lang="en-US" sz="2400" b="1" dirty="0" err="1" smtClean="0">
                <a:solidFill>
                  <a:srgbClr val="FF0000"/>
                </a:solidFill>
              </a:rPr>
              <a:t>OR</a:t>
            </a:r>
            <a:r>
              <a:rPr lang="en-US" sz="2400" b="1" baseline="-25000" dirty="0" err="1" smtClean="0">
                <a:solidFill>
                  <a:srgbClr val="FF0000"/>
                </a:solidFill>
              </a:rPr>
              <a:t>smokers</a:t>
            </a:r>
            <a:r>
              <a:rPr lang="en-US" sz="2400" b="1" dirty="0" smtClean="0">
                <a:solidFill>
                  <a:srgbClr val="FF0000"/>
                </a:solidFill>
              </a:rPr>
              <a:t>=</a:t>
            </a:r>
            <a:endParaRPr lang="en-US" sz="2400" dirty="0">
              <a:solidFill>
                <a:srgbClr val="FF0000"/>
              </a:solidFill>
            </a:endParaRPr>
          </a:p>
        </p:txBody>
      </p:sp>
      <p:sp>
        <p:nvSpPr>
          <p:cNvPr id="5" name="Rectangle 4"/>
          <p:cNvSpPr/>
          <p:nvPr/>
        </p:nvSpPr>
        <p:spPr>
          <a:xfrm>
            <a:off x="5576263" y="6396335"/>
            <a:ext cx="1821204" cy="461665"/>
          </a:xfrm>
          <a:prstGeom prst="rect">
            <a:avLst/>
          </a:prstGeom>
        </p:spPr>
        <p:txBody>
          <a:bodyPr wrap="none">
            <a:spAutoFit/>
          </a:bodyPr>
          <a:lstStyle/>
          <a:p>
            <a:r>
              <a:rPr lang="en-US" sz="2400" b="1" dirty="0" err="1">
                <a:solidFill>
                  <a:srgbClr val="0000FF"/>
                </a:solidFill>
              </a:rPr>
              <a:t>OR</a:t>
            </a:r>
            <a:r>
              <a:rPr lang="en-US" sz="2400" b="1" baseline="-25000" dirty="0" err="1">
                <a:solidFill>
                  <a:srgbClr val="0000FF"/>
                </a:solidFill>
              </a:rPr>
              <a:t>non</a:t>
            </a:r>
            <a:r>
              <a:rPr lang="en-US" sz="2400" b="1" baseline="-25000" dirty="0">
                <a:solidFill>
                  <a:srgbClr val="0000FF"/>
                </a:solidFill>
              </a:rPr>
              <a:t>-smokers</a:t>
            </a:r>
            <a:r>
              <a:rPr lang="en-US" sz="2400" b="1" dirty="0">
                <a:solidFill>
                  <a:srgbClr val="0000FF"/>
                </a:solidFill>
              </a:rPr>
              <a:t>=</a:t>
            </a:r>
            <a:endParaRPr lang="en-US" sz="2400" dirty="0"/>
          </a:p>
        </p:txBody>
      </p:sp>
    </p:spTree>
    <p:extLst>
      <p:ext uri="{BB962C8B-B14F-4D97-AF65-F5344CB8AC3E}">
        <p14:creationId xmlns:p14="http://schemas.microsoft.com/office/powerpoint/2010/main" val="4159318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Confounding diagram</a:t>
            </a:r>
            <a:endParaRPr lang="en-US" dirty="0"/>
          </a:p>
        </p:txBody>
      </p:sp>
      <p:grpSp>
        <p:nvGrpSpPr>
          <p:cNvPr id="4" name="Group 3"/>
          <p:cNvGrpSpPr/>
          <p:nvPr/>
        </p:nvGrpSpPr>
        <p:grpSpPr>
          <a:xfrm>
            <a:off x="990600" y="2057400"/>
            <a:ext cx="6858000" cy="1923291"/>
            <a:chOff x="990600" y="2057400"/>
            <a:chExt cx="6858000" cy="1923291"/>
          </a:xfrm>
        </p:grpSpPr>
        <p:sp>
          <p:nvSpPr>
            <p:cNvPr id="5" name="Rectangle 4"/>
            <p:cNvSpPr>
              <a:spLocks noChangeArrowheads="1"/>
            </p:cNvSpPr>
            <p:nvPr/>
          </p:nvSpPr>
          <p:spPr bwMode="auto">
            <a:xfrm>
              <a:off x="990600" y="2057400"/>
              <a:ext cx="2290763" cy="366767"/>
            </a:xfrm>
            <a:prstGeom prst="rect">
              <a:avLst/>
            </a:prstGeom>
            <a:solidFill>
              <a:srgbClr val="154987"/>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lgn="ctr" defTabSz="762000" eaLnBrk="0" hangingPunct="0">
                <a:spcBef>
                  <a:spcPct val="50000"/>
                </a:spcBef>
              </a:pPr>
              <a:r>
                <a:rPr lang="nb-NO" b="1" dirty="0" smtClean="0">
                  <a:solidFill>
                    <a:schemeClr val="bg1"/>
                  </a:solidFill>
                </a:rPr>
                <a:t>Exposure (Alcohol)</a:t>
              </a:r>
              <a:endParaRPr lang="nb-NO" b="1" dirty="0">
                <a:solidFill>
                  <a:schemeClr val="bg1"/>
                </a:solidFill>
              </a:endParaRPr>
            </a:p>
          </p:txBody>
        </p:sp>
        <p:sp>
          <p:nvSpPr>
            <p:cNvPr id="6" name="Rectangle 5"/>
            <p:cNvSpPr>
              <a:spLocks noChangeArrowheads="1"/>
            </p:cNvSpPr>
            <p:nvPr/>
          </p:nvSpPr>
          <p:spPr bwMode="auto">
            <a:xfrm>
              <a:off x="5786438" y="2057400"/>
              <a:ext cx="2062162" cy="643766"/>
            </a:xfrm>
            <a:prstGeom prst="rect">
              <a:avLst/>
            </a:prstGeom>
            <a:solidFill>
              <a:srgbClr val="154987"/>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lgn="ctr" defTabSz="762000" eaLnBrk="0" hangingPunct="0">
                <a:spcBef>
                  <a:spcPct val="50000"/>
                </a:spcBef>
              </a:pPr>
              <a:r>
                <a:rPr lang="nb-NO" b="1" dirty="0" smtClean="0">
                  <a:solidFill>
                    <a:schemeClr val="bg1"/>
                  </a:solidFill>
                </a:rPr>
                <a:t>Outcome (Lung cancer)</a:t>
              </a:r>
              <a:endParaRPr lang="nb-NO" b="1" dirty="0">
                <a:solidFill>
                  <a:schemeClr val="bg1"/>
                </a:solidFill>
              </a:endParaRPr>
            </a:p>
          </p:txBody>
        </p:sp>
        <p:sp>
          <p:nvSpPr>
            <p:cNvPr id="7" name="Line 6"/>
            <p:cNvSpPr>
              <a:spLocks noChangeShapeType="1"/>
            </p:cNvSpPr>
            <p:nvPr/>
          </p:nvSpPr>
          <p:spPr bwMode="auto">
            <a:xfrm>
              <a:off x="3594100" y="2273300"/>
              <a:ext cx="1955800" cy="0"/>
            </a:xfrm>
            <a:prstGeom prst="line">
              <a:avLst/>
            </a:prstGeom>
            <a:noFill/>
            <a:ln w="127000">
              <a:solidFill>
                <a:srgbClr val="C0C0C0"/>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 name="AutoShape 7"/>
            <p:cNvSpPr>
              <a:spLocks noChangeArrowheads="1"/>
            </p:cNvSpPr>
            <p:nvPr/>
          </p:nvSpPr>
          <p:spPr bwMode="auto">
            <a:xfrm>
              <a:off x="3444240" y="3228975"/>
              <a:ext cx="2120900" cy="749300"/>
            </a:xfrm>
            <a:prstGeom prst="roundRect">
              <a:avLst>
                <a:gd name="adj" fmla="val 12495"/>
              </a:avLst>
            </a:prstGeom>
            <a:noFill/>
            <a:ln w="38100">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 name="Rectangle 8"/>
            <p:cNvSpPr>
              <a:spLocks noChangeArrowheads="1"/>
            </p:cNvSpPr>
            <p:nvPr/>
          </p:nvSpPr>
          <p:spPr bwMode="auto">
            <a:xfrm>
              <a:off x="3657600" y="3336925"/>
              <a:ext cx="1812925" cy="64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lgn="ctr" defTabSz="762000" eaLnBrk="0" hangingPunct="0"/>
              <a:r>
                <a:rPr lang="nb-NO" b="1" dirty="0" smtClean="0">
                  <a:solidFill>
                    <a:srgbClr val="154987"/>
                  </a:solidFill>
                </a:rPr>
                <a:t>Third variable (smoking)</a:t>
              </a:r>
              <a:endParaRPr lang="nb-NO" b="1" dirty="0">
                <a:solidFill>
                  <a:srgbClr val="154987"/>
                </a:solidFill>
              </a:endParaRPr>
            </a:p>
          </p:txBody>
        </p:sp>
        <p:sp>
          <p:nvSpPr>
            <p:cNvPr id="10" name="Line 9"/>
            <p:cNvSpPr>
              <a:spLocks noChangeShapeType="1"/>
            </p:cNvSpPr>
            <p:nvPr/>
          </p:nvSpPr>
          <p:spPr bwMode="auto">
            <a:xfrm flipV="1">
              <a:off x="5791200" y="2595562"/>
              <a:ext cx="685800" cy="990600"/>
            </a:xfrm>
            <a:prstGeom prst="line">
              <a:avLst/>
            </a:prstGeom>
            <a:noFill/>
            <a:ln w="127000">
              <a:solidFill>
                <a:srgbClr val="C0C0C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 name="Line 10"/>
            <p:cNvSpPr>
              <a:spLocks noChangeShapeType="1"/>
            </p:cNvSpPr>
            <p:nvPr/>
          </p:nvSpPr>
          <p:spPr bwMode="auto">
            <a:xfrm flipH="1" flipV="1">
              <a:off x="2438400" y="2613025"/>
              <a:ext cx="914400" cy="990600"/>
            </a:xfrm>
            <a:prstGeom prst="line">
              <a:avLst/>
            </a:prstGeom>
            <a:noFill/>
            <a:ln w="127000">
              <a:solidFill>
                <a:srgbClr val="C0C0C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3" name="TextBox 2"/>
          <p:cNvSpPr txBox="1"/>
          <p:nvPr/>
        </p:nvSpPr>
        <p:spPr>
          <a:xfrm>
            <a:off x="990600" y="4291577"/>
            <a:ext cx="8001000" cy="2246769"/>
          </a:xfrm>
          <a:prstGeom prst="rect">
            <a:avLst/>
          </a:prstGeom>
          <a:noFill/>
        </p:spPr>
        <p:txBody>
          <a:bodyPr wrap="square" rtlCol="0">
            <a:spAutoFit/>
          </a:bodyPr>
          <a:lstStyle/>
          <a:p>
            <a:r>
              <a:rPr lang="en-US" sz="2800" b="1" dirty="0" smtClean="0"/>
              <a:t>Conclusion:</a:t>
            </a:r>
          </a:p>
          <a:p>
            <a:r>
              <a:rPr lang="en-US" sz="2800" b="1" dirty="0" smtClean="0">
                <a:solidFill>
                  <a:srgbClr val="FF0000"/>
                </a:solidFill>
              </a:rPr>
              <a:t>Because the stratified measures of association were similar to one another (both 1.0) but different from the crude measure (3.0), we can say that the crude estimated was confounded by smoking.</a:t>
            </a:r>
            <a:endParaRPr lang="en-US" sz="2800" b="1" dirty="0">
              <a:solidFill>
                <a:srgbClr val="FF0000"/>
              </a:solidFill>
            </a:endParaRPr>
          </a:p>
        </p:txBody>
      </p:sp>
    </p:spTree>
    <p:extLst>
      <p:ext uri="{BB962C8B-B14F-4D97-AF65-F5344CB8AC3E}">
        <p14:creationId xmlns:p14="http://schemas.microsoft.com/office/powerpoint/2010/main" val="10707762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Class check in</a:t>
            </a:r>
            <a:br>
              <a:rPr lang="en-US" dirty="0" smtClean="0"/>
            </a:br>
            <a:r>
              <a:rPr lang="en-US" dirty="0" smtClean="0"/>
              <a:t>Are you with me so far?</a:t>
            </a:r>
            <a:endParaRPr lang="en-US" dirty="0"/>
          </a:p>
        </p:txBody>
      </p:sp>
      <p:sp>
        <p:nvSpPr>
          <p:cNvPr id="6" name="Content Placeholder 5"/>
          <p:cNvSpPr>
            <a:spLocks noGrp="1"/>
          </p:cNvSpPr>
          <p:nvPr>
            <p:ph idx="1"/>
          </p:nvPr>
        </p:nvSpPr>
        <p:spPr/>
        <p:txBody>
          <a:bodyPr/>
          <a:lstStyle/>
          <a:p>
            <a:r>
              <a:rPr lang="en-US" dirty="0" smtClean="0"/>
              <a:t>A. Yes</a:t>
            </a:r>
          </a:p>
          <a:p>
            <a:r>
              <a:rPr lang="en-US" dirty="0" smtClean="0"/>
              <a:t>B. No</a:t>
            </a:r>
            <a:endParaRPr lang="en-US" dirty="0"/>
          </a:p>
        </p:txBody>
      </p:sp>
      <p:sp>
        <p:nvSpPr>
          <p:cNvPr id="5" name="Rectangle 4"/>
          <p:cNvSpPr/>
          <p:nvPr/>
        </p:nvSpPr>
        <p:spPr>
          <a:xfrm>
            <a:off x="457200" y="6019800"/>
            <a:ext cx="6934200" cy="369332"/>
          </a:xfrm>
          <a:prstGeom prst="rect">
            <a:avLst/>
          </a:prstGeom>
        </p:spPr>
        <p:txBody>
          <a:bodyPr wrap="square">
            <a:spAutoFit/>
          </a:bodyPr>
          <a:lstStyle/>
          <a:p>
            <a:r>
              <a:rPr lang="en-US" dirty="0"/>
              <a:t>https://b.socrative.com/teacher/#live-results/question/1</a:t>
            </a:r>
          </a:p>
        </p:txBody>
      </p:sp>
    </p:spTree>
    <p:extLst>
      <p:ext uri="{BB962C8B-B14F-4D97-AF65-F5344CB8AC3E}">
        <p14:creationId xmlns:p14="http://schemas.microsoft.com/office/powerpoint/2010/main" val="838636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552450" y="265113"/>
            <a:ext cx="7772400" cy="1143000"/>
          </a:xfrm>
        </p:spPr>
        <p:txBody>
          <a:bodyPr/>
          <a:lstStyle/>
          <a:p>
            <a:pPr>
              <a:defRPr/>
            </a:pPr>
            <a:r>
              <a:rPr lang="en-US" altLang="en-US" sz="3200" dirty="0" smtClean="0"/>
              <a:t>Criteria of a Confounder</a:t>
            </a:r>
            <a:endParaRPr lang="en-US" altLang="en-US" sz="3200" u="sng" dirty="0" smtClean="0"/>
          </a:p>
        </p:txBody>
      </p:sp>
      <p:sp>
        <p:nvSpPr>
          <p:cNvPr id="28675" name="Rectangle 3"/>
          <p:cNvSpPr>
            <a:spLocks noGrp="1" noChangeArrowheads="1"/>
          </p:cNvSpPr>
          <p:nvPr>
            <p:ph idx="1"/>
          </p:nvPr>
        </p:nvSpPr>
        <p:spPr>
          <a:xfrm>
            <a:off x="442913" y="1401762"/>
            <a:ext cx="8276544" cy="4694237"/>
          </a:xfrm>
        </p:spPr>
        <p:txBody>
          <a:bodyPr>
            <a:normAutofit fontScale="92500" lnSpcReduction="20000"/>
          </a:bodyPr>
          <a:lstStyle/>
          <a:p>
            <a:pPr marL="609600" indent="-609600">
              <a:lnSpc>
                <a:spcPct val="50000"/>
              </a:lnSpc>
              <a:buFontTx/>
              <a:buNone/>
              <a:defRPr/>
            </a:pPr>
            <a:endParaRPr lang="en-US" altLang="en-US" sz="2800" dirty="0" smtClean="0">
              <a:latin typeface="Times" pitchFamily="18" charset="0"/>
            </a:endParaRPr>
          </a:p>
          <a:p>
            <a:pPr marL="609600" indent="-609600">
              <a:lnSpc>
                <a:spcPct val="90000"/>
              </a:lnSpc>
              <a:spcAft>
                <a:spcPct val="50000"/>
              </a:spcAft>
              <a:buFont typeface="Symbol" pitchFamily="18" charset="2"/>
              <a:buAutoNum type="arabicPeriod"/>
              <a:defRPr/>
            </a:pPr>
            <a:r>
              <a:rPr lang="en-US" altLang="en-US" sz="2800" dirty="0" smtClean="0"/>
              <a:t>Must be an independent risk factor for disease</a:t>
            </a:r>
          </a:p>
          <a:p>
            <a:pPr marL="1009650" lvl="1" indent="-609600">
              <a:lnSpc>
                <a:spcPct val="90000"/>
              </a:lnSpc>
              <a:spcAft>
                <a:spcPct val="50000"/>
              </a:spcAft>
              <a:buFont typeface="Arial" panose="020B0604020202020204" pitchFamily="34" charset="0"/>
              <a:buChar char="•"/>
              <a:defRPr/>
            </a:pPr>
            <a:r>
              <a:rPr lang="en-US" altLang="en-US" sz="2000" dirty="0" smtClean="0"/>
              <a:t>i.e. a risk factor for the disease among those not exposed to the factor of interests</a:t>
            </a:r>
          </a:p>
          <a:p>
            <a:pPr marL="609600" indent="-609600">
              <a:lnSpc>
                <a:spcPct val="90000"/>
              </a:lnSpc>
              <a:spcAft>
                <a:spcPct val="50000"/>
              </a:spcAft>
              <a:buFont typeface="Symbol" pitchFamily="18" charset="2"/>
              <a:buAutoNum type="arabicPeriod"/>
              <a:defRPr/>
            </a:pPr>
            <a:r>
              <a:rPr lang="en-US" altLang="en-US" sz="2800" dirty="0" smtClean="0"/>
              <a:t>Must be associated with the exposure of interest (in controls in a case-control study or in the source population)</a:t>
            </a:r>
          </a:p>
          <a:p>
            <a:pPr marL="1009650" lvl="1" indent="-609600">
              <a:lnSpc>
                <a:spcPct val="90000"/>
              </a:lnSpc>
              <a:spcAft>
                <a:spcPct val="50000"/>
              </a:spcAft>
              <a:defRPr/>
            </a:pPr>
            <a:r>
              <a:rPr lang="en-US" altLang="en-US" sz="2400" dirty="0" smtClean="0"/>
              <a:t>i.e. unequally distributed between exposed and unexposed</a:t>
            </a:r>
          </a:p>
          <a:p>
            <a:pPr marL="609600" indent="-609600">
              <a:lnSpc>
                <a:spcPct val="90000"/>
              </a:lnSpc>
              <a:spcAft>
                <a:spcPct val="50000"/>
              </a:spcAft>
              <a:buFont typeface="Symbol" pitchFamily="18" charset="2"/>
              <a:buAutoNum type="arabicPeriod"/>
              <a:defRPr/>
            </a:pPr>
            <a:r>
              <a:rPr lang="en-US" altLang="en-US" sz="2800" dirty="0" smtClean="0"/>
              <a:t>Cannot be an intermediate step in the causal pathway between exposure and disease</a:t>
            </a:r>
          </a:p>
          <a:p>
            <a:pPr marL="1009650" lvl="1" indent="-609600">
              <a:lnSpc>
                <a:spcPct val="90000"/>
              </a:lnSpc>
              <a:spcAft>
                <a:spcPct val="50000"/>
              </a:spcAft>
              <a:defRPr/>
            </a:pPr>
            <a:r>
              <a:rPr lang="en-US" altLang="en-US" sz="2400" dirty="0" smtClean="0"/>
              <a:t>i.e. exposure cannot be a cause of the confounder</a:t>
            </a:r>
          </a:p>
          <a:p>
            <a:pPr marL="609600" indent="-609600" algn="ctr">
              <a:lnSpc>
                <a:spcPct val="90000"/>
              </a:lnSpc>
              <a:buFont typeface="Symbol" pitchFamily="18" charset="2"/>
              <a:buNone/>
              <a:defRPr/>
            </a:pPr>
            <a:r>
              <a:rPr lang="en-US" altLang="en-US" sz="2800" dirty="0" smtClean="0"/>
              <a:t>EXPOSURE </a:t>
            </a:r>
            <a:r>
              <a:rPr lang="en-US" altLang="en-US" sz="2800" dirty="0" smtClean="0">
                <a:sym typeface="Symbol" pitchFamily="18" charset="2"/>
              </a:rPr>
              <a:t> Factor A  DISEASE</a:t>
            </a:r>
          </a:p>
          <a:p>
            <a:pPr marL="609600" indent="-609600">
              <a:lnSpc>
                <a:spcPct val="90000"/>
              </a:lnSpc>
              <a:buFont typeface="Symbol" pitchFamily="18" charset="2"/>
              <a:buNone/>
              <a:defRPr/>
            </a:pPr>
            <a:endParaRPr lang="en-US" altLang="en-US" sz="2800" dirty="0" smtClean="0"/>
          </a:p>
          <a:p>
            <a:pPr marL="609600" indent="-609600">
              <a:lnSpc>
                <a:spcPct val="40000"/>
              </a:lnSpc>
              <a:defRPr/>
            </a:pPr>
            <a:endParaRPr lang="en-US" altLang="en-US" sz="2800" dirty="0" smtClean="0">
              <a:latin typeface="Times" pitchFamily="18" charset="0"/>
            </a:endParaRPr>
          </a:p>
          <a:p>
            <a:pPr marL="0" indent="0">
              <a:lnSpc>
                <a:spcPct val="90000"/>
              </a:lnSpc>
              <a:buNone/>
              <a:defRPr/>
            </a:pPr>
            <a:endParaRPr lang="en-US" altLang="en-US" sz="2800" dirty="0" smtClean="0"/>
          </a:p>
        </p:txBody>
      </p:sp>
    </p:spTree>
    <p:extLst>
      <p:ext uri="{BB962C8B-B14F-4D97-AF65-F5344CB8AC3E}">
        <p14:creationId xmlns:p14="http://schemas.microsoft.com/office/powerpoint/2010/main" val="38521395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Let’s see how this works in the alcohol and lung cancer example</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672552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579" y="152400"/>
            <a:ext cx="8229600" cy="1143000"/>
          </a:xfrm>
        </p:spPr>
        <p:txBody>
          <a:bodyPr>
            <a:normAutofit/>
          </a:bodyPr>
          <a:lstStyle/>
          <a:p>
            <a:r>
              <a:rPr lang="en-US" sz="3600" dirty="0" smtClean="0"/>
              <a:t>Alcohol and lung cancer example</a:t>
            </a:r>
            <a:endParaRPr lang="en-US" sz="3600" dirty="0"/>
          </a:p>
        </p:txBody>
      </p:sp>
      <p:sp>
        <p:nvSpPr>
          <p:cNvPr id="7" name="Content Placeholder 6"/>
          <p:cNvSpPr>
            <a:spLocks noGrp="1"/>
          </p:cNvSpPr>
          <p:nvPr>
            <p:ph idx="1"/>
          </p:nvPr>
        </p:nvSpPr>
        <p:spPr>
          <a:xfrm>
            <a:off x="533400" y="1082777"/>
            <a:ext cx="8229600" cy="4525963"/>
          </a:xfrm>
        </p:spPr>
        <p:txBody>
          <a:bodyPr/>
          <a:lstStyle/>
          <a:p>
            <a:pPr marL="514350" indent="-514350">
              <a:buFont typeface="+mj-lt"/>
              <a:buAutoNum type="arabicPeriod"/>
            </a:pPr>
            <a:r>
              <a:rPr lang="en-US" altLang="en-US" sz="2800" b="1" dirty="0" smtClean="0">
                <a:solidFill>
                  <a:srgbClr val="006600"/>
                </a:solidFill>
              </a:rPr>
              <a:t>Must be a risk factor for disease among those who are not exposed to the factor of interest</a:t>
            </a:r>
          </a:p>
          <a:p>
            <a:pPr marL="914400" lvl="1" indent="-514350"/>
            <a:r>
              <a:rPr lang="en-US" altLang="en-US" sz="2400" b="1" dirty="0" smtClean="0">
                <a:solidFill>
                  <a:srgbClr val="006600"/>
                </a:solidFill>
              </a:rPr>
              <a:t>Is smoking an </a:t>
            </a:r>
            <a:r>
              <a:rPr lang="en-US" altLang="en-US" sz="2400" b="1" u="sng" dirty="0" smtClean="0">
                <a:solidFill>
                  <a:srgbClr val="006600"/>
                </a:solidFill>
              </a:rPr>
              <a:t>independent</a:t>
            </a:r>
            <a:r>
              <a:rPr lang="en-US" altLang="en-US" sz="2400" b="1" dirty="0" smtClean="0">
                <a:solidFill>
                  <a:srgbClr val="006600"/>
                </a:solidFill>
              </a:rPr>
              <a:t> risk factor for lung cancer?</a:t>
            </a:r>
          </a:p>
          <a:p>
            <a:pPr marL="0" indent="0">
              <a:buNone/>
            </a:pP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859646515"/>
              </p:ext>
            </p:extLst>
          </p:nvPr>
        </p:nvGraphicFramePr>
        <p:xfrm>
          <a:off x="5257800" y="3124200"/>
          <a:ext cx="3452949" cy="1889760"/>
        </p:xfrm>
        <a:graphic>
          <a:graphicData uri="http://schemas.openxmlformats.org/drawingml/2006/table">
            <a:tbl>
              <a:tblPr firstRow="1" bandRow="1">
                <a:tableStyleId>{5940675A-B579-460E-94D1-54222C63F5DA}</a:tableStyleId>
              </a:tblPr>
              <a:tblGrid>
                <a:gridCol w="1150983">
                  <a:extLst>
                    <a:ext uri="{9D8B030D-6E8A-4147-A177-3AD203B41FA5}">
                      <a16:colId xmlns:a16="http://schemas.microsoft.com/office/drawing/2014/main" val="20000"/>
                    </a:ext>
                  </a:extLst>
                </a:gridCol>
                <a:gridCol w="1150983">
                  <a:extLst>
                    <a:ext uri="{9D8B030D-6E8A-4147-A177-3AD203B41FA5}">
                      <a16:colId xmlns:a16="http://schemas.microsoft.com/office/drawing/2014/main" val="20001"/>
                    </a:ext>
                  </a:extLst>
                </a:gridCol>
                <a:gridCol w="1150983">
                  <a:extLst>
                    <a:ext uri="{9D8B030D-6E8A-4147-A177-3AD203B41FA5}">
                      <a16:colId xmlns:a16="http://schemas.microsoft.com/office/drawing/2014/main" val="20002"/>
                    </a:ext>
                  </a:extLst>
                </a:gridCol>
              </a:tblGrid>
              <a:tr h="355600">
                <a:tc>
                  <a:txBody>
                    <a:bodyPr/>
                    <a:lstStyle/>
                    <a:p>
                      <a:endParaRPr lang="en-US" sz="2000" b="1" dirty="0"/>
                    </a:p>
                  </a:txBody>
                  <a:tcPr/>
                </a:tc>
                <a:tc>
                  <a:txBody>
                    <a:bodyPr/>
                    <a:lstStyle/>
                    <a:p>
                      <a:r>
                        <a:rPr lang="en-US" sz="2000" b="1" dirty="0" smtClean="0"/>
                        <a:t>Cases </a:t>
                      </a:r>
                      <a:endParaRPr lang="en-US" sz="2000" b="1" dirty="0"/>
                    </a:p>
                  </a:txBody>
                  <a:tcPr/>
                </a:tc>
                <a:tc>
                  <a:txBody>
                    <a:bodyPr/>
                    <a:lstStyle/>
                    <a:p>
                      <a:r>
                        <a:rPr lang="en-US" sz="2000" b="1" dirty="0" smtClean="0"/>
                        <a:t>Controls</a:t>
                      </a:r>
                      <a:endParaRPr lang="en-US" sz="2000" b="1" dirty="0"/>
                    </a:p>
                  </a:txBody>
                  <a:tcPr/>
                </a:tc>
                <a:extLst>
                  <a:ext uri="{0D108BD9-81ED-4DB2-BD59-A6C34878D82A}">
                    <a16:rowId xmlns:a16="http://schemas.microsoft.com/office/drawing/2014/main" val="10000"/>
                  </a:ext>
                </a:extLst>
              </a:tr>
              <a:tr h="396240">
                <a:tc>
                  <a:txBody>
                    <a:bodyPr/>
                    <a:lstStyle/>
                    <a:p>
                      <a:r>
                        <a:rPr lang="en-US" sz="2000" b="1" dirty="0" smtClean="0"/>
                        <a:t>Smokers</a:t>
                      </a:r>
                      <a:endParaRPr lang="en-US" sz="2000" b="1" dirty="0"/>
                    </a:p>
                  </a:txBody>
                  <a:tcPr/>
                </a:tc>
                <a:tc>
                  <a:txBody>
                    <a:bodyPr/>
                    <a:lstStyle/>
                    <a:p>
                      <a:r>
                        <a:rPr lang="en-US" sz="2000" b="1" dirty="0" smtClean="0">
                          <a:solidFill>
                            <a:srgbClr val="FF0000"/>
                          </a:solidFill>
                        </a:rPr>
                        <a:t>3</a:t>
                      </a:r>
                      <a:endParaRPr lang="en-US" sz="2000" b="1" dirty="0">
                        <a:solidFill>
                          <a:srgbClr val="FF0000"/>
                        </a:solidFill>
                      </a:endParaRPr>
                    </a:p>
                  </a:txBody>
                  <a:tcPr/>
                </a:tc>
                <a:tc>
                  <a:txBody>
                    <a:bodyPr/>
                    <a:lstStyle/>
                    <a:p>
                      <a:r>
                        <a:rPr lang="en-US" sz="2000" b="1" dirty="0" smtClean="0">
                          <a:solidFill>
                            <a:srgbClr val="FF0000"/>
                          </a:solidFill>
                        </a:rPr>
                        <a:t>1</a:t>
                      </a:r>
                      <a:endParaRPr lang="en-US" sz="2000" b="1" dirty="0">
                        <a:solidFill>
                          <a:srgbClr val="FF0000"/>
                        </a:solidFill>
                      </a:endParaRPr>
                    </a:p>
                  </a:txBody>
                  <a:tcPr/>
                </a:tc>
                <a:extLst>
                  <a:ext uri="{0D108BD9-81ED-4DB2-BD59-A6C34878D82A}">
                    <a16:rowId xmlns:a16="http://schemas.microsoft.com/office/drawing/2014/main" val="10001"/>
                  </a:ext>
                </a:extLst>
              </a:tr>
              <a:tr h="355600">
                <a:tc>
                  <a:txBody>
                    <a:bodyPr/>
                    <a:lstStyle/>
                    <a:p>
                      <a:r>
                        <a:rPr lang="en-US" sz="2000" b="1" dirty="0" smtClean="0"/>
                        <a:t>Non-smoker</a:t>
                      </a:r>
                      <a:endParaRPr lang="en-US" sz="2000" b="1" dirty="0"/>
                    </a:p>
                  </a:txBody>
                  <a:tcPr/>
                </a:tc>
                <a:tc>
                  <a:txBody>
                    <a:bodyPr/>
                    <a:lstStyle/>
                    <a:p>
                      <a:r>
                        <a:rPr lang="en-US" sz="2000" b="1" dirty="0" smtClean="0">
                          <a:solidFill>
                            <a:srgbClr val="FF0000"/>
                          </a:solidFill>
                        </a:rPr>
                        <a:t>7</a:t>
                      </a:r>
                      <a:endParaRPr lang="en-US" sz="2000" b="1" dirty="0">
                        <a:solidFill>
                          <a:srgbClr val="FF0000"/>
                        </a:solidFill>
                      </a:endParaRPr>
                    </a:p>
                  </a:txBody>
                  <a:tcPr/>
                </a:tc>
                <a:tc>
                  <a:txBody>
                    <a:bodyPr/>
                    <a:lstStyle/>
                    <a:p>
                      <a:r>
                        <a:rPr lang="en-US" sz="2000" b="1" dirty="0" smtClean="0">
                          <a:solidFill>
                            <a:srgbClr val="FF0000"/>
                          </a:solidFill>
                        </a:rPr>
                        <a:t>14</a:t>
                      </a:r>
                      <a:endParaRPr lang="en-US" sz="2000" b="1" dirty="0">
                        <a:solidFill>
                          <a:srgbClr val="FF0000"/>
                        </a:solidFill>
                      </a:endParaRPr>
                    </a:p>
                  </a:txBody>
                  <a:tcPr/>
                </a:tc>
                <a:extLst>
                  <a:ext uri="{0D108BD9-81ED-4DB2-BD59-A6C34878D82A}">
                    <a16:rowId xmlns:a16="http://schemas.microsoft.com/office/drawing/2014/main" val="10002"/>
                  </a:ext>
                </a:extLst>
              </a:tr>
              <a:tr h="355600">
                <a:tc>
                  <a:txBody>
                    <a:bodyPr/>
                    <a:lstStyle/>
                    <a:p>
                      <a:r>
                        <a:rPr lang="en-US" sz="2000" b="1" dirty="0" smtClean="0"/>
                        <a:t>Total</a:t>
                      </a:r>
                      <a:endParaRPr lang="en-US" sz="2000" b="1" dirty="0"/>
                    </a:p>
                  </a:txBody>
                  <a:tcPr/>
                </a:tc>
                <a:tc>
                  <a:txBody>
                    <a:bodyPr/>
                    <a:lstStyle/>
                    <a:p>
                      <a:r>
                        <a:rPr lang="en-US" sz="2000" b="1" dirty="0" smtClean="0"/>
                        <a:t>10</a:t>
                      </a:r>
                      <a:endParaRPr lang="en-US" sz="2000" b="1" dirty="0">
                        <a:solidFill>
                          <a:srgbClr val="FF0000"/>
                        </a:solidFill>
                      </a:endParaRPr>
                    </a:p>
                  </a:txBody>
                  <a:tcPr/>
                </a:tc>
                <a:tc>
                  <a:txBody>
                    <a:bodyPr/>
                    <a:lstStyle/>
                    <a:p>
                      <a:r>
                        <a:rPr lang="en-US" sz="2000" b="1" dirty="0" smtClean="0"/>
                        <a:t>15</a:t>
                      </a:r>
                      <a:endParaRPr lang="en-US" sz="2000" b="1" dirty="0">
                        <a:solidFill>
                          <a:srgbClr val="FF0000"/>
                        </a:solidFill>
                      </a:endParaRPr>
                    </a:p>
                  </a:txBody>
                  <a:tcPr/>
                </a:tc>
                <a:extLst>
                  <a:ext uri="{0D108BD9-81ED-4DB2-BD59-A6C34878D82A}">
                    <a16:rowId xmlns:a16="http://schemas.microsoft.com/office/drawing/2014/main" val="10003"/>
                  </a:ext>
                </a:extLst>
              </a:tr>
            </a:tbl>
          </a:graphicData>
        </a:graphic>
      </p:graphicFrame>
      <p:sp>
        <p:nvSpPr>
          <p:cNvPr id="9" name="TextBox 8"/>
          <p:cNvSpPr txBox="1"/>
          <p:nvPr/>
        </p:nvSpPr>
        <p:spPr>
          <a:xfrm>
            <a:off x="4495800" y="5112637"/>
            <a:ext cx="4495800" cy="954107"/>
          </a:xfrm>
          <a:prstGeom prst="rect">
            <a:avLst/>
          </a:prstGeom>
          <a:noFill/>
        </p:spPr>
        <p:txBody>
          <a:bodyPr wrap="square" rtlCol="0">
            <a:spAutoFit/>
          </a:bodyPr>
          <a:lstStyle/>
          <a:p>
            <a:pPr algn="ctr"/>
            <a:r>
              <a:rPr lang="en-US" sz="2800" b="1" dirty="0" smtClean="0">
                <a:solidFill>
                  <a:srgbClr val="0000FF"/>
                </a:solidFill>
              </a:rPr>
              <a:t>OR=(a*d)/(b*c)=</a:t>
            </a:r>
          </a:p>
          <a:p>
            <a:pPr algn="ctr"/>
            <a:r>
              <a:rPr lang="en-US" sz="2800" b="1" dirty="0" smtClean="0">
                <a:solidFill>
                  <a:srgbClr val="0000FF"/>
                </a:solidFill>
              </a:rPr>
              <a:t>(3*14)/(7*1)=6.0</a:t>
            </a:r>
            <a:endParaRPr lang="en-US" sz="2800" b="1" dirty="0">
              <a:solidFill>
                <a:srgbClr val="0000FF"/>
              </a:solidFill>
            </a:endParaRPr>
          </a:p>
        </p:txBody>
      </p:sp>
      <p:graphicFrame>
        <p:nvGraphicFramePr>
          <p:cNvPr id="11" name="Table 10"/>
          <p:cNvGraphicFramePr>
            <a:graphicFrameLocks noGrp="1"/>
          </p:cNvGraphicFramePr>
          <p:nvPr>
            <p:extLst>
              <p:ext uri="{D42A27DB-BD31-4B8C-83A1-F6EECF244321}">
                <p14:modId xmlns:p14="http://schemas.microsoft.com/office/powerpoint/2010/main" val="2052774624"/>
              </p:ext>
            </p:extLst>
          </p:nvPr>
        </p:nvGraphicFramePr>
        <p:xfrm>
          <a:off x="223434" y="2745761"/>
          <a:ext cx="4424768" cy="3310653"/>
        </p:xfrm>
        <a:graphic>
          <a:graphicData uri="http://schemas.openxmlformats.org/drawingml/2006/table">
            <a:tbl>
              <a:tblPr firstRow="1" bandRow="1">
                <a:tableStyleId>{5940675A-B579-460E-94D1-54222C63F5DA}</a:tableStyleId>
              </a:tblPr>
              <a:tblGrid>
                <a:gridCol w="1106192">
                  <a:extLst>
                    <a:ext uri="{9D8B030D-6E8A-4147-A177-3AD203B41FA5}">
                      <a16:colId xmlns:a16="http://schemas.microsoft.com/office/drawing/2014/main" val="20000"/>
                    </a:ext>
                  </a:extLst>
                </a:gridCol>
                <a:gridCol w="1106192">
                  <a:extLst>
                    <a:ext uri="{9D8B030D-6E8A-4147-A177-3AD203B41FA5}">
                      <a16:colId xmlns:a16="http://schemas.microsoft.com/office/drawing/2014/main" val="20001"/>
                    </a:ext>
                  </a:extLst>
                </a:gridCol>
                <a:gridCol w="1106192">
                  <a:extLst>
                    <a:ext uri="{9D8B030D-6E8A-4147-A177-3AD203B41FA5}">
                      <a16:colId xmlns:a16="http://schemas.microsoft.com/office/drawing/2014/main" val="20002"/>
                    </a:ext>
                  </a:extLst>
                </a:gridCol>
                <a:gridCol w="1106192">
                  <a:extLst>
                    <a:ext uri="{9D8B030D-6E8A-4147-A177-3AD203B41FA5}">
                      <a16:colId xmlns:a16="http://schemas.microsoft.com/office/drawing/2014/main" val="20003"/>
                    </a:ext>
                  </a:extLst>
                </a:gridCol>
              </a:tblGrid>
              <a:tr h="506493">
                <a:tc>
                  <a:txBody>
                    <a:bodyPr/>
                    <a:lstStyle/>
                    <a:p>
                      <a:endParaRPr lang="en-US" sz="2000" b="1" i="0" dirty="0"/>
                    </a:p>
                  </a:txBody>
                  <a:tcPr/>
                </a:tc>
                <a:tc>
                  <a:txBody>
                    <a:bodyPr/>
                    <a:lstStyle/>
                    <a:p>
                      <a:endParaRPr lang="en-US" sz="2000" b="1" i="0" dirty="0"/>
                    </a:p>
                  </a:txBody>
                  <a:tcPr/>
                </a:tc>
                <a:tc>
                  <a:txBody>
                    <a:bodyPr/>
                    <a:lstStyle/>
                    <a:p>
                      <a:pPr algn="ctr"/>
                      <a:r>
                        <a:rPr lang="en-US" sz="2000" b="1" i="0" dirty="0" smtClean="0"/>
                        <a:t>Cases</a:t>
                      </a:r>
                      <a:endParaRPr lang="en-US" sz="2000" b="1" i="0" dirty="0"/>
                    </a:p>
                  </a:txBody>
                  <a:tcPr/>
                </a:tc>
                <a:tc>
                  <a:txBody>
                    <a:bodyPr/>
                    <a:lstStyle/>
                    <a:p>
                      <a:pPr algn="ctr"/>
                      <a:r>
                        <a:rPr lang="en-US" sz="2000" b="1" i="0" dirty="0" smtClean="0"/>
                        <a:t>Controls</a:t>
                      </a:r>
                      <a:endParaRPr lang="en-US" sz="2000" b="1" i="0" dirty="0"/>
                    </a:p>
                  </a:txBody>
                  <a:tcPr/>
                </a:tc>
                <a:extLst>
                  <a:ext uri="{0D108BD9-81ED-4DB2-BD59-A6C34878D82A}">
                    <a16:rowId xmlns:a16="http://schemas.microsoft.com/office/drawing/2014/main" val="10000"/>
                  </a:ext>
                </a:extLst>
              </a:tr>
              <a:tr h="566738">
                <a:tc rowSpan="2">
                  <a:txBody>
                    <a:bodyPr/>
                    <a:lstStyle/>
                    <a:p>
                      <a:r>
                        <a:rPr lang="en-US" sz="2000" b="1" i="0" dirty="0" smtClean="0"/>
                        <a:t>Smokers</a:t>
                      </a:r>
                      <a:endParaRPr lang="en-US" sz="2000" b="1" i="0" dirty="0"/>
                    </a:p>
                  </a:txBody>
                  <a:tcPr/>
                </a:tc>
                <a:tc>
                  <a:txBody>
                    <a:bodyPr/>
                    <a:lstStyle/>
                    <a:p>
                      <a:r>
                        <a:rPr lang="en-US" sz="2000" b="1" i="0" dirty="0" smtClean="0"/>
                        <a:t>Alcohol drinkers</a:t>
                      </a:r>
                      <a:endParaRPr lang="en-US" sz="2000" b="1" i="0" dirty="0"/>
                    </a:p>
                  </a:txBody>
                  <a:tcPr/>
                </a:tc>
                <a:tc>
                  <a:txBody>
                    <a:bodyPr/>
                    <a:lstStyle/>
                    <a:p>
                      <a:pPr algn="ctr"/>
                      <a:r>
                        <a:rPr lang="en-US" sz="2000" b="1" i="0" dirty="0" smtClean="0"/>
                        <a:t>9</a:t>
                      </a:r>
                      <a:endParaRPr lang="en-US" sz="2000" b="1" i="0" dirty="0"/>
                    </a:p>
                  </a:txBody>
                  <a:tcPr/>
                </a:tc>
                <a:tc>
                  <a:txBody>
                    <a:bodyPr/>
                    <a:lstStyle/>
                    <a:p>
                      <a:pPr algn="ctr"/>
                      <a:r>
                        <a:rPr lang="en-US" sz="2000" b="1" i="0" dirty="0" smtClean="0"/>
                        <a:t>3</a:t>
                      </a:r>
                      <a:endParaRPr lang="en-US" sz="2000" b="1" i="0" dirty="0"/>
                    </a:p>
                  </a:txBody>
                  <a:tcPr/>
                </a:tc>
                <a:extLst>
                  <a:ext uri="{0D108BD9-81ED-4DB2-BD59-A6C34878D82A}">
                    <a16:rowId xmlns:a16="http://schemas.microsoft.com/office/drawing/2014/main" val="10001"/>
                  </a:ext>
                </a:extLst>
              </a:tr>
              <a:tr h="566738">
                <a:tc vMerge="1">
                  <a:txBody>
                    <a:bodyPr/>
                    <a:lstStyle/>
                    <a:p>
                      <a:endParaRPr lang="en-US" dirty="0"/>
                    </a:p>
                  </a:txBody>
                  <a:tcPr/>
                </a:tc>
                <a:tc>
                  <a:txBody>
                    <a:bodyPr/>
                    <a:lstStyle/>
                    <a:p>
                      <a:r>
                        <a:rPr lang="en-US" sz="2000" b="1" i="0" dirty="0" smtClean="0"/>
                        <a:t>Non-drinkers</a:t>
                      </a:r>
                      <a:endParaRPr lang="en-US" sz="2000" b="1" i="0" dirty="0"/>
                    </a:p>
                  </a:txBody>
                  <a:tcPr>
                    <a:solidFill>
                      <a:srgbClr val="FFFF00"/>
                    </a:solidFill>
                  </a:tcPr>
                </a:tc>
                <a:tc>
                  <a:txBody>
                    <a:bodyPr/>
                    <a:lstStyle/>
                    <a:p>
                      <a:pPr algn="ctr"/>
                      <a:r>
                        <a:rPr lang="en-US" sz="2000" b="1" i="0" dirty="0" smtClean="0">
                          <a:solidFill>
                            <a:srgbClr val="FF0000"/>
                          </a:solidFill>
                        </a:rPr>
                        <a:t>3</a:t>
                      </a:r>
                      <a:endParaRPr lang="en-US" sz="2000" b="1" i="0" dirty="0">
                        <a:solidFill>
                          <a:srgbClr val="FF0000"/>
                        </a:solidFill>
                      </a:endParaRPr>
                    </a:p>
                  </a:txBody>
                  <a:tcPr>
                    <a:solidFill>
                      <a:srgbClr val="FFFF00"/>
                    </a:solidFill>
                  </a:tcPr>
                </a:tc>
                <a:tc>
                  <a:txBody>
                    <a:bodyPr/>
                    <a:lstStyle/>
                    <a:p>
                      <a:pPr algn="ctr"/>
                      <a:r>
                        <a:rPr lang="en-US" sz="2000" b="1" i="0" dirty="0" smtClean="0">
                          <a:solidFill>
                            <a:srgbClr val="FF0000"/>
                          </a:solidFill>
                        </a:rPr>
                        <a:t>1</a:t>
                      </a:r>
                      <a:endParaRPr lang="en-US" sz="2000" b="1" i="0" dirty="0">
                        <a:solidFill>
                          <a:srgbClr val="FF0000"/>
                        </a:solidFill>
                      </a:endParaRPr>
                    </a:p>
                  </a:txBody>
                  <a:tcPr>
                    <a:solidFill>
                      <a:srgbClr val="FFFF00"/>
                    </a:solidFill>
                  </a:tcPr>
                </a:tc>
                <a:extLst>
                  <a:ext uri="{0D108BD9-81ED-4DB2-BD59-A6C34878D82A}">
                    <a16:rowId xmlns:a16="http://schemas.microsoft.com/office/drawing/2014/main" val="10002"/>
                  </a:ext>
                </a:extLst>
              </a:tr>
              <a:tr h="566738">
                <a:tc rowSpan="2">
                  <a:txBody>
                    <a:bodyPr/>
                    <a:lstStyle/>
                    <a:p>
                      <a:r>
                        <a:rPr lang="en-US" sz="2000" b="1" i="0" dirty="0" smtClean="0"/>
                        <a:t>Non-smokers</a:t>
                      </a:r>
                      <a:endParaRPr lang="en-US" sz="2000" b="1" i="0" dirty="0"/>
                    </a:p>
                  </a:txBody>
                  <a:tcPr/>
                </a:tc>
                <a:tc>
                  <a:txBody>
                    <a:bodyPr/>
                    <a:lstStyle/>
                    <a:p>
                      <a:r>
                        <a:rPr lang="en-US" sz="2000" b="1" i="0" dirty="0" smtClean="0"/>
                        <a:t>Alcohol drinkers</a:t>
                      </a:r>
                      <a:endParaRPr lang="en-US" sz="2000" b="1" i="0" dirty="0"/>
                    </a:p>
                  </a:txBody>
                  <a:tcPr/>
                </a:tc>
                <a:tc>
                  <a:txBody>
                    <a:bodyPr/>
                    <a:lstStyle/>
                    <a:p>
                      <a:pPr algn="ctr"/>
                      <a:r>
                        <a:rPr lang="en-US" sz="2000" b="1" i="0" dirty="0" smtClean="0"/>
                        <a:t>1</a:t>
                      </a:r>
                      <a:endParaRPr lang="en-US" sz="2000" b="1" i="0" dirty="0"/>
                    </a:p>
                  </a:txBody>
                  <a:tcPr/>
                </a:tc>
                <a:tc>
                  <a:txBody>
                    <a:bodyPr/>
                    <a:lstStyle/>
                    <a:p>
                      <a:pPr algn="ctr"/>
                      <a:r>
                        <a:rPr lang="en-US" sz="2000" b="1" i="0" dirty="0" smtClean="0"/>
                        <a:t>2</a:t>
                      </a:r>
                      <a:endParaRPr lang="en-US" sz="2000" b="1" i="0" dirty="0"/>
                    </a:p>
                  </a:txBody>
                  <a:tcPr/>
                </a:tc>
                <a:extLst>
                  <a:ext uri="{0D108BD9-81ED-4DB2-BD59-A6C34878D82A}">
                    <a16:rowId xmlns:a16="http://schemas.microsoft.com/office/drawing/2014/main" val="10003"/>
                  </a:ext>
                </a:extLst>
              </a:tr>
              <a:tr h="566738">
                <a:tc vMerge="1">
                  <a:txBody>
                    <a:bodyPr/>
                    <a:lstStyle/>
                    <a:p>
                      <a:endParaRPr lang="en-US" dirty="0"/>
                    </a:p>
                  </a:txBody>
                  <a:tcPr/>
                </a:tc>
                <a:tc>
                  <a:txBody>
                    <a:bodyPr/>
                    <a:lstStyle/>
                    <a:p>
                      <a:r>
                        <a:rPr lang="en-US" sz="2000" b="1" i="0" dirty="0" smtClean="0"/>
                        <a:t>Non-drinkers</a:t>
                      </a:r>
                      <a:endParaRPr lang="en-US" sz="2000" b="1" i="0" dirty="0"/>
                    </a:p>
                  </a:txBody>
                  <a:tcPr>
                    <a:solidFill>
                      <a:srgbClr val="FFFF00"/>
                    </a:solidFill>
                  </a:tcPr>
                </a:tc>
                <a:tc>
                  <a:txBody>
                    <a:bodyPr/>
                    <a:lstStyle/>
                    <a:p>
                      <a:pPr algn="ctr"/>
                      <a:r>
                        <a:rPr lang="en-US" sz="2000" b="1" i="0" dirty="0" smtClean="0">
                          <a:solidFill>
                            <a:srgbClr val="FF0000"/>
                          </a:solidFill>
                        </a:rPr>
                        <a:t>7</a:t>
                      </a:r>
                      <a:endParaRPr lang="en-US" sz="2000" b="1" i="0" dirty="0">
                        <a:solidFill>
                          <a:srgbClr val="FF0000"/>
                        </a:solidFill>
                      </a:endParaRPr>
                    </a:p>
                  </a:txBody>
                  <a:tcPr>
                    <a:solidFill>
                      <a:srgbClr val="FFFF00"/>
                    </a:solidFill>
                  </a:tcPr>
                </a:tc>
                <a:tc>
                  <a:txBody>
                    <a:bodyPr/>
                    <a:lstStyle/>
                    <a:p>
                      <a:pPr algn="ctr"/>
                      <a:r>
                        <a:rPr lang="en-US" sz="2000" b="1" i="0" dirty="0" smtClean="0">
                          <a:solidFill>
                            <a:srgbClr val="FF0000"/>
                          </a:solidFill>
                        </a:rPr>
                        <a:t>14</a:t>
                      </a:r>
                      <a:endParaRPr lang="en-US" sz="2000" b="1" i="0" dirty="0">
                        <a:solidFill>
                          <a:srgbClr val="FF0000"/>
                        </a:solidFill>
                      </a:endParaRPr>
                    </a:p>
                  </a:txBody>
                  <a:tcPr>
                    <a:solidFill>
                      <a:srgbClr val="FFFF00"/>
                    </a:solidFill>
                  </a:tcPr>
                </a:tc>
                <a:extLst>
                  <a:ext uri="{0D108BD9-81ED-4DB2-BD59-A6C34878D82A}">
                    <a16:rowId xmlns:a16="http://schemas.microsoft.com/office/drawing/2014/main" val="10004"/>
                  </a:ext>
                </a:extLst>
              </a:tr>
            </a:tbl>
          </a:graphicData>
        </a:graphic>
      </p:graphicFrame>
      <p:sp>
        <p:nvSpPr>
          <p:cNvPr id="10" name="TextBox 9"/>
          <p:cNvSpPr txBox="1"/>
          <p:nvPr/>
        </p:nvSpPr>
        <p:spPr>
          <a:xfrm>
            <a:off x="5662749" y="2775466"/>
            <a:ext cx="2743200" cy="369332"/>
          </a:xfrm>
          <a:prstGeom prst="rect">
            <a:avLst/>
          </a:prstGeom>
          <a:noFill/>
        </p:spPr>
        <p:txBody>
          <a:bodyPr wrap="square" rtlCol="0">
            <a:spAutoFit/>
          </a:bodyPr>
          <a:lstStyle/>
          <a:p>
            <a:pPr algn="ctr"/>
            <a:r>
              <a:rPr lang="en-US" b="1" dirty="0" smtClean="0"/>
              <a:t>Non-drinkers</a:t>
            </a:r>
            <a:endParaRPr lang="en-US" b="1" dirty="0"/>
          </a:p>
        </p:txBody>
      </p:sp>
      <p:sp>
        <p:nvSpPr>
          <p:cNvPr id="12" name="TextBox 11"/>
          <p:cNvSpPr txBox="1"/>
          <p:nvPr/>
        </p:nvSpPr>
        <p:spPr>
          <a:xfrm>
            <a:off x="3924300" y="6211669"/>
            <a:ext cx="5334000" cy="646331"/>
          </a:xfrm>
          <a:prstGeom prst="rect">
            <a:avLst/>
          </a:prstGeom>
          <a:noFill/>
        </p:spPr>
        <p:txBody>
          <a:bodyPr wrap="square" rtlCol="0">
            <a:spAutoFit/>
          </a:bodyPr>
          <a:lstStyle/>
          <a:p>
            <a:r>
              <a:rPr lang="en-US" b="1" dirty="0" smtClean="0">
                <a:solidFill>
                  <a:srgbClr val="FF0000"/>
                </a:solidFill>
              </a:rPr>
              <a:t>Interpretation: Among non-drinkers, cases were 6 times more likely to be smokers than controls</a:t>
            </a:r>
            <a:endParaRPr lang="en-US" b="1" dirty="0">
              <a:solidFill>
                <a:srgbClr val="FF0000"/>
              </a:solidFill>
            </a:endParaRPr>
          </a:p>
        </p:txBody>
      </p:sp>
      <p:cxnSp>
        <p:nvCxnSpPr>
          <p:cNvPr id="13" name="Straight Arrow Connector 12"/>
          <p:cNvCxnSpPr/>
          <p:nvPr/>
        </p:nvCxnSpPr>
        <p:spPr>
          <a:xfrm>
            <a:off x="4648200" y="3962400"/>
            <a:ext cx="609600"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13820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Alcohol and lung cancer example</a:t>
            </a:r>
            <a:endParaRPr lang="en-US" sz="3600" dirty="0"/>
          </a:p>
        </p:txBody>
      </p:sp>
      <p:sp>
        <p:nvSpPr>
          <p:cNvPr id="7" name="Content Placeholder 6"/>
          <p:cNvSpPr>
            <a:spLocks noGrp="1"/>
          </p:cNvSpPr>
          <p:nvPr>
            <p:ph idx="1"/>
          </p:nvPr>
        </p:nvSpPr>
        <p:spPr>
          <a:xfrm>
            <a:off x="381000" y="1255493"/>
            <a:ext cx="8229600" cy="4525963"/>
          </a:xfrm>
        </p:spPr>
        <p:txBody>
          <a:bodyPr/>
          <a:lstStyle/>
          <a:p>
            <a:pPr marL="0" indent="0">
              <a:buNone/>
            </a:pPr>
            <a:r>
              <a:rPr lang="en-US" altLang="en-US" sz="2800" b="1" dirty="0" smtClean="0">
                <a:solidFill>
                  <a:srgbClr val="006600"/>
                </a:solidFill>
              </a:rPr>
              <a:t>2. Must be associated with the exposure of interest (in the source population or controls in a case-control study)</a:t>
            </a:r>
          </a:p>
          <a:p>
            <a:r>
              <a:rPr lang="en-US" altLang="en-US" sz="2400" b="1" dirty="0" smtClean="0">
                <a:solidFill>
                  <a:srgbClr val="006600"/>
                </a:solidFill>
              </a:rPr>
              <a:t>Is drinking associated with smoking? </a:t>
            </a:r>
          </a:p>
          <a:p>
            <a:pPr marL="0" indent="0">
              <a:buNone/>
            </a:pP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833994528"/>
              </p:ext>
            </p:extLst>
          </p:nvPr>
        </p:nvGraphicFramePr>
        <p:xfrm>
          <a:off x="285058" y="3089244"/>
          <a:ext cx="4800600" cy="2926080"/>
        </p:xfrm>
        <a:graphic>
          <a:graphicData uri="http://schemas.openxmlformats.org/drawingml/2006/table">
            <a:tbl>
              <a:tblPr firstRow="1" bandRow="1">
                <a:tableStyleId>{5940675A-B579-460E-94D1-54222C63F5DA}</a:tableStyleId>
              </a:tblPr>
              <a:tblGrid>
                <a:gridCol w="1200150">
                  <a:extLst>
                    <a:ext uri="{9D8B030D-6E8A-4147-A177-3AD203B41FA5}">
                      <a16:colId xmlns:a16="http://schemas.microsoft.com/office/drawing/2014/main" val="20000"/>
                    </a:ext>
                  </a:extLst>
                </a:gridCol>
                <a:gridCol w="1200150">
                  <a:extLst>
                    <a:ext uri="{9D8B030D-6E8A-4147-A177-3AD203B41FA5}">
                      <a16:colId xmlns:a16="http://schemas.microsoft.com/office/drawing/2014/main" val="20001"/>
                    </a:ext>
                  </a:extLst>
                </a:gridCol>
                <a:gridCol w="1200150">
                  <a:extLst>
                    <a:ext uri="{9D8B030D-6E8A-4147-A177-3AD203B41FA5}">
                      <a16:colId xmlns:a16="http://schemas.microsoft.com/office/drawing/2014/main" val="20002"/>
                    </a:ext>
                  </a:extLst>
                </a:gridCol>
                <a:gridCol w="1200150">
                  <a:extLst>
                    <a:ext uri="{9D8B030D-6E8A-4147-A177-3AD203B41FA5}">
                      <a16:colId xmlns:a16="http://schemas.microsoft.com/office/drawing/2014/main" val="20003"/>
                    </a:ext>
                  </a:extLst>
                </a:gridCol>
              </a:tblGrid>
              <a:tr h="291830">
                <a:tc>
                  <a:txBody>
                    <a:bodyPr/>
                    <a:lstStyle/>
                    <a:p>
                      <a:endParaRPr lang="en-US" b="1" dirty="0"/>
                    </a:p>
                  </a:txBody>
                  <a:tcPr/>
                </a:tc>
                <a:tc>
                  <a:txBody>
                    <a:bodyPr/>
                    <a:lstStyle/>
                    <a:p>
                      <a:endParaRPr lang="en-US" b="1" dirty="0"/>
                    </a:p>
                  </a:txBody>
                  <a:tcPr/>
                </a:tc>
                <a:tc>
                  <a:txBody>
                    <a:bodyPr/>
                    <a:lstStyle/>
                    <a:p>
                      <a:r>
                        <a:rPr lang="en-US" b="1" dirty="0" smtClean="0"/>
                        <a:t>Cases</a:t>
                      </a:r>
                      <a:endParaRPr lang="en-US" b="1" dirty="0"/>
                    </a:p>
                  </a:txBody>
                  <a:tcPr/>
                </a:tc>
                <a:tc>
                  <a:txBody>
                    <a:bodyPr/>
                    <a:lstStyle/>
                    <a:p>
                      <a:r>
                        <a:rPr lang="en-US" b="1" dirty="0" smtClean="0"/>
                        <a:t>Controls</a:t>
                      </a:r>
                      <a:endParaRPr lang="en-US" b="1" dirty="0"/>
                    </a:p>
                  </a:txBody>
                  <a:tcPr/>
                </a:tc>
                <a:extLst>
                  <a:ext uri="{0D108BD9-81ED-4DB2-BD59-A6C34878D82A}">
                    <a16:rowId xmlns:a16="http://schemas.microsoft.com/office/drawing/2014/main" val="10000"/>
                  </a:ext>
                </a:extLst>
              </a:tr>
              <a:tr h="510702">
                <a:tc rowSpan="2">
                  <a:txBody>
                    <a:bodyPr/>
                    <a:lstStyle/>
                    <a:p>
                      <a:r>
                        <a:rPr lang="en-US" b="1" dirty="0" smtClean="0"/>
                        <a:t>Smokers</a:t>
                      </a:r>
                      <a:endParaRPr lang="en-US" b="1" dirty="0"/>
                    </a:p>
                  </a:txBody>
                  <a:tcPr/>
                </a:tc>
                <a:tc>
                  <a:txBody>
                    <a:bodyPr/>
                    <a:lstStyle/>
                    <a:p>
                      <a:r>
                        <a:rPr lang="en-US" b="1" dirty="0" smtClean="0"/>
                        <a:t>Alcohol drinkers</a:t>
                      </a:r>
                      <a:endParaRPr lang="en-US" b="1" dirty="0"/>
                    </a:p>
                  </a:txBody>
                  <a:tcPr/>
                </a:tc>
                <a:tc>
                  <a:txBody>
                    <a:bodyPr/>
                    <a:lstStyle/>
                    <a:p>
                      <a:r>
                        <a:rPr lang="en-US" b="1" dirty="0" smtClean="0"/>
                        <a:t>9</a:t>
                      </a:r>
                      <a:endParaRPr lang="en-US" b="1" dirty="0"/>
                    </a:p>
                  </a:txBody>
                  <a:tcPr/>
                </a:tc>
                <a:tc>
                  <a:txBody>
                    <a:bodyPr/>
                    <a:lstStyle/>
                    <a:p>
                      <a:r>
                        <a:rPr lang="en-US" b="1" dirty="0" smtClean="0">
                          <a:solidFill>
                            <a:srgbClr val="FF0000"/>
                          </a:solidFill>
                        </a:rPr>
                        <a:t>3</a:t>
                      </a:r>
                      <a:endParaRPr lang="en-US" b="1" dirty="0">
                        <a:solidFill>
                          <a:srgbClr val="FF0000"/>
                        </a:solidFill>
                      </a:endParaRPr>
                    </a:p>
                  </a:txBody>
                  <a:tcPr>
                    <a:solidFill>
                      <a:srgbClr val="FFFF00"/>
                    </a:solidFill>
                  </a:tcPr>
                </a:tc>
                <a:extLst>
                  <a:ext uri="{0D108BD9-81ED-4DB2-BD59-A6C34878D82A}">
                    <a16:rowId xmlns:a16="http://schemas.microsoft.com/office/drawing/2014/main" val="10001"/>
                  </a:ext>
                </a:extLst>
              </a:tr>
              <a:tr h="295883">
                <a:tc vMerge="1">
                  <a:txBody>
                    <a:bodyPr/>
                    <a:lstStyle/>
                    <a:p>
                      <a:endParaRPr lang="en-US" dirty="0"/>
                    </a:p>
                  </a:txBody>
                  <a:tcPr/>
                </a:tc>
                <a:tc>
                  <a:txBody>
                    <a:bodyPr/>
                    <a:lstStyle/>
                    <a:p>
                      <a:r>
                        <a:rPr lang="en-US" b="1" dirty="0" smtClean="0"/>
                        <a:t>Non-drinkers</a:t>
                      </a:r>
                      <a:endParaRPr lang="en-US" b="1" dirty="0"/>
                    </a:p>
                  </a:txBody>
                  <a:tcPr/>
                </a:tc>
                <a:tc>
                  <a:txBody>
                    <a:bodyPr/>
                    <a:lstStyle/>
                    <a:p>
                      <a:r>
                        <a:rPr lang="en-US" b="1" dirty="0" smtClean="0"/>
                        <a:t>3</a:t>
                      </a:r>
                      <a:endParaRPr lang="en-US" b="1" dirty="0">
                        <a:solidFill>
                          <a:schemeClr val="tx1"/>
                        </a:solidFill>
                      </a:endParaRPr>
                    </a:p>
                  </a:txBody>
                  <a:tcPr/>
                </a:tc>
                <a:tc>
                  <a:txBody>
                    <a:bodyPr/>
                    <a:lstStyle/>
                    <a:p>
                      <a:r>
                        <a:rPr lang="en-US" b="1" dirty="0" smtClean="0">
                          <a:solidFill>
                            <a:srgbClr val="FF0000"/>
                          </a:solidFill>
                        </a:rPr>
                        <a:t>1</a:t>
                      </a:r>
                      <a:endParaRPr lang="en-US" b="1" dirty="0">
                        <a:solidFill>
                          <a:srgbClr val="FF0000"/>
                        </a:solidFill>
                      </a:endParaRPr>
                    </a:p>
                  </a:txBody>
                  <a:tcPr>
                    <a:solidFill>
                      <a:srgbClr val="FFFF00"/>
                    </a:solidFill>
                  </a:tcPr>
                </a:tc>
                <a:extLst>
                  <a:ext uri="{0D108BD9-81ED-4DB2-BD59-A6C34878D82A}">
                    <a16:rowId xmlns:a16="http://schemas.microsoft.com/office/drawing/2014/main" val="10002"/>
                  </a:ext>
                </a:extLst>
              </a:tr>
              <a:tr h="510702">
                <a:tc rowSpan="2">
                  <a:txBody>
                    <a:bodyPr/>
                    <a:lstStyle/>
                    <a:p>
                      <a:r>
                        <a:rPr lang="en-US" b="1" dirty="0" smtClean="0"/>
                        <a:t>Non-smokers</a:t>
                      </a:r>
                      <a:endParaRPr lang="en-US" b="1" dirty="0"/>
                    </a:p>
                  </a:txBody>
                  <a:tcPr/>
                </a:tc>
                <a:tc>
                  <a:txBody>
                    <a:bodyPr/>
                    <a:lstStyle/>
                    <a:p>
                      <a:r>
                        <a:rPr lang="en-US" b="1" dirty="0" smtClean="0"/>
                        <a:t>Alcohol drinkers</a:t>
                      </a:r>
                      <a:endParaRPr lang="en-US" b="1" dirty="0"/>
                    </a:p>
                  </a:txBody>
                  <a:tcPr/>
                </a:tc>
                <a:tc>
                  <a:txBody>
                    <a:bodyPr/>
                    <a:lstStyle/>
                    <a:p>
                      <a:r>
                        <a:rPr lang="en-US" b="1" dirty="0" smtClean="0"/>
                        <a:t>1</a:t>
                      </a:r>
                      <a:endParaRPr lang="en-US" b="1" dirty="0"/>
                    </a:p>
                  </a:txBody>
                  <a:tcPr/>
                </a:tc>
                <a:tc>
                  <a:txBody>
                    <a:bodyPr/>
                    <a:lstStyle/>
                    <a:p>
                      <a:r>
                        <a:rPr lang="en-US" b="1" dirty="0" smtClean="0">
                          <a:solidFill>
                            <a:srgbClr val="FF0000"/>
                          </a:solidFill>
                        </a:rPr>
                        <a:t>2</a:t>
                      </a:r>
                      <a:endParaRPr lang="en-US" b="1" dirty="0">
                        <a:solidFill>
                          <a:srgbClr val="FF0000"/>
                        </a:solidFill>
                      </a:endParaRPr>
                    </a:p>
                  </a:txBody>
                  <a:tcPr>
                    <a:solidFill>
                      <a:srgbClr val="FFFF00"/>
                    </a:solidFill>
                  </a:tcPr>
                </a:tc>
                <a:extLst>
                  <a:ext uri="{0D108BD9-81ED-4DB2-BD59-A6C34878D82A}">
                    <a16:rowId xmlns:a16="http://schemas.microsoft.com/office/drawing/2014/main" val="10003"/>
                  </a:ext>
                </a:extLst>
              </a:tr>
              <a:tr h="295883">
                <a:tc vMerge="1">
                  <a:txBody>
                    <a:bodyPr/>
                    <a:lstStyle/>
                    <a:p>
                      <a:endParaRPr lang="en-US" dirty="0"/>
                    </a:p>
                  </a:txBody>
                  <a:tcPr/>
                </a:tc>
                <a:tc>
                  <a:txBody>
                    <a:bodyPr/>
                    <a:lstStyle/>
                    <a:p>
                      <a:r>
                        <a:rPr lang="en-US" b="1" dirty="0" smtClean="0"/>
                        <a:t>Non-drinkers</a:t>
                      </a:r>
                      <a:endParaRPr lang="en-US" b="1" dirty="0"/>
                    </a:p>
                  </a:txBody>
                  <a:tcPr/>
                </a:tc>
                <a:tc>
                  <a:txBody>
                    <a:bodyPr/>
                    <a:lstStyle/>
                    <a:p>
                      <a:r>
                        <a:rPr lang="en-US" b="1" dirty="0" smtClean="0"/>
                        <a:t>7</a:t>
                      </a:r>
                      <a:endParaRPr lang="en-US" b="1" dirty="0"/>
                    </a:p>
                  </a:txBody>
                  <a:tcPr/>
                </a:tc>
                <a:tc>
                  <a:txBody>
                    <a:bodyPr/>
                    <a:lstStyle/>
                    <a:p>
                      <a:r>
                        <a:rPr lang="en-US" b="1" dirty="0" smtClean="0">
                          <a:solidFill>
                            <a:srgbClr val="FF0000"/>
                          </a:solidFill>
                        </a:rPr>
                        <a:t>14</a:t>
                      </a:r>
                      <a:endParaRPr lang="en-US" b="1" dirty="0">
                        <a:solidFill>
                          <a:srgbClr val="FF0000"/>
                        </a:solidFill>
                      </a:endParaRPr>
                    </a:p>
                  </a:txBody>
                  <a:tcPr>
                    <a:solidFill>
                      <a:srgbClr val="FFFF00"/>
                    </a:solidFill>
                  </a:tcPr>
                </a:tc>
                <a:extLst>
                  <a:ext uri="{0D108BD9-81ED-4DB2-BD59-A6C34878D82A}">
                    <a16:rowId xmlns:a16="http://schemas.microsoft.com/office/drawing/2014/main" val="10004"/>
                  </a:ext>
                </a:extLst>
              </a:tr>
            </a:tbl>
          </a:graphicData>
        </a:graphic>
      </p:graphicFrame>
      <p:cxnSp>
        <p:nvCxnSpPr>
          <p:cNvPr id="4" name="Straight Arrow Connector 3"/>
          <p:cNvCxnSpPr/>
          <p:nvPr/>
        </p:nvCxnSpPr>
        <p:spPr>
          <a:xfrm>
            <a:off x="5072743" y="4267200"/>
            <a:ext cx="609600"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2849057995"/>
              </p:ext>
            </p:extLst>
          </p:nvPr>
        </p:nvGraphicFramePr>
        <p:xfrm>
          <a:off x="5795554" y="3505200"/>
          <a:ext cx="2963091" cy="2351565"/>
        </p:xfrm>
        <a:graphic>
          <a:graphicData uri="http://schemas.openxmlformats.org/drawingml/2006/table">
            <a:tbl>
              <a:tblPr firstRow="1" bandRow="1">
                <a:tableStyleId>{5940675A-B579-460E-94D1-54222C63F5DA}</a:tableStyleId>
              </a:tblPr>
              <a:tblGrid>
                <a:gridCol w="987697">
                  <a:extLst>
                    <a:ext uri="{9D8B030D-6E8A-4147-A177-3AD203B41FA5}">
                      <a16:colId xmlns:a16="http://schemas.microsoft.com/office/drawing/2014/main" val="20000"/>
                    </a:ext>
                  </a:extLst>
                </a:gridCol>
                <a:gridCol w="987697">
                  <a:extLst>
                    <a:ext uri="{9D8B030D-6E8A-4147-A177-3AD203B41FA5}">
                      <a16:colId xmlns:a16="http://schemas.microsoft.com/office/drawing/2014/main" val="20001"/>
                    </a:ext>
                  </a:extLst>
                </a:gridCol>
                <a:gridCol w="987697">
                  <a:extLst>
                    <a:ext uri="{9D8B030D-6E8A-4147-A177-3AD203B41FA5}">
                      <a16:colId xmlns:a16="http://schemas.microsoft.com/office/drawing/2014/main" val="20002"/>
                    </a:ext>
                  </a:extLst>
                </a:gridCol>
              </a:tblGrid>
              <a:tr h="644685">
                <a:tc>
                  <a:txBody>
                    <a:bodyPr/>
                    <a:lstStyle/>
                    <a:p>
                      <a:endParaRPr lang="en-US" b="1" dirty="0"/>
                    </a:p>
                  </a:txBody>
                  <a:tcPr/>
                </a:tc>
                <a:tc>
                  <a:txBody>
                    <a:bodyPr/>
                    <a:lstStyle/>
                    <a:p>
                      <a:r>
                        <a:rPr lang="en-US" b="1" dirty="0" smtClean="0"/>
                        <a:t>Smokers</a:t>
                      </a:r>
                      <a:endParaRPr lang="en-US" b="1" dirty="0"/>
                    </a:p>
                  </a:txBody>
                  <a:tcPr/>
                </a:tc>
                <a:tc>
                  <a:txBody>
                    <a:bodyPr/>
                    <a:lstStyle/>
                    <a:p>
                      <a:r>
                        <a:rPr lang="en-US" b="1" dirty="0" smtClean="0"/>
                        <a:t>Non-smokers</a:t>
                      </a:r>
                      <a:endParaRPr lang="en-US" b="1" dirty="0"/>
                    </a:p>
                  </a:txBody>
                  <a:tcPr/>
                </a:tc>
                <a:extLst>
                  <a:ext uri="{0D108BD9-81ED-4DB2-BD59-A6C34878D82A}">
                    <a16:rowId xmlns:a16="http://schemas.microsoft.com/office/drawing/2014/main" val="10000"/>
                  </a:ext>
                </a:extLst>
              </a:tr>
              <a:tr h="644685">
                <a:tc>
                  <a:txBody>
                    <a:bodyPr/>
                    <a:lstStyle/>
                    <a:p>
                      <a:r>
                        <a:rPr lang="en-US" b="1" dirty="0" smtClean="0"/>
                        <a:t>Alcohol</a:t>
                      </a:r>
                      <a:r>
                        <a:rPr lang="en-US" b="1" baseline="0" dirty="0" smtClean="0"/>
                        <a:t> drinkers</a:t>
                      </a:r>
                      <a:endParaRPr lang="en-US" b="1" dirty="0"/>
                    </a:p>
                  </a:txBody>
                  <a:tcPr/>
                </a:tc>
                <a:tc>
                  <a:txBody>
                    <a:bodyPr/>
                    <a:lstStyle/>
                    <a:p>
                      <a:r>
                        <a:rPr lang="en-US" b="1" dirty="0" smtClean="0">
                          <a:solidFill>
                            <a:srgbClr val="FF0000"/>
                          </a:solidFill>
                        </a:rPr>
                        <a:t>3</a:t>
                      </a:r>
                      <a:endParaRPr lang="en-US" b="1" dirty="0">
                        <a:solidFill>
                          <a:srgbClr val="FF0000"/>
                        </a:solidFill>
                      </a:endParaRPr>
                    </a:p>
                  </a:txBody>
                  <a:tcPr/>
                </a:tc>
                <a:tc>
                  <a:txBody>
                    <a:bodyPr/>
                    <a:lstStyle/>
                    <a:p>
                      <a:r>
                        <a:rPr lang="en-US" b="1" dirty="0" smtClean="0">
                          <a:solidFill>
                            <a:srgbClr val="FF0000"/>
                          </a:solidFill>
                        </a:rPr>
                        <a:t>2</a:t>
                      </a:r>
                      <a:endParaRPr lang="en-US" b="1" dirty="0">
                        <a:solidFill>
                          <a:srgbClr val="FF0000"/>
                        </a:solidFill>
                      </a:endParaRPr>
                    </a:p>
                  </a:txBody>
                  <a:tcPr/>
                </a:tc>
                <a:extLst>
                  <a:ext uri="{0D108BD9-81ED-4DB2-BD59-A6C34878D82A}">
                    <a16:rowId xmlns:a16="http://schemas.microsoft.com/office/drawing/2014/main" val="10001"/>
                  </a:ext>
                </a:extLst>
              </a:tr>
              <a:tr h="422115">
                <a:tc>
                  <a:txBody>
                    <a:bodyPr/>
                    <a:lstStyle/>
                    <a:p>
                      <a:r>
                        <a:rPr lang="en-US" b="1" dirty="0" smtClean="0"/>
                        <a:t>Non-drinkers</a:t>
                      </a:r>
                      <a:endParaRPr lang="en-US" b="1" dirty="0"/>
                    </a:p>
                  </a:txBody>
                  <a:tcPr/>
                </a:tc>
                <a:tc>
                  <a:txBody>
                    <a:bodyPr/>
                    <a:lstStyle/>
                    <a:p>
                      <a:r>
                        <a:rPr lang="en-US" b="1" dirty="0" smtClean="0">
                          <a:solidFill>
                            <a:srgbClr val="FF0000"/>
                          </a:solidFill>
                        </a:rPr>
                        <a:t>1</a:t>
                      </a:r>
                      <a:endParaRPr lang="en-US" b="1" dirty="0">
                        <a:solidFill>
                          <a:srgbClr val="FF0000"/>
                        </a:solidFill>
                      </a:endParaRPr>
                    </a:p>
                  </a:txBody>
                  <a:tcPr/>
                </a:tc>
                <a:tc>
                  <a:txBody>
                    <a:bodyPr/>
                    <a:lstStyle/>
                    <a:p>
                      <a:r>
                        <a:rPr lang="en-US" b="1" dirty="0" smtClean="0">
                          <a:solidFill>
                            <a:srgbClr val="FF0000"/>
                          </a:solidFill>
                        </a:rPr>
                        <a:t>14</a:t>
                      </a:r>
                      <a:endParaRPr lang="en-US" b="1" dirty="0">
                        <a:solidFill>
                          <a:srgbClr val="FF0000"/>
                        </a:solidFill>
                      </a:endParaRPr>
                    </a:p>
                  </a:txBody>
                  <a:tcPr/>
                </a:tc>
                <a:extLst>
                  <a:ext uri="{0D108BD9-81ED-4DB2-BD59-A6C34878D82A}">
                    <a16:rowId xmlns:a16="http://schemas.microsoft.com/office/drawing/2014/main" val="10002"/>
                  </a:ext>
                </a:extLst>
              </a:tr>
              <a:tr h="422115">
                <a:tc>
                  <a:txBody>
                    <a:bodyPr/>
                    <a:lstStyle/>
                    <a:p>
                      <a:r>
                        <a:rPr lang="en-US" b="1" dirty="0" smtClean="0"/>
                        <a:t>total</a:t>
                      </a:r>
                      <a:endParaRPr lang="en-US" b="1" dirty="0"/>
                    </a:p>
                  </a:txBody>
                  <a:tcPr/>
                </a:tc>
                <a:tc>
                  <a:txBody>
                    <a:bodyPr/>
                    <a:lstStyle/>
                    <a:p>
                      <a:r>
                        <a:rPr lang="en-US" b="1" dirty="0" smtClean="0"/>
                        <a:t>4</a:t>
                      </a:r>
                      <a:endParaRPr lang="en-US" b="1" dirty="0"/>
                    </a:p>
                  </a:txBody>
                  <a:tcPr/>
                </a:tc>
                <a:tc>
                  <a:txBody>
                    <a:bodyPr/>
                    <a:lstStyle/>
                    <a:p>
                      <a:r>
                        <a:rPr lang="en-US" b="1" dirty="0" smtClean="0"/>
                        <a:t>16</a:t>
                      </a:r>
                      <a:endParaRPr lang="en-US" b="1" dirty="0"/>
                    </a:p>
                  </a:txBody>
                  <a:tcPr/>
                </a:tc>
                <a:extLst>
                  <a:ext uri="{0D108BD9-81ED-4DB2-BD59-A6C34878D82A}">
                    <a16:rowId xmlns:a16="http://schemas.microsoft.com/office/drawing/2014/main" val="10003"/>
                  </a:ext>
                </a:extLst>
              </a:tr>
            </a:tbl>
          </a:graphicData>
        </a:graphic>
      </p:graphicFrame>
      <p:sp>
        <p:nvSpPr>
          <p:cNvPr id="12" name="TextBox 11"/>
          <p:cNvSpPr txBox="1"/>
          <p:nvPr/>
        </p:nvSpPr>
        <p:spPr>
          <a:xfrm>
            <a:off x="5562600" y="5955268"/>
            <a:ext cx="3429000" cy="369332"/>
          </a:xfrm>
          <a:prstGeom prst="rect">
            <a:avLst/>
          </a:prstGeom>
          <a:noFill/>
        </p:spPr>
        <p:txBody>
          <a:bodyPr wrap="square" rtlCol="0">
            <a:spAutoFit/>
          </a:bodyPr>
          <a:lstStyle/>
          <a:p>
            <a:r>
              <a:rPr lang="en-US" b="1" dirty="0" smtClean="0">
                <a:solidFill>
                  <a:srgbClr val="0000FF"/>
                </a:solidFill>
              </a:rPr>
              <a:t>OR=(a*d)/(b*c)=(3*14)/(2*1)=21!</a:t>
            </a:r>
            <a:endParaRPr lang="en-US" b="1" dirty="0">
              <a:solidFill>
                <a:srgbClr val="0000FF"/>
              </a:solidFill>
            </a:endParaRPr>
          </a:p>
        </p:txBody>
      </p:sp>
      <p:sp>
        <p:nvSpPr>
          <p:cNvPr id="13" name="TextBox 12"/>
          <p:cNvSpPr txBox="1"/>
          <p:nvPr/>
        </p:nvSpPr>
        <p:spPr>
          <a:xfrm>
            <a:off x="3810000" y="6217247"/>
            <a:ext cx="5943600" cy="646331"/>
          </a:xfrm>
          <a:prstGeom prst="rect">
            <a:avLst/>
          </a:prstGeom>
          <a:noFill/>
        </p:spPr>
        <p:txBody>
          <a:bodyPr wrap="square" rtlCol="0">
            <a:spAutoFit/>
          </a:bodyPr>
          <a:lstStyle/>
          <a:p>
            <a:r>
              <a:rPr lang="en-US" b="1" dirty="0" smtClean="0">
                <a:solidFill>
                  <a:srgbClr val="FF0000"/>
                </a:solidFill>
              </a:rPr>
              <a:t>Interpretation: Among controls, smokers were 21 times more likely to be  drinkers than nonsmokers</a:t>
            </a:r>
            <a:endParaRPr lang="en-US" b="1" dirty="0">
              <a:solidFill>
                <a:srgbClr val="FF0000"/>
              </a:solidFill>
            </a:endParaRPr>
          </a:p>
        </p:txBody>
      </p:sp>
      <p:sp>
        <p:nvSpPr>
          <p:cNvPr id="3" name="TextBox 2"/>
          <p:cNvSpPr txBox="1"/>
          <p:nvPr/>
        </p:nvSpPr>
        <p:spPr>
          <a:xfrm>
            <a:off x="5943600" y="2933700"/>
            <a:ext cx="2667000" cy="584775"/>
          </a:xfrm>
          <a:prstGeom prst="rect">
            <a:avLst/>
          </a:prstGeom>
          <a:noFill/>
        </p:spPr>
        <p:txBody>
          <a:bodyPr wrap="square" rtlCol="0">
            <a:spAutoFit/>
          </a:bodyPr>
          <a:lstStyle/>
          <a:p>
            <a:pPr algn="ctr"/>
            <a:r>
              <a:rPr lang="en-US" sz="3200" b="1" dirty="0" smtClean="0"/>
              <a:t>Controls</a:t>
            </a:r>
            <a:endParaRPr lang="en-US" sz="3200" b="1" dirty="0"/>
          </a:p>
        </p:txBody>
      </p:sp>
    </p:spTree>
    <p:extLst>
      <p:ext uri="{BB962C8B-B14F-4D97-AF65-F5344CB8AC3E}">
        <p14:creationId xmlns:p14="http://schemas.microsoft.com/office/powerpoint/2010/main" val="12778620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Alcohol and lung cancer example</a:t>
            </a:r>
            <a:endParaRPr lang="en-US" sz="3600" dirty="0"/>
          </a:p>
        </p:txBody>
      </p:sp>
      <p:sp>
        <p:nvSpPr>
          <p:cNvPr id="3" name="Content Placeholder 2"/>
          <p:cNvSpPr>
            <a:spLocks noGrp="1"/>
          </p:cNvSpPr>
          <p:nvPr>
            <p:ph idx="1"/>
          </p:nvPr>
        </p:nvSpPr>
        <p:spPr/>
        <p:txBody>
          <a:bodyPr/>
          <a:lstStyle/>
          <a:p>
            <a:pPr marL="0" lvl="0" indent="0">
              <a:lnSpc>
                <a:spcPct val="90000"/>
              </a:lnSpc>
              <a:spcAft>
                <a:spcPct val="50000"/>
              </a:spcAft>
              <a:buNone/>
              <a:defRPr/>
            </a:pPr>
            <a:r>
              <a:rPr lang="en-US" altLang="en-US" sz="2800" b="1" dirty="0" smtClean="0">
                <a:solidFill>
                  <a:srgbClr val="006600"/>
                </a:solidFill>
              </a:rPr>
              <a:t>3. Cannot </a:t>
            </a:r>
            <a:r>
              <a:rPr lang="en-US" altLang="en-US" sz="2800" b="1" dirty="0">
                <a:solidFill>
                  <a:srgbClr val="006600"/>
                </a:solidFill>
              </a:rPr>
              <a:t>be an intermediate step in the causal pathway between exposure and </a:t>
            </a:r>
            <a:r>
              <a:rPr lang="en-US" altLang="en-US" sz="2800" b="1" dirty="0" smtClean="0">
                <a:solidFill>
                  <a:srgbClr val="006600"/>
                </a:solidFill>
              </a:rPr>
              <a:t>disease (biological property)</a:t>
            </a:r>
            <a:endParaRPr lang="en-US" altLang="en-US" sz="2800" b="1" dirty="0">
              <a:solidFill>
                <a:srgbClr val="006600"/>
              </a:solidFill>
            </a:endParaRPr>
          </a:p>
          <a:p>
            <a:pPr marL="609600" lvl="0" indent="-609600" algn="ctr">
              <a:lnSpc>
                <a:spcPct val="90000"/>
              </a:lnSpc>
              <a:buNone/>
              <a:defRPr/>
            </a:pPr>
            <a:r>
              <a:rPr lang="en-US" altLang="en-US" sz="2800" dirty="0" smtClean="0">
                <a:solidFill>
                  <a:prstClr val="black"/>
                </a:solidFill>
              </a:rPr>
              <a:t>EXPOSURE </a:t>
            </a:r>
            <a:r>
              <a:rPr lang="en-US" altLang="en-US" sz="2800" dirty="0" smtClean="0">
                <a:solidFill>
                  <a:prstClr val="black"/>
                </a:solidFill>
                <a:sym typeface="Symbol" pitchFamily="18" charset="2"/>
              </a:rPr>
              <a:t> Factor A  DISEASE</a:t>
            </a:r>
          </a:p>
          <a:p>
            <a:pPr marL="609600" lvl="0" indent="-609600" algn="ctr">
              <a:lnSpc>
                <a:spcPct val="90000"/>
              </a:lnSpc>
              <a:buNone/>
              <a:defRPr/>
            </a:pPr>
            <a:endParaRPr lang="en-US" altLang="en-US" sz="2800" dirty="0">
              <a:solidFill>
                <a:prstClr val="black"/>
              </a:solidFill>
              <a:sym typeface="Symbol" pitchFamily="18" charset="2"/>
            </a:endParaRPr>
          </a:p>
          <a:p>
            <a:pPr marL="609600" indent="-609600" algn="ctr">
              <a:lnSpc>
                <a:spcPct val="90000"/>
              </a:lnSpc>
              <a:buNone/>
              <a:defRPr/>
            </a:pPr>
            <a:r>
              <a:rPr lang="en-US" altLang="en-US" sz="2800" dirty="0" smtClean="0">
                <a:solidFill>
                  <a:srgbClr val="FF0000"/>
                </a:solidFill>
              </a:rPr>
              <a:t>Drinking</a:t>
            </a:r>
            <a:r>
              <a:rPr lang="en-US" altLang="en-US" sz="2800" dirty="0" smtClean="0">
                <a:solidFill>
                  <a:srgbClr val="FF0000"/>
                </a:solidFill>
                <a:sym typeface="Symbol" pitchFamily="18" charset="2"/>
              </a:rPr>
              <a:t> smoking lung cancer?</a:t>
            </a:r>
            <a:endParaRPr lang="en-US" altLang="en-US" sz="2800" dirty="0">
              <a:solidFill>
                <a:srgbClr val="FF0000"/>
              </a:solidFill>
            </a:endParaRPr>
          </a:p>
          <a:p>
            <a:pPr marL="609600" lvl="0" indent="-609600" algn="ctr">
              <a:lnSpc>
                <a:spcPct val="90000"/>
              </a:lnSpc>
              <a:buNone/>
              <a:defRPr/>
            </a:pPr>
            <a:endParaRPr lang="en-US" altLang="en-US" sz="2800" dirty="0">
              <a:solidFill>
                <a:prstClr val="black"/>
              </a:solidFill>
            </a:endParaRPr>
          </a:p>
        </p:txBody>
      </p:sp>
      <p:sp>
        <p:nvSpPr>
          <p:cNvPr id="7" name="TextBox 6"/>
          <p:cNvSpPr txBox="1"/>
          <p:nvPr/>
        </p:nvSpPr>
        <p:spPr>
          <a:xfrm>
            <a:off x="366793" y="4844661"/>
            <a:ext cx="5029200" cy="1384995"/>
          </a:xfrm>
          <a:prstGeom prst="rect">
            <a:avLst/>
          </a:prstGeom>
          <a:noFill/>
        </p:spPr>
        <p:txBody>
          <a:bodyPr wrap="square" rtlCol="0">
            <a:spAutoFit/>
          </a:bodyPr>
          <a:lstStyle/>
          <a:p>
            <a:r>
              <a:rPr lang="en-US" sz="2800" dirty="0" smtClean="0"/>
              <a:t>Drinking alcohol does not necessarily cause one to become a smoker!</a:t>
            </a:r>
            <a:endParaRPr lang="en-US" sz="2800" dirty="0"/>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2458" y="4394158"/>
            <a:ext cx="30480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506682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ChangeArrowheads="1"/>
          </p:cNvSpPr>
          <p:nvPr/>
        </p:nvSpPr>
        <p:spPr bwMode="auto">
          <a:xfrm>
            <a:off x="961889" y="609600"/>
            <a:ext cx="7553325" cy="951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defTabSz="762000" eaLnBrk="0" hangingPunct="0">
              <a:spcBef>
                <a:spcPct val="50000"/>
              </a:spcBef>
            </a:pPr>
            <a:r>
              <a:rPr lang="nb-NO" sz="2800" dirty="0" smtClean="0">
                <a:solidFill>
                  <a:srgbClr val="154987"/>
                </a:solidFill>
              </a:rPr>
              <a:t>The relationship between alcohol and lung cancer was </a:t>
            </a:r>
            <a:r>
              <a:rPr lang="nb-NO" sz="2800" u="sng" dirty="0" smtClean="0">
                <a:solidFill>
                  <a:srgbClr val="FF0000"/>
                </a:solidFill>
              </a:rPr>
              <a:t>confounded</a:t>
            </a:r>
            <a:r>
              <a:rPr lang="nb-NO" sz="2800" dirty="0" smtClean="0">
                <a:solidFill>
                  <a:srgbClr val="154987"/>
                </a:solidFill>
              </a:rPr>
              <a:t> by smoking</a:t>
            </a:r>
            <a:endParaRPr lang="nb-NO" sz="2800" dirty="0">
              <a:solidFill>
                <a:srgbClr val="154987"/>
              </a:solidFill>
            </a:endParaRPr>
          </a:p>
        </p:txBody>
      </p:sp>
      <p:grpSp>
        <p:nvGrpSpPr>
          <p:cNvPr id="4" name="Group 3"/>
          <p:cNvGrpSpPr/>
          <p:nvPr/>
        </p:nvGrpSpPr>
        <p:grpSpPr>
          <a:xfrm>
            <a:off x="990600" y="2057400"/>
            <a:ext cx="6858000" cy="1920875"/>
            <a:chOff x="990600" y="2057400"/>
            <a:chExt cx="6858000" cy="1920875"/>
          </a:xfrm>
        </p:grpSpPr>
        <p:sp>
          <p:nvSpPr>
            <p:cNvPr id="121860" name="Rectangle 4"/>
            <p:cNvSpPr>
              <a:spLocks noChangeArrowheads="1"/>
            </p:cNvSpPr>
            <p:nvPr/>
          </p:nvSpPr>
          <p:spPr bwMode="auto">
            <a:xfrm>
              <a:off x="990600" y="2057400"/>
              <a:ext cx="2290763" cy="366767"/>
            </a:xfrm>
            <a:prstGeom prst="rect">
              <a:avLst/>
            </a:prstGeom>
            <a:solidFill>
              <a:srgbClr val="154987"/>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lgn="ctr" defTabSz="762000" eaLnBrk="0" hangingPunct="0">
                <a:spcBef>
                  <a:spcPct val="50000"/>
                </a:spcBef>
              </a:pPr>
              <a:r>
                <a:rPr lang="nb-NO" b="1" dirty="0" smtClean="0">
                  <a:solidFill>
                    <a:schemeClr val="bg1"/>
                  </a:solidFill>
                </a:rPr>
                <a:t>Alcohol</a:t>
              </a:r>
              <a:endParaRPr lang="nb-NO" b="1" dirty="0">
                <a:solidFill>
                  <a:schemeClr val="bg1"/>
                </a:solidFill>
              </a:endParaRPr>
            </a:p>
          </p:txBody>
        </p:sp>
        <p:sp>
          <p:nvSpPr>
            <p:cNvPr id="121861" name="Rectangle 5"/>
            <p:cNvSpPr>
              <a:spLocks noChangeArrowheads="1"/>
            </p:cNvSpPr>
            <p:nvPr/>
          </p:nvSpPr>
          <p:spPr bwMode="auto">
            <a:xfrm>
              <a:off x="5786438" y="2057400"/>
              <a:ext cx="2062162" cy="366767"/>
            </a:xfrm>
            <a:prstGeom prst="rect">
              <a:avLst/>
            </a:prstGeom>
            <a:solidFill>
              <a:srgbClr val="154987"/>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lgn="ctr" defTabSz="762000" eaLnBrk="0" hangingPunct="0">
                <a:spcBef>
                  <a:spcPct val="50000"/>
                </a:spcBef>
              </a:pPr>
              <a:r>
                <a:rPr lang="nb-NO" b="1" dirty="0" smtClean="0">
                  <a:solidFill>
                    <a:schemeClr val="bg1"/>
                  </a:solidFill>
                </a:rPr>
                <a:t>Lung cancer</a:t>
              </a:r>
              <a:endParaRPr lang="nb-NO" b="1" dirty="0">
                <a:solidFill>
                  <a:schemeClr val="bg1"/>
                </a:solidFill>
              </a:endParaRPr>
            </a:p>
          </p:txBody>
        </p:sp>
        <p:sp>
          <p:nvSpPr>
            <p:cNvPr id="12294" name="Line 6"/>
            <p:cNvSpPr>
              <a:spLocks noChangeShapeType="1"/>
            </p:cNvSpPr>
            <p:nvPr/>
          </p:nvSpPr>
          <p:spPr bwMode="auto">
            <a:xfrm>
              <a:off x="3594100" y="2273300"/>
              <a:ext cx="1955800" cy="0"/>
            </a:xfrm>
            <a:prstGeom prst="line">
              <a:avLst/>
            </a:prstGeom>
            <a:noFill/>
            <a:ln w="127000">
              <a:solidFill>
                <a:srgbClr val="C0C0C0"/>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295" name="AutoShape 7"/>
            <p:cNvSpPr>
              <a:spLocks noChangeArrowheads="1"/>
            </p:cNvSpPr>
            <p:nvPr/>
          </p:nvSpPr>
          <p:spPr bwMode="auto">
            <a:xfrm>
              <a:off x="3444240" y="3228975"/>
              <a:ext cx="2120900" cy="749300"/>
            </a:xfrm>
            <a:prstGeom prst="roundRect">
              <a:avLst>
                <a:gd name="adj" fmla="val 12495"/>
              </a:avLst>
            </a:prstGeom>
            <a:noFill/>
            <a:ln w="38100">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1864" name="Rectangle 8"/>
            <p:cNvSpPr>
              <a:spLocks noChangeArrowheads="1"/>
            </p:cNvSpPr>
            <p:nvPr/>
          </p:nvSpPr>
          <p:spPr bwMode="auto">
            <a:xfrm>
              <a:off x="3657600" y="3336925"/>
              <a:ext cx="1812925"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lgn="ctr" defTabSz="762000" eaLnBrk="0" hangingPunct="0"/>
              <a:r>
                <a:rPr lang="nb-NO" b="1" dirty="0" smtClean="0">
                  <a:solidFill>
                    <a:srgbClr val="154987"/>
                  </a:solidFill>
                </a:rPr>
                <a:t>smoking</a:t>
              </a:r>
              <a:endParaRPr lang="nb-NO" b="1" dirty="0">
                <a:solidFill>
                  <a:srgbClr val="154987"/>
                </a:solidFill>
              </a:endParaRPr>
            </a:p>
          </p:txBody>
        </p:sp>
        <p:sp>
          <p:nvSpPr>
            <p:cNvPr id="12297" name="Line 9"/>
            <p:cNvSpPr>
              <a:spLocks noChangeShapeType="1"/>
            </p:cNvSpPr>
            <p:nvPr/>
          </p:nvSpPr>
          <p:spPr bwMode="auto">
            <a:xfrm flipV="1">
              <a:off x="5791200" y="2595562"/>
              <a:ext cx="685800" cy="990600"/>
            </a:xfrm>
            <a:prstGeom prst="line">
              <a:avLst/>
            </a:prstGeom>
            <a:noFill/>
            <a:ln w="127000">
              <a:solidFill>
                <a:srgbClr val="C0C0C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298" name="Line 10"/>
            <p:cNvSpPr>
              <a:spLocks noChangeShapeType="1"/>
            </p:cNvSpPr>
            <p:nvPr/>
          </p:nvSpPr>
          <p:spPr bwMode="auto">
            <a:xfrm flipH="1" flipV="1">
              <a:off x="2438400" y="2613025"/>
              <a:ext cx="914400" cy="990600"/>
            </a:xfrm>
            <a:prstGeom prst="line">
              <a:avLst/>
            </a:prstGeom>
            <a:noFill/>
            <a:ln w="127000">
              <a:solidFill>
                <a:srgbClr val="C0C0C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2" name="TextBox 1"/>
          <p:cNvSpPr txBox="1"/>
          <p:nvPr/>
        </p:nvSpPr>
        <p:spPr>
          <a:xfrm>
            <a:off x="152400" y="4648200"/>
            <a:ext cx="8982746" cy="2246769"/>
          </a:xfrm>
          <a:prstGeom prst="rect">
            <a:avLst/>
          </a:prstGeom>
          <a:noFill/>
        </p:spPr>
        <p:txBody>
          <a:bodyPr wrap="square" rtlCol="0">
            <a:spAutoFit/>
          </a:bodyPr>
          <a:lstStyle/>
          <a:p>
            <a:pPr marL="342900" indent="-342900">
              <a:buAutoNum type="arabicPeriod"/>
            </a:pPr>
            <a:r>
              <a:rPr lang="en-US" sz="2800" b="1" dirty="0" smtClean="0"/>
              <a:t>Smoking is a risk factor for lung cancer in non-drinkers</a:t>
            </a:r>
          </a:p>
          <a:p>
            <a:pPr marL="342900" indent="-342900">
              <a:buAutoNum type="arabicPeriod"/>
            </a:pPr>
            <a:r>
              <a:rPr lang="en-US" sz="2800" b="1" dirty="0" smtClean="0"/>
              <a:t>Smoking is associated with drinking in controls</a:t>
            </a:r>
          </a:p>
          <a:p>
            <a:pPr marL="342900" indent="-342900">
              <a:buAutoNum type="arabicPeriod"/>
            </a:pPr>
            <a:r>
              <a:rPr lang="en-US" sz="2800" b="1" dirty="0" smtClean="0"/>
              <a:t>Smoking is not in the causal pathway between alcohol and lung cancer</a:t>
            </a:r>
          </a:p>
          <a:p>
            <a:pPr marL="342900" indent="-342900">
              <a:buAutoNum type="arabicPeriod"/>
            </a:pPr>
            <a:endParaRPr lang="en-US" sz="2800" b="1" dirty="0"/>
          </a:p>
        </p:txBody>
      </p:sp>
      <p:sp>
        <p:nvSpPr>
          <p:cNvPr id="3" name="TextBox 2"/>
          <p:cNvSpPr txBox="1"/>
          <p:nvPr/>
        </p:nvSpPr>
        <p:spPr>
          <a:xfrm>
            <a:off x="480936" y="4124980"/>
            <a:ext cx="7819698" cy="523220"/>
          </a:xfrm>
          <a:prstGeom prst="rect">
            <a:avLst/>
          </a:prstGeom>
          <a:noFill/>
        </p:spPr>
        <p:txBody>
          <a:bodyPr wrap="square" rtlCol="0">
            <a:spAutoFit/>
          </a:bodyPr>
          <a:lstStyle/>
          <a:p>
            <a:r>
              <a:rPr lang="en-US" sz="2800" b="1" dirty="0" smtClean="0">
                <a:solidFill>
                  <a:srgbClr val="FF0000"/>
                </a:solidFill>
              </a:rPr>
              <a:t>Smoking fulfills the 3 properties of a confounder</a:t>
            </a:r>
            <a:endParaRPr lang="en-US" sz="2800" b="1" dirty="0">
              <a:solidFill>
                <a:srgbClr val="FF0000"/>
              </a:solidFill>
            </a:endParaRPr>
          </a:p>
        </p:txBody>
      </p:sp>
      <p:sp>
        <p:nvSpPr>
          <p:cNvPr id="5" name="TextBox 4"/>
          <p:cNvSpPr txBox="1"/>
          <p:nvPr/>
        </p:nvSpPr>
        <p:spPr>
          <a:xfrm>
            <a:off x="2953400" y="2576512"/>
            <a:ext cx="490840" cy="830997"/>
          </a:xfrm>
          <a:prstGeom prst="rect">
            <a:avLst/>
          </a:prstGeom>
          <a:noFill/>
        </p:spPr>
        <p:txBody>
          <a:bodyPr wrap="none" rtlCol="0">
            <a:spAutoFit/>
          </a:bodyPr>
          <a:lstStyle/>
          <a:p>
            <a:r>
              <a:rPr lang="en-US" sz="4800" b="1" dirty="0" smtClean="0">
                <a:solidFill>
                  <a:srgbClr val="FF0000"/>
                </a:solidFill>
              </a:rPr>
              <a:t>+</a:t>
            </a:r>
            <a:endParaRPr lang="en-US" sz="4800" b="1" dirty="0">
              <a:solidFill>
                <a:srgbClr val="FF0000"/>
              </a:solidFill>
            </a:endParaRPr>
          </a:p>
        </p:txBody>
      </p:sp>
      <p:sp>
        <p:nvSpPr>
          <p:cNvPr id="14" name="TextBox 13"/>
          <p:cNvSpPr txBox="1"/>
          <p:nvPr/>
        </p:nvSpPr>
        <p:spPr>
          <a:xfrm>
            <a:off x="5541018" y="2505928"/>
            <a:ext cx="490840" cy="830997"/>
          </a:xfrm>
          <a:prstGeom prst="rect">
            <a:avLst/>
          </a:prstGeom>
          <a:noFill/>
        </p:spPr>
        <p:txBody>
          <a:bodyPr wrap="none" rtlCol="0">
            <a:spAutoFit/>
          </a:bodyPr>
          <a:lstStyle/>
          <a:p>
            <a:r>
              <a:rPr lang="en-US" sz="4800" b="1" dirty="0" smtClean="0">
                <a:solidFill>
                  <a:srgbClr val="FF0000"/>
                </a:solidFill>
              </a:rPr>
              <a:t>+</a:t>
            </a:r>
            <a:endParaRPr lang="en-US" sz="4800" b="1" dirty="0">
              <a:solidFill>
                <a:srgbClr val="FF0000"/>
              </a:solidFill>
            </a:endParaRPr>
          </a:p>
        </p:txBody>
      </p:sp>
      <p:sp>
        <p:nvSpPr>
          <p:cNvPr id="15" name="TextBox 14"/>
          <p:cNvSpPr txBox="1"/>
          <p:nvPr/>
        </p:nvSpPr>
        <p:spPr>
          <a:xfrm>
            <a:off x="4081160" y="1457443"/>
            <a:ext cx="490840" cy="830997"/>
          </a:xfrm>
          <a:prstGeom prst="rect">
            <a:avLst/>
          </a:prstGeom>
          <a:noFill/>
        </p:spPr>
        <p:txBody>
          <a:bodyPr wrap="none" rtlCol="0">
            <a:spAutoFit/>
          </a:bodyPr>
          <a:lstStyle/>
          <a:p>
            <a:r>
              <a:rPr lang="en-US" sz="4800" b="1" dirty="0" smtClean="0">
                <a:solidFill>
                  <a:srgbClr val="FF0000"/>
                </a:solidFill>
              </a:rPr>
              <a:t>+</a:t>
            </a:r>
            <a:endParaRPr lang="en-US" sz="4800" b="1" dirty="0">
              <a:solidFill>
                <a:srgbClr val="FF0000"/>
              </a:solidFill>
            </a:endParaRPr>
          </a:p>
        </p:txBody>
      </p:sp>
    </p:spTree>
    <p:extLst>
      <p:ext uri="{BB962C8B-B14F-4D97-AF65-F5344CB8AC3E}">
        <p14:creationId xmlns:p14="http://schemas.microsoft.com/office/powerpoint/2010/main" val="3560527695"/>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Learning objectives</a:t>
            </a:r>
            <a:endParaRPr lang="en-US" sz="3600" dirty="0"/>
          </a:p>
        </p:txBody>
      </p:sp>
      <p:sp>
        <p:nvSpPr>
          <p:cNvPr id="3" name="Content Placeholder 2"/>
          <p:cNvSpPr>
            <a:spLocks noGrp="1"/>
          </p:cNvSpPr>
          <p:nvPr>
            <p:ph idx="1"/>
          </p:nvPr>
        </p:nvSpPr>
        <p:spPr/>
        <p:txBody>
          <a:bodyPr>
            <a:normAutofit fontScale="92500" lnSpcReduction="20000"/>
          </a:bodyPr>
          <a:lstStyle/>
          <a:p>
            <a:r>
              <a:rPr lang="en-US" dirty="0" smtClean="0"/>
              <a:t>Understand the importance of confounding to the interpretation of epidemiological studies</a:t>
            </a:r>
          </a:p>
          <a:p>
            <a:r>
              <a:rPr lang="en-US" dirty="0" smtClean="0"/>
              <a:t>Be able to define and provide examples of confounding</a:t>
            </a:r>
          </a:p>
          <a:p>
            <a:r>
              <a:rPr lang="en-US" dirty="0" smtClean="0"/>
              <a:t>Know and understand the properties of a confounder</a:t>
            </a:r>
          </a:p>
          <a:p>
            <a:r>
              <a:rPr lang="en-US" dirty="0" smtClean="0"/>
              <a:t>Know several different methods to control confounding in a study</a:t>
            </a:r>
          </a:p>
          <a:p>
            <a:r>
              <a:rPr lang="en-US" dirty="0" smtClean="0"/>
              <a:t>Be able to critically analyze the potential for an association to be due to confounding</a:t>
            </a:r>
            <a:endParaRPr lang="en-US" dirty="0"/>
          </a:p>
        </p:txBody>
      </p:sp>
    </p:spTree>
    <p:extLst>
      <p:ext uri="{BB962C8B-B14F-4D97-AF65-F5344CB8AC3E}">
        <p14:creationId xmlns:p14="http://schemas.microsoft.com/office/powerpoint/2010/main" val="17055026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a:bodyPr>
          <a:lstStyle/>
          <a:p>
            <a:pPr eaLnBrk="1" hangingPunct="1"/>
            <a:r>
              <a:rPr lang="nb-NO" dirty="0" smtClean="0"/>
              <a:t>Down syndrome by birth order</a:t>
            </a:r>
          </a:p>
        </p:txBody>
      </p:sp>
      <p:graphicFrame>
        <p:nvGraphicFramePr>
          <p:cNvPr id="8195" name="Object 3"/>
          <p:cNvGraphicFramePr>
            <a:graphicFrameLocks noGrp="1" noChangeAspect="1"/>
          </p:cNvGraphicFramePr>
          <p:nvPr>
            <p:ph idx="1"/>
            <p:extLst>
              <p:ext uri="{D42A27DB-BD31-4B8C-83A1-F6EECF244321}">
                <p14:modId xmlns:p14="http://schemas.microsoft.com/office/powerpoint/2010/main" val="2289394855"/>
              </p:ext>
            </p:extLst>
          </p:nvPr>
        </p:nvGraphicFramePr>
        <p:xfrm>
          <a:off x="323850" y="1884363"/>
          <a:ext cx="8424863" cy="4503737"/>
        </p:xfrm>
        <a:graphic>
          <a:graphicData uri="http://schemas.openxmlformats.org/presentationml/2006/ole">
            <mc:AlternateContent xmlns:mc="http://schemas.openxmlformats.org/markup-compatibility/2006">
              <mc:Choice xmlns:v="urn:schemas-microsoft-com:vml" Requires="v">
                <p:oleObj spid="_x0000_s11353" name="Worksheet" r:id="rId4" imgW="6076849" imgH="3247957" progId="Excel.Sheet.8">
                  <p:embed/>
                </p:oleObj>
              </mc:Choice>
              <mc:Fallback>
                <p:oleObj name="Worksheet" r:id="rId4" imgW="6076849" imgH="3247957" progId="Excel.Sheet.8">
                  <p:embed/>
                  <p:pic>
                    <p:nvPicPr>
                      <p:cNvPr id="0" name=""/>
                      <p:cNvPicPr>
                        <a:picLocks noChangeAspect="1" noChangeArrowheads="1"/>
                      </p:cNvPicPr>
                      <p:nvPr/>
                    </p:nvPicPr>
                    <p:blipFill>
                      <a:blip r:embed="rId5"/>
                      <a:srcRect l="8405" t="12199" r="19749" b="4861"/>
                      <a:stretch>
                        <a:fillRect/>
                      </a:stretch>
                    </p:blipFill>
                    <p:spPr bwMode="auto">
                      <a:xfrm>
                        <a:off x="323850" y="1884363"/>
                        <a:ext cx="8424863" cy="4503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3" name="Straight Connector 2"/>
          <p:cNvCxnSpPr/>
          <p:nvPr/>
        </p:nvCxnSpPr>
        <p:spPr>
          <a:xfrm>
            <a:off x="2590800" y="5638800"/>
            <a:ext cx="6019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73709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Confounding or not?</a:t>
            </a:r>
            <a:endParaRPr lang="en-US" dirty="0"/>
          </a:p>
        </p:txBody>
      </p:sp>
      <p:sp>
        <p:nvSpPr>
          <p:cNvPr id="5" name="Rectangle 4"/>
          <p:cNvSpPr>
            <a:spLocks noChangeArrowheads="1"/>
          </p:cNvSpPr>
          <p:nvPr/>
        </p:nvSpPr>
        <p:spPr bwMode="auto">
          <a:xfrm>
            <a:off x="990600" y="2057400"/>
            <a:ext cx="2290763" cy="366767"/>
          </a:xfrm>
          <a:prstGeom prst="rect">
            <a:avLst/>
          </a:prstGeom>
          <a:solidFill>
            <a:srgbClr val="154987"/>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lgn="ctr" defTabSz="762000" eaLnBrk="0" hangingPunct="0">
              <a:spcBef>
                <a:spcPct val="50000"/>
              </a:spcBef>
            </a:pPr>
            <a:r>
              <a:rPr lang="nb-NO" b="1" dirty="0" smtClean="0">
                <a:solidFill>
                  <a:schemeClr val="bg1"/>
                </a:solidFill>
              </a:rPr>
              <a:t>High birth order</a:t>
            </a:r>
            <a:endParaRPr lang="nb-NO" b="1" dirty="0">
              <a:solidFill>
                <a:schemeClr val="bg1"/>
              </a:solidFill>
            </a:endParaRPr>
          </a:p>
        </p:txBody>
      </p:sp>
      <p:sp>
        <p:nvSpPr>
          <p:cNvPr id="6" name="Rectangle 5"/>
          <p:cNvSpPr>
            <a:spLocks noChangeArrowheads="1"/>
          </p:cNvSpPr>
          <p:nvPr/>
        </p:nvSpPr>
        <p:spPr bwMode="auto">
          <a:xfrm>
            <a:off x="5786438" y="2057400"/>
            <a:ext cx="2062162" cy="366767"/>
          </a:xfrm>
          <a:prstGeom prst="rect">
            <a:avLst/>
          </a:prstGeom>
          <a:solidFill>
            <a:srgbClr val="154987"/>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lgn="ctr" defTabSz="762000" eaLnBrk="0" hangingPunct="0">
              <a:spcBef>
                <a:spcPct val="50000"/>
              </a:spcBef>
            </a:pPr>
            <a:r>
              <a:rPr lang="nb-NO" b="1" dirty="0" smtClean="0">
                <a:solidFill>
                  <a:schemeClr val="bg1"/>
                </a:solidFill>
              </a:rPr>
              <a:t>Down syndrome</a:t>
            </a:r>
            <a:endParaRPr lang="nb-NO" b="1" dirty="0">
              <a:solidFill>
                <a:schemeClr val="bg1"/>
              </a:solidFill>
            </a:endParaRPr>
          </a:p>
        </p:txBody>
      </p:sp>
      <p:sp>
        <p:nvSpPr>
          <p:cNvPr id="7" name="Line 6"/>
          <p:cNvSpPr>
            <a:spLocks noChangeShapeType="1"/>
          </p:cNvSpPr>
          <p:nvPr/>
        </p:nvSpPr>
        <p:spPr bwMode="auto">
          <a:xfrm>
            <a:off x="3594100" y="2273300"/>
            <a:ext cx="1955800" cy="0"/>
          </a:xfrm>
          <a:prstGeom prst="line">
            <a:avLst/>
          </a:prstGeom>
          <a:noFill/>
          <a:ln w="127000">
            <a:solidFill>
              <a:srgbClr val="C0C0C0"/>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 name="AutoShape 7"/>
          <p:cNvSpPr>
            <a:spLocks noChangeArrowheads="1"/>
          </p:cNvSpPr>
          <p:nvPr/>
        </p:nvSpPr>
        <p:spPr bwMode="auto">
          <a:xfrm>
            <a:off x="3444240" y="3228975"/>
            <a:ext cx="2120900" cy="749300"/>
          </a:xfrm>
          <a:prstGeom prst="roundRect">
            <a:avLst>
              <a:gd name="adj" fmla="val 12495"/>
            </a:avLst>
          </a:prstGeom>
          <a:noFill/>
          <a:ln w="38100">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 name="Rectangle 8"/>
          <p:cNvSpPr>
            <a:spLocks noChangeArrowheads="1"/>
          </p:cNvSpPr>
          <p:nvPr/>
        </p:nvSpPr>
        <p:spPr bwMode="auto">
          <a:xfrm>
            <a:off x="3657600" y="3336925"/>
            <a:ext cx="1812925" cy="64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lgn="ctr" defTabSz="762000" eaLnBrk="0" hangingPunct="0"/>
            <a:r>
              <a:rPr lang="nb-NO" b="1" dirty="0" smtClean="0">
                <a:solidFill>
                  <a:srgbClr val="154987"/>
                </a:solidFill>
              </a:rPr>
              <a:t>Advanced Maternal age</a:t>
            </a:r>
            <a:endParaRPr lang="nb-NO" b="1" dirty="0">
              <a:solidFill>
                <a:srgbClr val="154987"/>
              </a:solidFill>
            </a:endParaRPr>
          </a:p>
        </p:txBody>
      </p:sp>
    </p:spTree>
    <p:extLst>
      <p:ext uri="{BB962C8B-B14F-4D97-AF65-F5344CB8AC3E}">
        <p14:creationId xmlns:p14="http://schemas.microsoft.com/office/powerpoint/2010/main" val="6385546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nb-NO" dirty="0" smtClean="0"/>
              <a:t>Down syndrome by maternal age</a:t>
            </a:r>
          </a:p>
        </p:txBody>
      </p:sp>
      <p:graphicFrame>
        <p:nvGraphicFramePr>
          <p:cNvPr id="10243" name="Object 3"/>
          <p:cNvGraphicFramePr>
            <a:graphicFrameLocks noGrp="1" noChangeAspect="1"/>
          </p:cNvGraphicFramePr>
          <p:nvPr>
            <p:ph idx="1"/>
            <p:extLst>
              <p:ext uri="{D42A27DB-BD31-4B8C-83A1-F6EECF244321}">
                <p14:modId xmlns:p14="http://schemas.microsoft.com/office/powerpoint/2010/main" val="3159722408"/>
              </p:ext>
            </p:extLst>
          </p:nvPr>
        </p:nvGraphicFramePr>
        <p:xfrm>
          <a:off x="179388" y="2425700"/>
          <a:ext cx="8640762" cy="3595688"/>
        </p:xfrm>
        <a:graphic>
          <a:graphicData uri="http://schemas.openxmlformats.org/presentationml/2006/ole">
            <mc:AlternateContent xmlns:mc="http://schemas.openxmlformats.org/markup-compatibility/2006">
              <mc:Choice xmlns:v="urn:schemas-microsoft-com:vml" Requires="v">
                <p:oleObj spid="_x0000_s12375" name="Worksheet" r:id="rId4" imgW="6086608" imgH="3047880" progId="Excel.Sheet.8">
                  <p:embed/>
                </p:oleObj>
              </mc:Choice>
              <mc:Fallback>
                <p:oleObj name="Worksheet" r:id="rId4" imgW="6086608" imgH="3047880"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t="17174" r="5083" b="3957"/>
                      <a:stretch>
                        <a:fillRect/>
                      </a:stretch>
                    </p:blipFill>
                    <p:spPr bwMode="auto">
                      <a:xfrm>
                        <a:off x="179388" y="2425700"/>
                        <a:ext cx="8640762" cy="3595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4" name="Straight Connector 3"/>
          <p:cNvCxnSpPr/>
          <p:nvPr/>
        </p:nvCxnSpPr>
        <p:spPr>
          <a:xfrm>
            <a:off x="2286000" y="5181600"/>
            <a:ext cx="65532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171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85800" y="574675"/>
            <a:ext cx="7772400" cy="1125538"/>
          </a:xfrm>
        </p:spPr>
        <p:txBody>
          <a:bodyPr>
            <a:normAutofit fontScale="90000"/>
          </a:bodyPr>
          <a:lstStyle/>
          <a:p>
            <a:pPr eaLnBrk="1" hangingPunct="1"/>
            <a:r>
              <a:rPr lang="nb-NO" dirty="0" smtClean="0"/>
              <a:t>Down syndrome by birth order and maternal age groups</a:t>
            </a:r>
          </a:p>
        </p:txBody>
      </p:sp>
      <p:graphicFrame>
        <p:nvGraphicFramePr>
          <p:cNvPr id="11267" name="Object 3"/>
          <p:cNvGraphicFramePr>
            <a:graphicFrameLocks noGrp="1" noChangeAspect="1"/>
          </p:cNvGraphicFramePr>
          <p:nvPr>
            <p:ph idx="1"/>
            <p:extLst>
              <p:ext uri="{D42A27DB-BD31-4B8C-83A1-F6EECF244321}">
                <p14:modId xmlns:p14="http://schemas.microsoft.com/office/powerpoint/2010/main" val="963269807"/>
              </p:ext>
            </p:extLst>
          </p:nvPr>
        </p:nvGraphicFramePr>
        <p:xfrm>
          <a:off x="914400" y="1752600"/>
          <a:ext cx="7167154" cy="4737021"/>
        </p:xfrm>
        <a:graphic>
          <a:graphicData uri="http://schemas.openxmlformats.org/presentationml/2006/ole">
            <mc:AlternateContent xmlns:mc="http://schemas.openxmlformats.org/markup-compatibility/2006">
              <mc:Choice xmlns:v="urn:schemas-microsoft-com:vml" Requires="v">
                <p:oleObj spid="_x0000_s14425" name="Diagram" r:id="rId4" imgW="6181615" imgH="4086062" progId="Excel.Sheet.8">
                  <p:embed/>
                </p:oleObj>
              </mc:Choice>
              <mc:Fallback>
                <p:oleObj name="Diagram" r:id="rId4" imgW="6181615" imgH="4086062"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l="8104" t="13826" r="11533" b="13771"/>
                      <a:stretch>
                        <a:fillRect/>
                      </a:stretch>
                    </p:blipFill>
                    <p:spPr bwMode="auto">
                      <a:xfrm>
                        <a:off x="914400" y="1752600"/>
                        <a:ext cx="7167154" cy="4737021"/>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38746936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Confounding or not?</a:t>
            </a:r>
            <a:endParaRPr lang="en-US" dirty="0"/>
          </a:p>
        </p:txBody>
      </p:sp>
      <p:sp>
        <p:nvSpPr>
          <p:cNvPr id="5" name="Rectangle 4"/>
          <p:cNvSpPr>
            <a:spLocks noChangeArrowheads="1"/>
          </p:cNvSpPr>
          <p:nvPr/>
        </p:nvSpPr>
        <p:spPr bwMode="auto">
          <a:xfrm>
            <a:off x="990600" y="2057400"/>
            <a:ext cx="2290763" cy="366767"/>
          </a:xfrm>
          <a:prstGeom prst="rect">
            <a:avLst/>
          </a:prstGeom>
          <a:solidFill>
            <a:srgbClr val="154987"/>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lgn="ctr" defTabSz="762000" eaLnBrk="0" hangingPunct="0">
              <a:spcBef>
                <a:spcPct val="50000"/>
              </a:spcBef>
            </a:pPr>
            <a:r>
              <a:rPr lang="nb-NO" b="1" dirty="0" smtClean="0">
                <a:solidFill>
                  <a:schemeClr val="bg1"/>
                </a:solidFill>
              </a:rPr>
              <a:t>Lighter in pocket</a:t>
            </a:r>
            <a:endParaRPr lang="nb-NO" b="1" dirty="0">
              <a:solidFill>
                <a:schemeClr val="bg1"/>
              </a:solidFill>
            </a:endParaRPr>
          </a:p>
        </p:txBody>
      </p:sp>
      <p:sp>
        <p:nvSpPr>
          <p:cNvPr id="6" name="Rectangle 5"/>
          <p:cNvSpPr>
            <a:spLocks noChangeArrowheads="1"/>
          </p:cNvSpPr>
          <p:nvPr/>
        </p:nvSpPr>
        <p:spPr bwMode="auto">
          <a:xfrm>
            <a:off x="5786438" y="2057400"/>
            <a:ext cx="2062162" cy="366767"/>
          </a:xfrm>
          <a:prstGeom prst="rect">
            <a:avLst/>
          </a:prstGeom>
          <a:solidFill>
            <a:srgbClr val="154987"/>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lgn="ctr" defTabSz="762000" eaLnBrk="0" hangingPunct="0">
              <a:spcBef>
                <a:spcPct val="50000"/>
              </a:spcBef>
            </a:pPr>
            <a:r>
              <a:rPr lang="nb-NO" b="1" dirty="0" smtClean="0">
                <a:solidFill>
                  <a:schemeClr val="bg1"/>
                </a:solidFill>
              </a:rPr>
              <a:t>CHD</a:t>
            </a:r>
            <a:endParaRPr lang="nb-NO" b="1" dirty="0">
              <a:solidFill>
                <a:schemeClr val="bg1"/>
              </a:solidFill>
            </a:endParaRPr>
          </a:p>
        </p:txBody>
      </p:sp>
      <p:sp>
        <p:nvSpPr>
          <p:cNvPr id="7" name="Line 6"/>
          <p:cNvSpPr>
            <a:spLocks noChangeShapeType="1"/>
          </p:cNvSpPr>
          <p:nvPr/>
        </p:nvSpPr>
        <p:spPr bwMode="auto">
          <a:xfrm>
            <a:off x="3594100" y="2273300"/>
            <a:ext cx="1955800" cy="0"/>
          </a:xfrm>
          <a:prstGeom prst="line">
            <a:avLst/>
          </a:prstGeom>
          <a:noFill/>
          <a:ln w="127000">
            <a:solidFill>
              <a:srgbClr val="C0C0C0"/>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 name="AutoShape 7"/>
          <p:cNvSpPr>
            <a:spLocks noChangeArrowheads="1"/>
          </p:cNvSpPr>
          <p:nvPr/>
        </p:nvSpPr>
        <p:spPr bwMode="auto">
          <a:xfrm>
            <a:off x="3444240" y="3228975"/>
            <a:ext cx="2120900" cy="749300"/>
          </a:xfrm>
          <a:prstGeom prst="roundRect">
            <a:avLst>
              <a:gd name="adj" fmla="val 12495"/>
            </a:avLst>
          </a:prstGeom>
          <a:noFill/>
          <a:ln w="38100">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 name="Rectangle 8"/>
          <p:cNvSpPr>
            <a:spLocks noChangeArrowheads="1"/>
          </p:cNvSpPr>
          <p:nvPr/>
        </p:nvSpPr>
        <p:spPr bwMode="auto">
          <a:xfrm>
            <a:off x="3657600" y="3336925"/>
            <a:ext cx="1812925"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lgn="ctr" defTabSz="762000" eaLnBrk="0" hangingPunct="0"/>
            <a:r>
              <a:rPr lang="nb-NO" b="1" dirty="0" smtClean="0">
                <a:solidFill>
                  <a:srgbClr val="154987"/>
                </a:solidFill>
              </a:rPr>
              <a:t>Smoking</a:t>
            </a:r>
            <a:endParaRPr lang="nb-NO" b="1" dirty="0">
              <a:solidFill>
                <a:srgbClr val="154987"/>
              </a:solidFill>
            </a:endParaRPr>
          </a:p>
        </p:txBody>
      </p:sp>
    </p:spTree>
    <p:extLst>
      <p:ext uri="{BB962C8B-B14F-4D97-AF65-F5344CB8AC3E}">
        <p14:creationId xmlns:p14="http://schemas.microsoft.com/office/powerpoint/2010/main" val="12633805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Confounding or not?</a:t>
            </a:r>
            <a:endParaRPr lang="en-US" dirty="0"/>
          </a:p>
        </p:txBody>
      </p:sp>
      <p:sp>
        <p:nvSpPr>
          <p:cNvPr id="5" name="Rectangle 4"/>
          <p:cNvSpPr>
            <a:spLocks noChangeArrowheads="1"/>
          </p:cNvSpPr>
          <p:nvPr/>
        </p:nvSpPr>
        <p:spPr bwMode="auto">
          <a:xfrm>
            <a:off x="990600" y="2057400"/>
            <a:ext cx="2290763" cy="366767"/>
          </a:xfrm>
          <a:prstGeom prst="rect">
            <a:avLst/>
          </a:prstGeom>
          <a:solidFill>
            <a:srgbClr val="154987"/>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lgn="ctr" defTabSz="762000" eaLnBrk="0" hangingPunct="0">
              <a:spcBef>
                <a:spcPct val="50000"/>
              </a:spcBef>
            </a:pPr>
            <a:r>
              <a:rPr lang="nb-NO" b="1" dirty="0" smtClean="0">
                <a:solidFill>
                  <a:schemeClr val="bg1"/>
                </a:solidFill>
              </a:rPr>
              <a:t>Lighter in pocket</a:t>
            </a:r>
            <a:endParaRPr lang="nb-NO" b="1" dirty="0">
              <a:solidFill>
                <a:schemeClr val="bg1"/>
              </a:solidFill>
            </a:endParaRPr>
          </a:p>
        </p:txBody>
      </p:sp>
      <p:sp>
        <p:nvSpPr>
          <p:cNvPr id="6" name="Rectangle 5"/>
          <p:cNvSpPr>
            <a:spLocks noChangeArrowheads="1"/>
          </p:cNvSpPr>
          <p:nvPr/>
        </p:nvSpPr>
        <p:spPr bwMode="auto">
          <a:xfrm>
            <a:off x="5786438" y="2057400"/>
            <a:ext cx="2062162" cy="366767"/>
          </a:xfrm>
          <a:prstGeom prst="rect">
            <a:avLst/>
          </a:prstGeom>
          <a:solidFill>
            <a:srgbClr val="154987"/>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lgn="ctr" defTabSz="762000" eaLnBrk="0" hangingPunct="0">
              <a:spcBef>
                <a:spcPct val="50000"/>
              </a:spcBef>
            </a:pPr>
            <a:r>
              <a:rPr lang="nb-NO" b="1" dirty="0" smtClean="0">
                <a:solidFill>
                  <a:schemeClr val="bg1"/>
                </a:solidFill>
              </a:rPr>
              <a:t>CHD</a:t>
            </a:r>
            <a:endParaRPr lang="nb-NO" b="1" dirty="0">
              <a:solidFill>
                <a:schemeClr val="bg1"/>
              </a:solidFill>
            </a:endParaRPr>
          </a:p>
        </p:txBody>
      </p:sp>
      <p:sp>
        <p:nvSpPr>
          <p:cNvPr id="7" name="Line 6"/>
          <p:cNvSpPr>
            <a:spLocks noChangeShapeType="1"/>
          </p:cNvSpPr>
          <p:nvPr/>
        </p:nvSpPr>
        <p:spPr bwMode="auto">
          <a:xfrm>
            <a:off x="3594100" y="2273300"/>
            <a:ext cx="1955800" cy="0"/>
          </a:xfrm>
          <a:prstGeom prst="line">
            <a:avLst/>
          </a:prstGeom>
          <a:noFill/>
          <a:ln w="127000">
            <a:solidFill>
              <a:srgbClr val="C0C0C0"/>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 name="AutoShape 7"/>
          <p:cNvSpPr>
            <a:spLocks noChangeArrowheads="1"/>
          </p:cNvSpPr>
          <p:nvPr/>
        </p:nvSpPr>
        <p:spPr bwMode="auto">
          <a:xfrm>
            <a:off x="3444240" y="3228975"/>
            <a:ext cx="2120900" cy="749300"/>
          </a:xfrm>
          <a:prstGeom prst="roundRect">
            <a:avLst>
              <a:gd name="adj" fmla="val 12495"/>
            </a:avLst>
          </a:prstGeom>
          <a:noFill/>
          <a:ln w="38100">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 name="Rectangle 8"/>
          <p:cNvSpPr>
            <a:spLocks noChangeArrowheads="1"/>
          </p:cNvSpPr>
          <p:nvPr/>
        </p:nvSpPr>
        <p:spPr bwMode="auto">
          <a:xfrm>
            <a:off x="3657600" y="3336925"/>
            <a:ext cx="1812925"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lgn="ctr" defTabSz="762000" eaLnBrk="0" hangingPunct="0"/>
            <a:r>
              <a:rPr lang="nb-NO" b="1" dirty="0" smtClean="0">
                <a:solidFill>
                  <a:srgbClr val="154987"/>
                </a:solidFill>
              </a:rPr>
              <a:t>Smoking</a:t>
            </a:r>
            <a:endParaRPr lang="nb-NO" b="1" dirty="0">
              <a:solidFill>
                <a:srgbClr val="154987"/>
              </a:solidFill>
            </a:endParaRPr>
          </a:p>
        </p:txBody>
      </p:sp>
      <p:sp>
        <p:nvSpPr>
          <p:cNvPr id="10" name="Line 10"/>
          <p:cNvSpPr>
            <a:spLocks noChangeShapeType="1"/>
          </p:cNvSpPr>
          <p:nvPr/>
        </p:nvSpPr>
        <p:spPr bwMode="auto">
          <a:xfrm flipH="1" flipV="1">
            <a:off x="2438400" y="2613025"/>
            <a:ext cx="914400" cy="990600"/>
          </a:xfrm>
          <a:prstGeom prst="line">
            <a:avLst/>
          </a:prstGeom>
          <a:noFill/>
          <a:ln w="127000">
            <a:solidFill>
              <a:srgbClr val="C0C0C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 name="Rectangle 11"/>
          <p:cNvSpPr/>
          <p:nvPr/>
        </p:nvSpPr>
        <p:spPr>
          <a:xfrm>
            <a:off x="990600" y="4876800"/>
            <a:ext cx="7391400" cy="1569660"/>
          </a:xfrm>
          <a:prstGeom prst="rect">
            <a:avLst/>
          </a:prstGeom>
        </p:spPr>
        <p:txBody>
          <a:bodyPr wrap="square">
            <a:spAutoFit/>
          </a:bodyPr>
          <a:lstStyle/>
          <a:p>
            <a:r>
              <a:rPr lang="en-US" sz="2400" b="1" dirty="0" smtClean="0">
                <a:solidFill>
                  <a:srgbClr val="FF0000"/>
                </a:solidFill>
              </a:rPr>
              <a:t>Smoking is associated with a lighter in pocket and is an independent cause of CHD. Therefore smoking is a confounder of the association between lighter in pocket and CHD</a:t>
            </a:r>
            <a:endParaRPr lang="en-US" sz="2400" b="1" dirty="0">
              <a:solidFill>
                <a:srgbClr val="FF0000"/>
              </a:solidFill>
            </a:endParaRPr>
          </a:p>
        </p:txBody>
      </p:sp>
      <p:sp>
        <p:nvSpPr>
          <p:cNvPr id="13" name="Line 9"/>
          <p:cNvSpPr>
            <a:spLocks noChangeShapeType="1"/>
          </p:cNvSpPr>
          <p:nvPr/>
        </p:nvSpPr>
        <p:spPr bwMode="auto">
          <a:xfrm flipV="1">
            <a:off x="5791200" y="2595562"/>
            <a:ext cx="685800" cy="990600"/>
          </a:xfrm>
          <a:prstGeom prst="line">
            <a:avLst/>
          </a:prstGeom>
          <a:noFill/>
          <a:ln w="127000">
            <a:solidFill>
              <a:srgbClr val="C0C0C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31705604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Confounding or not?</a:t>
            </a:r>
            <a:endParaRPr lang="en-US" dirty="0"/>
          </a:p>
        </p:txBody>
      </p:sp>
      <p:sp>
        <p:nvSpPr>
          <p:cNvPr id="5" name="Rectangle 4"/>
          <p:cNvSpPr>
            <a:spLocks noChangeArrowheads="1"/>
          </p:cNvSpPr>
          <p:nvPr/>
        </p:nvSpPr>
        <p:spPr bwMode="auto">
          <a:xfrm>
            <a:off x="990600" y="2057400"/>
            <a:ext cx="2290763" cy="366767"/>
          </a:xfrm>
          <a:prstGeom prst="rect">
            <a:avLst/>
          </a:prstGeom>
          <a:solidFill>
            <a:srgbClr val="154987"/>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lgn="ctr" defTabSz="762000" eaLnBrk="0" hangingPunct="0">
              <a:spcBef>
                <a:spcPct val="50000"/>
              </a:spcBef>
            </a:pPr>
            <a:r>
              <a:rPr lang="nb-NO" b="1" dirty="0" smtClean="0">
                <a:solidFill>
                  <a:schemeClr val="bg1"/>
                </a:solidFill>
              </a:rPr>
              <a:t>Smoking</a:t>
            </a:r>
            <a:endParaRPr lang="nb-NO" b="1" dirty="0">
              <a:solidFill>
                <a:schemeClr val="bg1"/>
              </a:solidFill>
            </a:endParaRPr>
          </a:p>
        </p:txBody>
      </p:sp>
      <p:sp>
        <p:nvSpPr>
          <p:cNvPr id="6" name="Rectangle 5"/>
          <p:cNvSpPr>
            <a:spLocks noChangeArrowheads="1"/>
          </p:cNvSpPr>
          <p:nvPr/>
        </p:nvSpPr>
        <p:spPr bwMode="auto">
          <a:xfrm>
            <a:off x="5786438" y="2057400"/>
            <a:ext cx="2062162" cy="366767"/>
          </a:xfrm>
          <a:prstGeom prst="rect">
            <a:avLst/>
          </a:prstGeom>
          <a:solidFill>
            <a:srgbClr val="154987"/>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lgn="ctr" defTabSz="762000" eaLnBrk="0" hangingPunct="0">
              <a:spcBef>
                <a:spcPct val="50000"/>
              </a:spcBef>
            </a:pPr>
            <a:r>
              <a:rPr lang="nb-NO" b="1" dirty="0" smtClean="0">
                <a:solidFill>
                  <a:schemeClr val="bg1"/>
                </a:solidFill>
              </a:rPr>
              <a:t>CHD</a:t>
            </a:r>
            <a:endParaRPr lang="nb-NO" b="1" dirty="0">
              <a:solidFill>
                <a:schemeClr val="bg1"/>
              </a:solidFill>
            </a:endParaRPr>
          </a:p>
        </p:txBody>
      </p:sp>
      <p:sp>
        <p:nvSpPr>
          <p:cNvPr id="7" name="Line 6"/>
          <p:cNvSpPr>
            <a:spLocks noChangeShapeType="1"/>
          </p:cNvSpPr>
          <p:nvPr/>
        </p:nvSpPr>
        <p:spPr bwMode="auto">
          <a:xfrm>
            <a:off x="3594100" y="2273300"/>
            <a:ext cx="1955800" cy="0"/>
          </a:xfrm>
          <a:prstGeom prst="line">
            <a:avLst/>
          </a:prstGeom>
          <a:noFill/>
          <a:ln w="127000">
            <a:solidFill>
              <a:srgbClr val="C0C0C0"/>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 name="AutoShape 7"/>
          <p:cNvSpPr>
            <a:spLocks noChangeArrowheads="1"/>
          </p:cNvSpPr>
          <p:nvPr/>
        </p:nvSpPr>
        <p:spPr bwMode="auto">
          <a:xfrm>
            <a:off x="3444240" y="3228975"/>
            <a:ext cx="2120900" cy="749300"/>
          </a:xfrm>
          <a:prstGeom prst="roundRect">
            <a:avLst>
              <a:gd name="adj" fmla="val 12495"/>
            </a:avLst>
          </a:prstGeom>
          <a:noFill/>
          <a:ln w="38100">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 name="Rectangle 8"/>
          <p:cNvSpPr>
            <a:spLocks noChangeArrowheads="1"/>
          </p:cNvSpPr>
          <p:nvPr/>
        </p:nvSpPr>
        <p:spPr bwMode="auto">
          <a:xfrm>
            <a:off x="3657600" y="3336925"/>
            <a:ext cx="1812925"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lgn="ctr" defTabSz="762000" eaLnBrk="0" hangingPunct="0"/>
            <a:r>
              <a:rPr lang="nb-NO" b="1" dirty="0" smtClean="0">
                <a:solidFill>
                  <a:srgbClr val="154987"/>
                </a:solidFill>
              </a:rPr>
              <a:t>Lighter in pocket</a:t>
            </a:r>
            <a:endParaRPr lang="nb-NO" b="1" dirty="0">
              <a:solidFill>
                <a:srgbClr val="154987"/>
              </a:solidFill>
            </a:endParaRPr>
          </a:p>
        </p:txBody>
      </p:sp>
      <p:sp>
        <p:nvSpPr>
          <p:cNvPr id="10" name="Rectangle 9"/>
          <p:cNvSpPr/>
          <p:nvPr/>
        </p:nvSpPr>
        <p:spPr>
          <a:xfrm>
            <a:off x="31830" y="6324600"/>
            <a:ext cx="7391400" cy="369332"/>
          </a:xfrm>
          <a:prstGeom prst="rect">
            <a:avLst/>
          </a:prstGeom>
        </p:spPr>
        <p:txBody>
          <a:bodyPr wrap="square">
            <a:spAutoFit/>
          </a:bodyPr>
          <a:lstStyle/>
          <a:p>
            <a:r>
              <a:rPr lang="en-US" dirty="0">
                <a:hlinkClick r:id="rId3"/>
              </a:rPr>
              <a:t>https://b.socrative.com/teacher/#</a:t>
            </a:r>
            <a:r>
              <a:rPr lang="en-US" dirty="0" smtClean="0">
                <a:hlinkClick r:id="rId3"/>
              </a:rPr>
              <a:t>live-results/question/1</a:t>
            </a:r>
            <a:r>
              <a:rPr lang="en-US" dirty="0" smtClean="0"/>
              <a:t> </a:t>
            </a:r>
            <a:endParaRPr lang="en-US" dirty="0"/>
          </a:p>
        </p:txBody>
      </p:sp>
    </p:spTree>
    <p:extLst>
      <p:ext uri="{BB962C8B-B14F-4D97-AF65-F5344CB8AC3E}">
        <p14:creationId xmlns:p14="http://schemas.microsoft.com/office/powerpoint/2010/main" val="12080400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Confounding or not?</a:t>
            </a:r>
            <a:endParaRPr lang="en-US" dirty="0"/>
          </a:p>
        </p:txBody>
      </p:sp>
      <p:sp>
        <p:nvSpPr>
          <p:cNvPr id="5" name="Rectangle 4"/>
          <p:cNvSpPr>
            <a:spLocks noChangeArrowheads="1"/>
          </p:cNvSpPr>
          <p:nvPr/>
        </p:nvSpPr>
        <p:spPr bwMode="auto">
          <a:xfrm>
            <a:off x="990600" y="2057400"/>
            <a:ext cx="2290763" cy="366767"/>
          </a:xfrm>
          <a:prstGeom prst="rect">
            <a:avLst/>
          </a:prstGeom>
          <a:solidFill>
            <a:srgbClr val="154987"/>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lgn="ctr" defTabSz="762000" eaLnBrk="0" hangingPunct="0">
              <a:spcBef>
                <a:spcPct val="50000"/>
              </a:spcBef>
            </a:pPr>
            <a:r>
              <a:rPr lang="nb-NO" b="1" dirty="0" smtClean="0">
                <a:solidFill>
                  <a:schemeClr val="bg1"/>
                </a:solidFill>
              </a:rPr>
              <a:t>Smoking</a:t>
            </a:r>
            <a:endParaRPr lang="nb-NO" b="1" dirty="0">
              <a:solidFill>
                <a:schemeClr val="bg1"/>
              </a:solidFill>
            </a:endParaRPr>
          </a:p>
        </p:txBody>
      </p:sp>
      <p:sp>
        <p:nvSpPr>
          <p:cNvPr id="6" name="Rectangle 5"/>
          <p:cNvSpPr>
            <a:spLocks noChangeArrowheads="1"/>
          </p:cNvSpPr>
          <p:nvPr/>
        </p:nvSpPr>
        <p:spPr bwMode="auto">
          <a:xfrm>
            <a:off x="5786438" y="2057400"/>
            <a:ext cx="2062162" cy="366767"/>
          </a:xfrm>
          <a:prstGeom prst="rect">
            <a:avLst/>
          </a:prstGeom>
          <a:solidFill>
            <a:srgbClr val="154987"/>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lgn="ctr" defTabSz="762000" eaLnBrk="0" hangingPunct="0">
              <a:spcBef>
                <a:spcPct val="50000"/>
              </a:spcBef>
            </a:pPr>
            <a:r>
              <a:rPr lang="nb-NO" b="1" dirty="0" smtClean="0">
                <a:solidFill>
                  <a:schemeClr val="bg1"/>
                </a:solidFill>
              </a:rPr>
              <a:t>CHD</a:t>
            </a:r>
            <a:endParaRPr lang="nb-NO" b="1" dirty="0">
              <a:solidFill>
                <a:schemeClr val="bg1"/>
              </a:solidFill>
            </a:endParaRPr>
          </a:p>
        </p:txBody>
      </p:sp>
      <p:sp>
        <p:nvSpPr>
          <p:cNvPr id="7" name="Line 6"/>
          <p:cNvSpPr>
            <a:spLocks noChangeShapeType="1"/>
          </p:cNvSpPr>
          <p:nvPr/>
        </p:nvSpPr>
        <p:spPr bwMode="auto">
          <a:xfrm>
            <a:off x="3594100" y="2273300"/>
            <a:ext cx="1955800" cy="0"/>
          </a:xfrm>
          <a:prstGeom prst="line">
            <a:avLst/>
          </a:prstGeom>
          <a:noFill/>
          <a:ln w="127000">
            <a:solidFill>
              <a:srgbClr val="C0C0C0"/>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 name="AutoShape 7"/>
          <p:cNvSpPr>
            <a:spLocks noChangeArrowheads="1"/>
          </p:cNvSpPr>
          <p:nvPr/>
        </p:nvSpPr>
        <p:spPr bwMode="auto">
          <a:xfrm>
            <a:off x="3444240" y="3228975"/>
            <a:ext cx="2120900" cy="749300"/>
          </a:xfrm>
          <a:prstGeom prst="roundRect">
            <a:avLst>
              <a:gd name="adj" fmla="val 12495"/>
            </a:avLst>
          </a:prstGeom>
          <a:noFill/>
          <a:ln w="38100">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 name="Rectangle 8"/>
          <p:cNvSpPr>
            <a:spLocks noChangeArrowheads="1"/>
          </p:cNvSpPr>
          <p:nvPr/>
        </p:nvSpPr>
        <p:spPr bwMode="auto">
          <a:xfrm>
            <a:off x="3657600" y="3336925"/>
            <a:ext cx="1812925"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lgn="ctr" defTabSz="762000" eaLnBrk="0" hangingPunct="0"/>
            <a:r>
              <a:rPr lang="nb-NO" b="1" dirty="0" smtClean="0">
                <a:solidFill>
                  <a:srgbClr val="154987"/>
                </a:solidFill>
              </a:rPr>
              <a:t>Lighter in pocket</a:t>
            </a:r>
            <a:endParaRPr lang="nb-NO" b="1" dirty="0">
              <a:solidFill>
                <a:srgbClr val="154987"/>
              </a:solidFill>
            </a:endParaRPr>
          </a:p>
        </p:txBody>
      </p:sp>
      <p:sp>
        <p:nvSpPr>
          <p:cNvPr id="10" name="Line 10"/>
          <p:cNvSpPr>
            <a:spLocks noChangeShapeType="1"/>
          </p:cNvSpPr>
          <p:nvPr/>
        </p:nvSpPr>
        <p:spPr bwMode="auto">
          <a:xfrm flipH="1" flipV="1">
            <a:off x="2438400" y="2613025"/>
            <a:ext cx="914400" cy="990600"/>
          </a:xfrm>
          <a:prstGeom prst="line">
            <a:avLst/>
          </a:prstGeom>
          <a:noFill/>
          <a:ln w="127000">
            <a:solidFill>
              <a:srgbClr val="C0C0C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 name="Rectangle 2"/>
          <p:cNvSpPr/>
          <p:nvPr/>
        </p:nvSpPr>
        <p:spPr>
          <a:xfrm>
            <a:off x="990600" y="4876800"/>
            <a:ext cx="7391400" cy="1569660"/>
          </a:xfrm>
          <a:prstGeom prst="rect">
            <a:avLst/>
          </a:prstGeom>
        </p:spPr>
        <p:txBody>
          <a:bodyPr wrap="square">
            <a:spAutoFit/>
          </a:bodyPr>
          <a:lstStyle/>
          <a:p>
            <a:r>
              <a:rPr lang="en-US" sz="2400" b="1" dirty="0" smtClean="0">
                <a:solidFill>
                  <a:srgbClr val="FF0000"/>
                </a:solidFill>
              </a:rPr>
              <a:t>Lighter in pocket is associated with smoking but it is not an independent cause of CHD. Therefore lighter in pocket is not a confounder of the association between smoking and CHD</a:t>
            </a:r>
            <a:endParaRPr lang="en-US" sz="2400" b="1" dirty="0">
              <a:solidFill>
                <a:srgbClr val="FF0000"/>
              </a:solidFill>
            </a:endParaRPr>
          </a:p>
        </p:txBody>
      </p:sp>
    </p:spTree>
    <p:extLst>
      <p:ext uri="{BB962C8B-B14F-4D97-AF65-F5344CB8AC3E}">
        <p14:creationId xmlns:p14="http://schemas.microsoft.com/office/powerpoint/2010/main" val="34426914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Confounding or not?</a:t>
            </a:r>
            <a:endParaRPr lang="en-US" dirty="0"/>
          </a:p>
        </p:txBody>
      </p:sp>
      <p:grpSp>
        <p:nvGrpSpPr>
          <p:cNvPr id="3" name="Group 2"/>
          <p:cNvGrpSpPr/>
          <p:nvPr/>
        </p:nvGrpSpPr>
        <p:grpSpPr>
          <a:xfrm>
            <a:off x="990600" y="2057400"/>
            <a:ext cx="6858000" cy="1920875"/>
            <a:chOff x="990600" y="2057400"/>
            <a:chExt cx="6858000" cy="1920875"/>
          </a:xfrm>
        </p:grpSpPr>
        <p:sp>
          <p:nvSpPr>
            <p:cNvPr id="5" name="Rectangle 4"/>
            <p:cNvSpPr>
              <a:spLocks noChangeArrowheads="1"/>
            </p:cNvSpPr>
            <p:nvPr/>
          </p:nvSpPr>
          <p:spPr bwMode="auto">
            <a:xfrm>
              <a:off x="990600" y="2057400"/>
              <a:ext cx="2290763" cy="366767"/>
            </a:xfrm>
            <a:prstGeom prst="rect">
              <a:avLst/>
            </a:prstGeom>
            <a:solidFill>
              <a:srgbClr val="154987"/>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lgn="ctr" defTabSz="762000" eaLnBrk="0" hangingPunct="0">
                <a:spcBef>
                  <a:spcPct val="50000"/>
                </a:spcBef>
              </a:pPr>
              <a:r>
                <a:rPr lang="nb-NO" b="1" dirty="0" smtClean="0">
                  <a:solidFill>
                    <a:schemeClr val="bg1"/>
                  </a:solidFill>
                </a:rPr>
                <a:t>Maternal smoking</a:t>
              </a:r>
              <a:endParaRPr lang="nb-NO" b="1" dirty="0">
                <a:solidFill>
                  <a:schemeClr val="bg1"/>
                </a:solidFill>
              </a:endParaRPr>
            </a:p>
          </p:txBody>
        </p:sp>
        <p:sp>
          <p:nvSpPr>
            <p:cNvPr id="6" name="Rectangle 5"/>
            <p:cNvSpPr>
              <a:spLocks noChangeArrowheads="1"/>
            </p:cNvSpPr>
            <p:nvPr/>
          </p:nvSpPr>
          <p:spPr bwMode="auto">
            <a:xfrm>
              <a:off x="5786438" y="2057400"/>
              <a:ext cx="2062162" cy="366767"/>
            </a:xfrm>
            <a:prstGeom prst="rect">
              <a:avLst/>
            </a:prstGeom>
            <a:solidFill>
              <a:srgbClr val="154987"/>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lgn="ctr" defTabSz="762000" eaLnBrk="0" hangingPunct="0">
                <a:spcBef>
                  <a:spcPct val="50000"/>
                </a:spcBef>
              </a:pPr>
              <a:r>
                <a:rPr lang="nb-NO" b="1" dirty="0" smtClean="0">
                  <a:solidFill>
                    <a:schemeClr val="bg1"/>
                  </a:solidFill>
                </a:rPr>
                <a:t>Infant mortality</a:t>
              </a:r>
              <a:endParaRPr lang="nb-NO" b="1" dirty="0">
                <a:solidFill>
                  <a:schemeClr val="bg1"/>
                </a:solidFill>
              </a:endParaRPr>
            </a:p>
          </p:txBody>
        </p:sp>
        <p:sp>
          <p:nvSpPr>
            <p:cNvPr id="7" name="Line 6"/>
            <p:cNvSpPr>
              <a:spLocks noChangeShapeType="1"/>
            </p:cNvSpPr>
            <p:nvPr/>
          </p:nvSpPr>
          <p:spPr bwMode="auto">
            <a:xfrm>
              <a:off x="3594100" y="2273300"/>
              <a:ext cx="1955800" cy="0"/>
            </a:xfrm>
            <a:prstGeom prst="line">
              <a:avLst/>
            </a:prstGeom>
            <a:noFill/>
            <a:ln w="127000">
              <a:solidFill>
                <a:srgbClr val="C0C0C0"/>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 name="AutoShape 7"/>
            <p:cNvSpPr>
              <a:spLocks noChangeArrowheads="1"/>
            </p:cNvSpPr>
            <p:nvPr/>
          </p:nvSpPr>
          <p:spPr bwMode="auto">
            <a:xfrm>
              <a:off x="3444240" y="3228975"/>
              <a:ext cx="2120900" cy="749300"/>
            </a:xfrm>
            <a:prstGeom prst="roundRect">
              <a:avLst>
                <a:gd name="adj" fmla="val 12495"/>
              </a:avLst>
            </a:prstGeom>
            <a:noFill/>
            <a:ln w="38100">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 name="Rectangle 8"/>
            <p:cNvSpPr>
              <a:spLocks noChangeArrowheads="1"/>
            </p:cNvSpPr>
            <p:nvPr/>
          </p:nvSpPr>
          <p:spPr bwMode="auto">
            <a:xfrm>
              <a:off x="3575707" y="3420241"/>
              <a:ext cx="1812925"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lgn="ctr" defTabSz="762000" eaLnBrk="0" hangingPunct="0"/>
              <a:r>
                <a:rPr lang="nb-NO" b="1" dirty="0" smtClean="0">
                  <a:solidFill>
                    <a:srgbClr val="154987"/>
                  </a:solidFill>
                </a:rPr>
                <a:t>Low birth weight</a:t>
              </a:r>
              <a:endParaRPr lang="nb-NO" b="1" dirty="0">
                <a:solidFill>
                  <a:srgbClr val="154987"/>
                </a:solidFill>
              </a:endParaRPr>
            </a:p>
          </p:txBody>
        </p:sp>
      </p:grpSp>
    </p:spTree>
    <p:extLst>
      <p:ext uri="{BB962C8B-B14F-4D97-AF65-F5344CB8AC3E}">
        <p14:creationId xmlns:p14="http://schemas.microsoft.com/office/powerpoint/2010/main" val="324539297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480" y="234649"/>
            <a:ext cx="8229600" cy="1143000"/>
          </a:xfrm>
        </p:spPr>
        <p:txBody>
          <a:bodyPr/>
          <a:lstStyle/>
          <a:p>
            <a:r>
              <a:rPr lang="en-US" dirty="0" smtClean="0"/>
              <a:t>Confounding or not?</a:t>
            </a:r>
            <a:endParaRPr lang="en-US" dirty="0"/>
          </a:p>
        </p:txBody>
      </p:sp>
      <p:grpSp>
        <p:nvGrpSpPr>
          <p:cNvPr id="3" name="Group 2"/>
          <p:cNvGrpSpPr/>
          <p:nvPr/>
        </p:nvGrpSpPr>
        <p:grpSpPr>
          <a:xfrm>
            <a:off x="990600" y="2057400"/>
            <a:ext cx="6858000" cy="1920875"/>
            <a:chOff x="990600" y="2057400"/>
            <a:chExt cx="6858000" cy="1920875"/>
          </a:xfrm>
        </p:grpSpPr>
        <p:sp>
          <p:nvSpPr>
            <p:cNvPr id="5" name="Rectangle 4"/>
            <p:cNvSpPr>
              <a:spLocks noChangeArrowheads="1"/>
            </p:cNvSpPr>
            <p:nvPr/>
          </p:nvSpPr>
          <p:spPr bwMode="auto">
            <a:xfrm>
              <a:off x="990600" y="2057400"/>
              <a:ext cx="2290763" cy="366767"/>
            </a:xfrm>
            <a:prstGeom prst="rect">
              <a:avLst/>
            </a:prstGeom>
            <a:solidFill>
              <a:srgbClr val="154987"/>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lgn="ctr" defTabSz="762000" eaLnBrk="0" hangingPunct="0">
                <a:spcBef>
                  <a:spcPct val="50000"/>
                </a:spcBef>
              </a:pPr>
              <a:r>
                <a:rPr lang="nb-NO" b="1" dirty="0" smtClean="0">
                  <a:solidFill>
                    <a:schemeClr val="bg1"/>
                  </a:solidFill>
                </a:rPr>
                <a:t>Maternal smoking</a:t>
              </a:r>
              <a:endParaRPr lang="nb-NO" b="1" dirty="0">
                <a:solidFill>
                  <a:schemeClr val="bg1"/>
                </a:solidFill>
              </a:endParaRPr>
            </a:p>
          </p:txBody>
        </p:sp>
        <p:sp>
          <p:nvSpPr>
            <p:cNvPr id="6" name="Rectangle 5"/>
            <p:cNvSpPr>
              <a:spLocks noChangeArrowheads="1"/>
            </p:cNvSpPr>
            <p:nvPr/>
          </p:nvSpPr>
          <p:spPr bwMode="auto">
            <a:xfrm>
              <a:off x="5786438" y="2057400"/>
              <a:ext cx="2062162" cy="366767"/>
            </a:xfrm>
            <a:prstGeom prst="rect">
              <a:avLst/>
            </a:prstGeom>
            <a:solidFill>
              <a:srgbClr val="154987"/>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lgn="ctr" defTabSz="762000" eaLnBrk="0" hangingPunct="0">
                <a:spcBef>
                  <a:spcPct val="50000"/>
                </a:spcBef>
              </a:pPr>
              <a:r>
                <a:rPr lang="nb-NO" b="1" dirty="0" smtClean="0">
                  <a:solidFill>
                    <a:schemeClr val="bg1"/>
                  </a:solidFill>
                </a:rPr>
                <a:t>Infant mortality</a:t>
              </a:r>
              <a:endParaRPr lang="nb-NO" b="1" dirty="0">
                <a:solidFill>
                  <a:schemeClr val="bg1"/>
                </a:solidFill>
              </a:endParaRPr>
            </a:p>
          </p:txBody>
        </p:sp>
        <p:sp>
          <p:nvSpPr>
            <p:cNvPr id="7" name="Line 6"/>
            <p:cNvSpPr>
              <a:spLocks noChangeShapeType="1"/>
            </p:cNvSpPr>
            <p:nvPr/>
          </p:nvSpPr>
          <p:spPr bwMode="auto">
            <a:xfrm>
              <a:off x="3594100" y="2273300"/>
              <a:ext cx="1955800" cy="0"/>
            </a:xfrm>
            <a:prstGeom prst="line">
              <a:avLst/>
            </a:prstGeom>
            <a:noFill/>
            <a:ln w="127000">
              <a:solidFill>
                <a:srgbClr val="C0C0C0"/>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 name="AutoShape 7"/>
            <p:cNvSpPr>
              <a:spLocks noChangeArrowheads="1"/>
            </p:cNvSpPr>
            <p:nvPr/>
          </p:nvSpPr>
          <p:spPr bwMode="auto">
            <a:xfrm>
              <a:off x="3444240" y="3228975"/>
              <a:ext cx="2120900" cy="749300"/>
            </a:xfrm>
            <a:prstGeom prst="roundRect">
              <a:avLst>
                <a:gd name="adj" fmla="val 12495"/>
              </a:avLst>
            </a:prstGeom>
            <a:noFill/>
            <a:ln w="38100">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 name="Rectangle 8"/>
            <p:cNvSpPr>
              <a:spLocks noChangeArrowheads="1"/>
            </p:cNvSpPr>
            <p:nvPr/>
          </p:nvSpPr>
          <p:spPr bwMode="auto">
            <a:xfrm>
              <a:off x="3575707" y="3420241"/>
              <a:ext cx="1812925"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lgn="ctr" defTabSz="762000" eaLnBrk="0" hangingPunct="0"/>
              <a:r>
                <a:rPr lang="nb-NO" b="1" dirty="0" smtClean="0">
                  <a:solidFill>
                    <a:srgbClr val="154987"/>
                  </a:solidFill>
                </a:rPr>
                <a:t>Low birth weight</a:t>
              </a:r>
              <a:endParaRPr lang="nb-NO" b="1" dirty="0">
                <a:solidFill>
                  <a:srgbClr val="154987"/>
                </a:solidFill>
              </a:endParaRPr>
            </a:p>
          </p:txBody>
        </p:sp>
        <p:cxnSp>
          <p:nvCxnSpPr>
            <p:cNvPr id="4" name="Straight Arrow Connector 3"/>
            <p:cNvCxnSpPr/>
            <p:nvPr/>
          </p:nvCxnSpPr>
          <p:spPr>
            <a:xfrm>
              <a:off x="2366963" y="2689224"/>
              <a:ext cx="914400" cy="914400"/>
            </a:xfrm>
            <a:prstGeom prst="straightConnector1">
              <a:avLst/>
            </a:prstGeom>
            <a:ln w="7620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5786438" y="2771776"/>
              <a:ext cx="1108261" cy="831849"/>
            </a:xfrm>
            <a:prstGeom prst="straightConnector1">
              <a:avLst/>
            </a:prstGeom>
            <a:ln w="7620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grpSp>
      <p:sp>
        <p:nvSpPr>
          <p:cNvPr id="16" name="Rectangle 15"/>
          <p:cNvSpPr/>
          <p:nvPr/>
        </p:nvSpPr>
        <p:spPr>
          <a:xfrm>
            <a:off x="1295400" y="4419600"/>
            <a:ext cx="6553200" cy="1569660"/>
          </a:xfrm>
          <a:prstGeom prst="rect">
            <a:avLst/>
          </a:prstGeom>
        </p:spPr>
        <p:txBody>
          <a:bodyPr wrap="square">
            <a:spAutoFit/>
          </a:bodyPr>
          <a:lstStyle/>
          <a:p>
            <a:r>
              <a:rPr lang="en-US" sz="2400" b="1" dirty="0" smtClean="0">
                <a:solidFill>
                  <a:srgbClr val="FF0000"/>
                </a:solidFill>
              </a:rPr>
              <a:t>Maternal smoking is a cause of  low birth weight which is a cause of infant mortality. Therefore low birth weight is an intermediate variable in the causal pathway and </a:t>
            </a:r>
            <a:r>
              <a:rPr lang="en-US" sz="2400" b="1" i="1" dirty="0" smtClean="0">
                <a:solidFill>
                  <a:srgbClr val="FF0000"/>
                </a:solidFill>
              </a:rPr>
              <a:t>not</a:t>
            </a:r>
            <a:r>
              <a:rPr lang="en-US" sz="2400" b="1" dirty="0" smtClean="0">
                <a:solidFill>
                  <a:srgbClr val="FF0000"/>
                </a:solidFill>
              </a:rPr>
              <a:t> a cofounder.</a:t>
            </a:r>
            <a:endParaRPr lang="en-US" sz="2400" b="1" dirty="0">
              <a:solidFill>
                <a:srgbClr val="FF0000"/>
              </a:solidFill>
            </a:endParaRPr>
          </a:p>
        </p:txBody>
      </p:sp>
    </p:spTree>
    <p:extLst>
      <p:ext uri="{BB962C8B-B14F-4D97-AF65-F5344CB8AC3E}">
        <p14:creationId xmlns:p14="http://schemas.microsoft.com/office/powerpoint/2010/main" val="22053193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890" y="168498"/>
            <a:ext cx="8229600" cy="1143000"/>
          </a:xfrm>
        </p:spPr>
        <p:txBody>
          <a:bodyPr>
            <a:normAutofit fontScale="90000"/>
          </a:bodyPr>
          <a:lstStyle/>
          <a:p>
            <a:r>
              <a:rPr lang="en-US" dirty="0" smtClean="0"/>
              <a:t>Why is confounding such an important topic in epidemiology?</a:t>
            </a:r>
            <a:endParaRPr lang="en-US" dirty="0"/>
          </a:p>
        </p:txBody>
      </p:sp>
      <p:sp>
        <p:nvSpPr>
          <p:cNvPr id="3" name="Content Placeholder 2"/>
          <p:cNvSpPr>
            <a:spLocks noGrp="1"/>
          </p:cNvSpPr>
          <p:nvPr>
            <p:ph sz="half" idx="1"/>
          </p:nvPr>
        </p:nvSpPr>
        <p:spPr>
          <a:xfrm>
            <a:off x="158212" y="1673352"/>
            <a:ext cx="4038600" cy="4953000"/>
          </a:xfrm>
        </p:spPr>
        <p:txBody>
          <a:bodyPr>
            <a:normAutofit/>
          </a:bodyPr>
          <a:lstStyle/>
          <a:p>
            <a:r>
              <a:rPr lang="en-US" dirty="0" smtClean="0"/>
              <a:t>Main goal of epidemiology is to </a:t>
            </a:r>
            <a:r>
              <a:rPr lang="en-US" i="1" u="sng" dirty="0" smtClean="0">
                <a:solidFill>
                  <a:srgbClr val="FF0000"/>
                </a:solidFill>
              </a:rPr>
              <a:t>estimate</a:t>
            </a:r>
            <a:r>
              <a:rPr lang="en-US" dirty="0" smtClean="0"/>
              <a:t> the effect of an exposure on an outcome to </a:t>
            </a:r>
            <a:r>
              <a:rPr lang="en-US" i="1" u="sng" dirty="0" smtClean="0">
                <a:solidFill>
                  <a:srgbClr val="FF0000"/>
                </a:solidFill>
              </a:rPr>
              <a:t>infer</a:t>
            </a:r>
            <a:r>
              <a:rPr lang="en-US" i="1" dirty="0" smtClean="0">
                <a:solidFill>
                  <a:srgbClr val="FF0000"/>
                </a:solidFill>
              </a:rPr>
              <a:t> </a:t>
            </a:r>
            <a:r>
              <a:rPr lang="en-US" dirty="0" smtClean="0"/>
              <a:t>causality</a:t>
            </a:r>
          </a:p>
          <a:p>
            <a:endParaRPr lang="en-US" dirty="0"/>
          </a:p>
          <a:p>
            <a:r>
              <a:rPr lang="en-US" dirty="0" smtClean="0"/>
              <a:t>We can wrongfully attribute the cause of a health outcome</a:t>
            </a:r>
          </a:p>
          <a:p>
            <a:endParaRPr lang="en-US" dirty="0"/>
          </a:p>
          <a:p>
            <a:endParaRPr lang="en-US" dirty="0"/>
          </a:p>
        </p:txBody>
      </p:sp>
      <p:sp>
        <p:nvSpPr>
          <p:cNvPr id="7" name="TextBox 6"/>
          <p:cNvSpPr txBox="1"/>
          <p:nvPr/>
        </p:nvSpPr>
        <p:spPr>
          <a:xfrm>
            <a:off x="4220588" y="3124200"/>
            <a:ext cx="1676400" cy="646331"/>
          </a:xfrm>
          <a:prstGeom prst="rect">
            <a:avLst/>
          </a:prstGeom>
          <a:noFill/>
          <a:ln w="38100">
            <a:solidFill>
              <a:schemeClr val="tx1"/>
            </a:solidFill>
          </a:ln>
        </p:spPr>
        <p:txBody>
          <a:bodyPr wrap="square" rtlCol="0">
            <a:spAutoFit/>
          </a:bodyPr>
          <a:lstStyle/>
          <a:p>
            <a:r>
              <a:rPr lang="en-US" dirty="0" smtClean="0"/>
              <a:t>Maternal folic acid</a:t>
            </a:r>
            <a:endParaRPr lang="en-US" dirty="0"/>
          </a:p>
        </p:txBody>
      </p:sp>
      <p:cxnSp>
        <p:nvCxnSpPr>
          <p:cNvPr id="10" name="Straight Arrow Connector 9"/>
          <p:cNvCxnSpPr/>
          <p:nvPr/>
        </p:nvCxnSpPr>
        <p:spPr>
          <a:xfrm>
            <a:off x="5861973" y="3447365"/>
            <a:ext cx="1066800" cy="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922178" y="3262699"/>
            <a:ext cx="1901812" cy="369332"/>
          </a:xfrm>
          <a:prstGeom prst="rect">
            <a:avLst/>
          </a:prstGeom>
          <a:noFill/>
          <a:ln w="38100">
            <a:solidFill>
              <a:schemeClr val="tx1"/>
            </a:solidFill>
          </a:ln>
        </p:spPr>
        <p:txBody>
          <a:bodyPr wrap="square" rtlCol="0">
            <a:spAutoFit/>
          </a:bodyPr>
          <a:lstStyle/>
          <a:p>
            <a:r>
              <a:rPr lang="en-US" dirty="0" smtClean="0"/>
              <a:t>Childhood cancer</a:t>
            </a:r>
            <a:endParaRPr lang="en-US" dirty="0"/>
          </a:p>
        </p:txBody>
      </p:sp>
      <p:grpSp>
        <p:nvGrpSpPr>
          <p:cNvPr id="5" name="Group 4"/>
          <p:cNvGrpSpPr/>
          <p:nvPr/>
        </p:nvGrpSpPr>
        <p:grpSpPr>
          <a:xfrm>
            <a:off x="4196812" y="1840468"/>
            <a:ext cx="4325566" cy="687372"/>
            <a:chOff x="4196812" y="1967960"/>
            <a:chExt cx="4325566" cy="687372"/>
          </a:xfrm>
        </p:grpSpPr>
        <p:sp>
          <p:nvSpPr>
            <p:cNvPr id="13" name="TextBox 12"/>
            <p:cNvSpPr txBox="1"/>
            <p:nvPr/>
          </p:nvSpPr>
          <p:spPr>
            <a:xfrm>
              <a:off x="4196812" y="2286000"/>
              <a:ext cx="1658566" cy="369332"/>
            </a:xfrm>
            <a:prstGeom prst="rect">
              <a:avLst/>
            </a:prstGeom>
            <a:noFill/>
            <a:ln w="38100">
              <a:solidFill>
                <a:schemeClr val="tx1"/>
              </a:solidFill>
            </a:ln>
          </p:spPr>
          <p:txBody>
            <a:bodyPr wrap="square" rtlCol="0">
              <a:spAutoFit/>
            </a:bodyPr>
            <a:lstStyle/>
            <a:p>
              <a:r>
                <a:rPr lang="en-US" dirty="0" smtClean="0"/>
                <a:t>Cell phones</a:t>
              </a:r>
              <a:endParaRPr lang="en-US" dirty="0"/>
            </a:p>
          </p:txBody>
        </p:sp>
        <p:cxnSp>
          <p:nvCxnSpPr>
            <p:cNvPr id="14" name="Straight Arrow Connector 13"/>
            <p:cNvCxnSpPr/>
            <p:nvPr/>
          </p:nvCxnSpPr>
          <p:spPr>
            <a:xfrm>
              <a:off x="5855378" y="2470666"/>
              <a:ext cx="1066800" cy="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922178" y="2269308"/>
              <a:ext cx="1600200" cy="369332"/>
            </a:xfrm>
            <a:prstGeom prst="rect">
              <a:avLst/>
            </a:prstGeom>
            <a:noFill/>
            <a:ln w="38100">
              <a:solidFill>
                <a:schemeClr val="tx1"/>
              </a:solidFill>
            </a:ln>
          </p:spPr>
          <p:txBody>
            <a:bodyPr wrap="square" rtlCol="0">
              <a:spAutoFit/>
            </a:bodyPr>
            <a:lstStyle/>
            <a:p>
              <a:r>
                <a:rPr lang="en-US" dirty="0" smtClean="0"/>
                <a:t>Brain cancer</a:t>
              </a:r>
              <a:endParaRPr lang="en-US" dirty="0"/>
            </a:p>
          </p:txBody>
        </p:sp>
        <p:sp>
          <p:nvSpPr>
            <p:cNvPr id="12" name="TextBox 11"/>
            <p:cNvSpPr txBox="1"/>
            <p:nvPr/>
          </p:nvSpPr>
          <p:spPr>
            <a:xfrm>
              <a:off x="5896988" y="1967960"/>
              <a:ext cx="901209" cy="369332"/>
            </a:xfrm>
            <a:prstGeom prst="rect">
              <a:avLst/>
            </a:prstGeom>
            <a:noFill/>
          </p:spPr>
          <p:txBody>
            <a:bodyPr wrap="none" rtlCol="0">
              <a:spAutoFit/>
            </a:bodyPr>
            <a:lstStyle/>
            <a:p>
              <a:r>
                <a:rPr lang="en-US" dirty="0" smtClean="0"/>
                <a:t>Causal?</a:t>
              </a:r>
              <a:endParaRPr lang="en-US" dirty="0"/>
            </a:p>
          </p:txBody>
        </p:sp>
      </p:grpSp>
      <p:sp>
        <p:nvSpPr>
          <p:cNvPr id="18" name="TextBox 17"/>
          <p:cNvSpPr txBox="1"/>
          <p:nvPr/>
        </p:nvSpPr>
        <p:spPr>
          <a:xfrm>
            <a:off x="6020969" y="2754868"/>
            <a:ext cx="901209" cy="369332"/>
          </a:xfrm>
          <a:prstGeom prst="rect">
            <a:avLst/>
          </a:prstGeom>
          <a:noFill/>
        </p:spPr>
        <p:txBody>
          <a:bodyPr wrap="none" rtlCol="0">
            <a:spAutoFit/>
          </a:bodyPr>
          <a:lstStyle/>
          <a:p>
            <a:r>
              <a:rPr lang="en-US" dirty="0" smtClean="0"/>
              <a:t>Causal?</a:t>
            </a:r>
            <a:endParaRPr lang="en-US" dirty="0"/>
          </a:p>
        </p:txBody>
      </p:sp>
      <p:sp>
        <p:nvSpPr>
          <p:cNvPr id="16" name="Oval Callout 15"/>
          <p:cNvSpPr/>
          <p:nvPr/>
        </p:nvSpPr>
        <p:spPr>
          <a:xfrm>
            <a:off x="5898440" y="1673352"/>
            <a:ext cx="914400" cy="612648"/>
          </a:xfrm>
          <a:prstGeom prst="wedgeEllipse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Callout 19"/>
          <p:cNvSpPr/>
          <p:nvPr/>
        </p:nvSpPr>
        <p:spPr>
          <a:xfrm>
            <a:off x="6007778" y="2743200"/>
            <a:ext cx="914400" cy="612648"/>
          </a:xfrm>
          <a:prstGeom prst="wedgeEllipse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4220588" y="4267200"/>
            <a:ext cx="1676400" cy="646331"/>
          </a:xfrm>
          <a:prstGeom prst="rect">
            <a:avLst/>
          </a:prstGeom>
          <a:noFill/>
          <a:ln w="38100">
            <a:solidFill>
              <a:schemeClr val="tx1"/>
            </a:solidFill>
          </a:ln>
        </p:spPr>
        <p:txBody>
          <a:bodyPr wrap="square" rtlCol="0">
            <a:spAutoFit/>
          </a:bodyPr>
          <a:lstStyle/>
          <a:p>
            <a:r>
              <a:rPr lang="en-US" dirty="0" smtClean="0"/>
              <a:t>Public Education</a:t>
            </a:r>
            <a:endParaRPr lang="en-US" dirty="0"/>
          </a:p>
        </p:txBody>
      </p:sp>
      <p:cxnSp>
        <p:nvCxnSpPr>
          <p:cNvPr id="22" name="Straight Arrow Connector 21"/>
          <p:cNvCxnSpPr/>
          <p:nvPr/>
        </p:nvCxnSpPr>
        <p:spPr>
          <a:xfrm>
            <a:off x="5876223" y="4625520"/>
            <a:ext cx="1066800" cy="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943023" y="4405699"/>
            <a:ext cx="1901812" cy="369332"/>
          </a:xfrm>
          <a:prstGeom prst="rect">
            <a:avLst/>
          </a:prstGeom>
          <a:noFill/>
          <a:ln w="38100">
            <a:solidFill>
              <a:schemeClr val="tx1"/>
            </a:solidFill>
          </a:ln>
        </p:spPr>
        <p:txBody>
          <a:bodyPr wrap="square" rtlCol="0">
            <a:spAutoFit/>
          </a:bodyPr>
          <a:lstStyle/>
          <a:p>
            <a:r>
              <a:rPr lang="en-US" dirty="0" smtClean="0"/>
              <a:t>Low test scores</a:t>
            </a:r>
            <a:endParaRPr lang="en-US" dirty="0"/>
          </a:p>
        </p:txBody>
      </p:sp>
      <p:sp>
        <p:nvSpPr>
          <p:cNvPr id="24" name="Oval Callout 23"/>
          <p:cNvSpPr/>
          <p:nvPr/>
        </p:nvSpPr>
        <p:spPr>
          <a:xfrm>
            <a:off x="6020969" y="3960876"/>
            <a:ext cx="914400" cy="612648"/>
          </a:xfrm>
          <a:prstGeom prst="wedgeEllipse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6041814" y="4082534"/>
            <a:ext cx="901209" cy="369332"/>
          </a:xfrm>
          <a:prstGeom prst="rect">
            <a:avLst/>
          </a:prstGeom>
          <a:noFill/>
        </p:spPr>
        <p:txBody>
          <a:bodyPr wrap="none" rtlCol="0">
            <a:spAutoFit/>
          </a:bodyPr>
          <a:lstStyle/>
          <a:p>
            <a:r>
              <a:rPr lang="en-US" dirty="0" smtClean="0"/>
              <a:t>Causal?</a:t>
            </a:r>
            <a:endParaRPr lang="en-US" dirty="0"/>
          </a:p>
        </p:txBody>
      </p:sp>
    </p:spTree>
    <p:extLst>
      <p:ext uri="{BB962C8B-B14F-4D97-AF65-F5344CB8AC3E}">
        <p14:creationId xmlns:p14="http://schemas.microsoft.com/office/powerpoint/2010/main" val="220781908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Evaluation of potential confounders of an exposure disease relationship</a:t>
            </a:r>
            <a:endParaRPr lang="en-US" sz="3600" dirty="0"/>
          </a:p>
        </p:txBody>
      </p:sp>
      <p:sp>
        <p:nvSpPr>
          <p:cNvPr id="3" name="Content Placeholder 2"/>
          <p:cNvSpPr>
            <a:spLocks noGrp="1"/>
          </p:cNvSpPr>
          <p:nvPr>
            <p:ph idx="1"/>
          </p:nvPr>
        </p:nvSpPr>
        <p:spPr/>
        <p:txBody>
          <a:bodyPr>
            <a:normAutofit fontScale="92500" lnSpcReduction="10000"/>
          </a:bodyPr>
          <a:lstStyle/>
          <a:p>
            <a:r>
              <a:rPr lang="en-US" dirty="0" smtClean="0"/>
              <a:t>Literature search for factors associated with the outcome and the exposure </a:t>
            </a:r>
            <a:r>
              <a:rPr lang="en-US" u="sng" dirty="0" smtClean="0"/>
              <a:t>before</a:t>
            </a:r>
            <a:r>
              <a:rPr lang="en-US" dirty="0" smtClean="0"/>
              <a:t> study begins</a:t>
            </a:r>
          </a:p>
          <a:p>
            <a:pPr marL="0" indent="0">
              <a:buNone/>
            </a:pPr>
            <a:endParaRPr lang="en-US" dirty="0" smtClean="0"/>
          </a:p>
          <a:p>
            <a:r>
              <a:rPr lang="en-US" dirty="0" smtClean="0"/>
              <a:t>Statistical evaluation </a:t>
            </a:r>
            <a:r>
              <a:rPr lang="en-US" u="sng" dirty="0" smtClean="0"/>
              <a:t>after</a:t>
            </a:r>
            <a:r>
              <a:rPr lang="en-US" dirty="0" smtClean="0"/>
              <a:t> data has been collected</a:t>
            </a:r>
          </a:p>
          <a:p>
            <a:pPr lvl="1"/>
            <a:r>
              <a:rPr lang="en-US" dirty="0" smtClean="0"/>
              <a:t>10% rule of thumb (if the confounder adjusted measure of association differs from the crude measure of association by more than 10%, we can say the crude measure of association is confounded and talk about direction of bias)</a:t>
            </a:r>
          </a:p>
          <a:p>
            <a:pPr marL="457200" lvl="1" indent="0">
              <a:buNone/>
            </a:pPr>
            <a:endParaRPr lang="en-US" dirty="0" smtClean="0"/>
          </a:p>
        </p:txBody>
      </p:sp>
    </p:spTree>
    <p:extLst>
      <p:ext uri="{BB962C8B-B14F-4D97-AF65-F5344CB8AC3E}">
        <p14:creationId xmlns:p14="http://schemas.microsoft.com/office/powerpoint/2010/main" val="368743713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do we control for confounding?</a:t>
            </a:r>
            <a:endParaRPr lang="en-US" dirty="0"/>
          </a:p>
        </p:txBody>
      </p:sp>
      <p:sp>
        <p:nvSpPr>
          <p:cNvPr id="4" name="Content Placeholder 3"/>
          <p:cNvSpPr>
            <a:spLocks noGrp="1"/>
          </p:cNvSpPr>
          <p:nvPr>
            <p:ph idx="1"/>
          </p:nvPr>
        </p:nvSpPr>
        <p:spPr>
          <a:xfrm>
            <a:off x="457200" y="1219200"/>
            <a:ext cx="8229600" cy="4525963"/>
          </a:xfrm>
        </p:spPr>
        <p:txBody>
          <a:bodyPr>
            <a:noAutofit/>
          </a:bodyPr>
          <a:lstStyle/>
          <a:p>
            <a:pPr>
              <a:defRPr/>
            </a:pPr>
            <a:r>
              <a:rPr lang="en-US" altLang="en-US" sz="2800" dirty="0"/>
              <a:t>Design stage</a:t>
            </a:r>
          </a:p>
          <a:p>
            <a:pPr marL="914400" lvl="1" indent="-457200">
              <a:buFont typeface="+mj-lt"/>
              <a:buAutoNum type="arabicPeriod"/>
              <a:defRPr/>
            </a:pPr>
            <a:r>
              <a:rPr lang="en-US" altLang="en-US" dirty="0" smtClean="0"/>
              <a:t>Randomization-RCTs</a:t>
            </a:r>
          </a:p>
          <a:p>
            <a:pPr marL="914400" lvl="1" indent="-457200">
              <a:buFont typeface="+mj-lt"/>
              <a:buAutoNum type="arabicPeriod"/>
              <a:defRPr/>
            </a:pPr>
            <a:r>
              <a:rPr lang="en-US" altLang="en-US" dirty="0" smtClean="0"/>
              <a:t>Restriction</a:t>
            </a:r>
            <a:endParaRPr lang="en-US" altLang="en-US" dirty="0"/>
          </a:p>
          <a:p>
            <a:pPr marL="914400" lvl="1" indent="-457200">
              <a:buFont typeface="+mj-lt"/>
              <a:buAutoNum type="arabicPeriod"/>
              <a:defRPr/>
            </a:pPr>
            <a:r>
              <a:rPr lang="en-US" altLang="en-US" dirty="0"/>
              <a:t>Matching</a:t>
            </a:r>
          </a:p>
          <a:p>
            <a:pPr marL="457200" lvl="1" indent="0">
              <a:buNone/>
              <a:defRPr/>
            </a:pPr>
            <a:endParaRPr lang="en-US" altLang="en-US" dirty="0"/>
          </a:p>
          <a:p>
            <a:pPr>
              <a:defRPr/>
            </a:pPr>
            <a:r>
              <a:rPr lang="en-US" altLang="en-US" sz="2800" dirty="0"/>
              <a:t>Analysis stage</a:t>
            </a:r>
          </a:p>
          <a:p>
            <a:pPr marL="914400" lvl="1" indent="-457200">
              <a:buFont typeface="+mj-lt"/>
              <a:buAutoNum type="arabicPeriod"/>
              <a:defRPr/>
            </a:pPr>
            <a:r>
              <a:rPr lang="en-US" altLang="en-US" dirty="0"/>
              <a:t>Stratification</a:t>
            </a:r>
          </a:p>
          <a:p>
            <a:pPr marL="914400" lvl="1" indent="-457200">
              <a:buFont typeface="+mj-lt"/>
              <a:buAutoNum type="arabicPeriod"/>
              <a:defRPr/>
            </a:pPr>
            <a:r>
              <a:rPr lang="en-US" altLang="en-US" dirty="0" smtClean="0">
                <a:solidFill>
                  <a:schemeClr val="tx1">
                    <a:lumMod val="50000"/>
                    <a:lumOff val="50000"/>
                  </a:schemeClr>
                </a:solidFill>
              </a:rPr>
              <a:t>Standardization (covered last week)</a:t>
            </a:r>
            <a:endParaRPr lang="en-US" altLang="en-US" dirty="0">
              <a:solidFill>
                <a:schemeClr val="tx1">
                  <a:lumMod val="50000"/>
                  <a:lumOff val="50000"/>
                </a:schemeClr>
              </a:solidFill>
            </a:endParaRPr>
          </a:p>
          <a:p>
            <a:pPr marL="914400" lvl="1" indent="-457200">
              <a:buFont typeface="+mj-lt"/>
              <a:buAutoNum type="arabicPeriod"/>
              <a:defRPr/>
            </a:pPr>
            <a:r>
              <a:rPr lang="en-US" altLang="en-US" dirty="0"/>
              <a:t>Pooling</a:t>
            </a:r>
          </a:p>
          <a:p>
            <a:pPr marL="914400" lvl="1" indent="-457200">
              <a:buFont typeface="+mj-lt"/>
              <a:buAutoNum type="arabicPeriod"/>
              <a:defRPr/>
            </a:pPr>
            <a:r>
              <a:rPr lang="en-US" altLang="en-US" dirty="0" smtClean="0">
                <a:solidFill>
                  <a:schemeClr val="tx1">
                    <a:lumMod val="50000"/>
                    <a:lumOff val="50000"/>
                  </a:schemeClr>
                </a:solidFill>
              </a:rPr>
              <a:t>Multivariable modeling (covered in 2</a:t>
            </a:r>
            <a:r>
              <a:rPr lang="en-US" altLang="en-US" baseline="30000" dirty="0" smtClean="0">
                <a:solidFill>
                  <a:schemeClr val="tx1">
                    <a:lumMod val="50000"/>
                    <a:lumOff val="50000"/>
                  </a:schemeClr>
                </a:solidFill>
              </a:rPr>
              <a:t>nd</a:t>
            </a:r>
            <a:r>
              <a:rPr lang="en-US" altLang="en-US" dirty="0" smtClean="0">
                <a:solidFill>
                  <a:schemeClr val="tx1">
                    <a:lumMod val="50000"/>
                    <a:lumOff val="50000"/>
                  </a:schemeClr>
                </a:solidFill>
              </a:rPr>
              <a:t> </a:t>
            </a:r>
            <a:r>
              <a:rPr lang="en-US" altLang="en-US" dirty="0" err="1" smtClean="0">
                <a:solidFill>
                  <a:schemeClr val="tx1">
                    <a:lumMod val="50000"/>
                    <a:lumOff val="50000"/>
                  </a:schemeClr>
                </a:solidFill>
              </a:rPr>
              <a:t>epi</a:t>
            </a:r>
            <a:r>
              <a:rPr lang="en-US" altLang="en-US" dirty="0" smtClean="0">
                <a:solidFill>
                  <a:schemeClr val="tx1">
                    <a:lumMod val="50000"/>
                    <a:lumOff val="50000"/>
                  </a:schemeClr>
                </a:solidFill>
              </a:rPr>
              <a:t> class and ALM)</a:t>
            </a:r>
            <a:endParaRPr lang="en-US" altLang="en-US" dirty="0">
              <a:solidFill>
                <a:schemeClr val="tx1">
                  <a:lumMod val="50000"/>
                  <a:lumOff val="50000"/>
                </a:schemeClr>
              </a:solidFill>
            </a:endParaRPr>
          </a:p>
          <a:p>
            <a:pPr marL="0" indent="0">
              <a:buNone/>
            </a:pPr>
            <a:endParaRPr lang="en-US" sz="2800" dirty="0"/>
          </a:p>
        </p:txBody>
      </p:sp>
    </p:spTree>
    <p:extLst>
      <p:ext uri="{BB962C8B-B14F-4D97-AF65-F5344CB8AC3E}">
        <p14:creationId xmlns:p14="http://schemas.microsoft.com/office/powerpoint/2010/main" val="7200230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Design stage: randomization</a:t>
            </a:r>
            <a:endParaRPr lang="en-US" sz="3600" dirty="0"/>
          </a:p>
        </p:txBody>
      </p:sp>
      <p:sp>
        <p:nvSpPr>
          <p:cNvPr id="3" name="Content Placeholder 2"/>
          <p:cNvSpPr>
            <a:spLocks noGrp="1"/>
          </p:cNvSpPr>
          <p:nvPr>
            <p:ph sz="half" idx="1"/>
          </p:nvPr>
        </p:nvSpPr>
        <p:spPr/>
        <p:txBody>
          <a:bodyPr>
            <a:normAutofit fontScale="92500" lnSpcReduction="20000"/>
          </a:bodyPr>
          <a:lstStyle/>
          <a:p>
            <a:r>
              <a:rPr lang="en-US" dirty="0" smtClean="0"/>
              <a:t>The process of randomization distributes both </a:t>
            </a:r>
            <a:r>
              <a:rPr lang="en-US" i="1" u="sng" dirty="0" smtClean="0">
                <a:solidFill>
                  <a:srgbClr val="FF0000"/>
                </a:solidFill>
              </a:rPr>
              <a:t>known</a:t>
            </a:r>
            <a:r>
              <a:rPr lang="en-US" dirty="0" smtClean="0"/>
              <a:t> and </a:t>
            </a:r>
            <a:r>
              <a:rPr lang="en-US" i="1" u="sng" dirty="0" smtClean="0">
                <a:solidFill>
                  <a:srgbClr val="FF0000"/>
                </a:solidFill>
              </a:rPr>
              <a:t>unknown</a:t>
            </a:r>
            <a:r>
              <a:rPr lang="en-US" dirty="0" smtClean="0"/>
              <a:t> confounders between the intervention and control groups</a:t>
            </a:r>
          </a:p>
          <a:p>
            <a:pPr lvl="1"/>
            <a:r>
              <a:rPr lang="en-US" dirty="0" smtClean="0"/>
              <a:t>Most effective with large sample sizes</a:t>
            </a:r>
            <a:endParaRPr lang="en-US" dirty="0"/>
          </a:p>
          <a:p>
            <a:r>
              <a:rPr lang="en-US" dirty="0" smtClean="0"/>
              <a:t>Not really possible except in randomized controlled trials</a:t>
            </a:r>
          </a:p>
          <a:p>
            <a:r>
              <a:rPr lang="en-US" dirty="0" smtClean="0"/>
              <a:t>Not ethical for some exposures</a:t>
            </a:r>
          </a:p>
          <a:p>
            <a:endParaRPr lang="en-US" dirty="0"/>
          </a:p>
        </p:txBody>
      </p:sp>
      <p:grpSp>
        <p:nvGrpSpPr>
          <p:cNvPr id="5" name="Group 4"/>
          <p:cNvGrpSpPr/>
          <p:nvPr/>
        </p:nvGrpSpPr>
        <p:grpSpPr>
          <a:xfrm>
            <a:off x="4495800" y="2154318"/>
            <a:ext cx="4432300" cy="2417681"/>
            <a:chOff x="990600" y="2057400"/>
            <a:chExt cx="6858000" cy="1920875"/>
          </a:xfrm>
        </p:grpSpPr>
        <p:sp>
          <p:nvSpPr>
            <p:cNvPr id="6" name="Rectangle 5"/>
            <p:cNvSpPr>
              <a:spLocks noChangeArrowheads="1"/>
            </p:cNvSpPr>
            <p:nvPr/>
          </p:nvSpPr>
          <p:spPr bwMode="auto">
            <a:xfrm>
              <a:off x="990600" y="2057400"/>
              <a:ext cx="2290763" cy="366767"/>
            </a:xfrm>
            <a:prstGeom prst="rect">
              <a:avLst/>
            </a:prstGeom>
            <a:solidFill>
              <a:srgbClr val="154987"/>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lgn="ctr" defTabSz="762000" eaLnBrk="0" hangingPunct="0">
                <a:spcBef>
                  <a:spcPct val="50000"/>
                </a:spcBef>
              </a:pPr>
              <a:r>
                <a:rPr lang="nb-NO" b="1" dirty="0" smtClean="0">
                  <a:solidFill>
                    <a:schemeClr val="bg1"/>
                  </a:solidFill>
                </a:rPr>
                <a:t>Coffee</a:t>
              </a:r>
              <a:endParaRPr lang="nb-NO" b="1" dirty="0">
                <a:solidFill>
                  <a:schemeClr val="bg1"/>
                </a:solidFill>
              </a:endParaRPr>
            </a:p>
          </p:txBody>
        </p:sp>
        <p:sp>
          <p:nvSpPr>
            <p:cNvPr id="7" name="Rectangle 6"/>
            <p:cNvSpPr>
              <a:spLocks noChangeArrowheads="1"/>
            </p:cNvSpPr>
            <p:nvPr/>
          </p:nvSpPr>
          <p:spPr bwMode="auto">
            <a:xfrm>
              <a:off x="5786438" y="2057400"/>
              <a:ext cx="2062162" cy="366767"/>
            </a:xfrm>
            <a:prstGeom prst="rect">
              <a:avLst/>
            </a:prstGeom>
            <a:solidFill>
              <a:srgbClr val="154987"/>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lgn="ctr" defTabSz="762000" eaLnBrk="0" hangingPunct="0">
                <a:spcBef>
                  <a:spcPct val="50000"/>
                </a:spcBef>
              </a:pPr>
              <a:r>
                <a:rPr lang="nb-NO" b="1" dirty="0" smtClean="0">
                  <a:solidFill>
                    <a:schemeClr val="bg1"/>
                  </a:solidFill>
                </a:rPr>
                <a:t>CHD</a:t>
              </a:r>
              <a:endParaRPr lang="nb-NO" b="1" dirty="0">
                <a:solidFill>
                  <a:schemeClr val="bg1"/>
                </a:solidFill>
              </a:endParaRPr>
            </a:p>
          </p:txBody>
        </p:sp>
        <p:sp>
          <p:nvSpPr>
            <p:cNvPr id="8" name="Line 6"/>
            <p:cNvSpPr>
              <a:spLocks noChangeShapeType="1"/>
            </p:cNvSpPr>
            <p:nvPr/>
          </p:nvSpPr>
          <p:spPr bwMode="auto">
            <a:xfrm>
              <a:off x="3594100" y="2273300"/>
              <a:ext cx="1955800" cy="0"/>
            </a:xfrm>
            <a:prstGeom prst="line">
              <a:avLst/>
            </a:prstGeom>
            <a:noFill/>
            <a:ln w="127000">
              <a:solidFill>
                <a:srgbClr val="C0C0C0"/>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 name="AutoShape 7"/>
            <p:cNvSpPr>
              <a:spLocks noChangeArrowheads="1"/>
            </p:cNvSpPr>
            <p:nvPr/>
          </p:nvSpPr>
          <p:spPr bwMode="auto">
            <a:xfrm>
              <a:off x="3444240" y="3228975"/>
              <a:ext cx="2120900" cy="749300"/>
            </a:xfrm>
            <a:prstGeom prst="roundRect">
              <a:avLst>
                <a:gd name="adj" fmla="val 12495"/>
              </a:avLst>
            </a:prstGeom>
            <a:noFill/>
            <a:ln w="38100">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 name="Rectangle 9"/>
            <p:cNvSpPr>
              <a:spLocks noChangeArrowheads="1"/>
            </p:cNvSpPr>
            <p:nvPr/>
          </p:nvSpPr>
          <p:spPr bwMode="auto">
            <a:xfrm>
              <a:off x="3657600" y="3336925"/>
              <a:ext cx="1812925"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lgn="ctr" defTabSz="762000" eaLnBrk="0" hangingPunct="0"/>
              <a:r>
                <a:rPr lang="nb-NO" b="1" dirty="0" smtClean="0">
                  <a:solidFill>
                    <a:srgbClr val="154987"/>
                  </a:solidFill>
                </a:rPr>
                <a:t>Smoking</a:t>
              </a:r>
              <a:endParaRPr lang="nb-NO" b="1" dirty="0">
                <a:solidFill>
                  <a:srgbClr val="154987"/>
                </a:solidFill>
              </a:endParaRPr>
            </a:p>
          </p:txBody>
        </p:sp>
        <p:sp>
          <p:nvSpPr>
            <p:cNvPr id="11" name="Line 10"/>
            <p:cNvSpPr>
              <a:spLocks noChangeShapeType="1"/>
            </p:cNvSpPr>
            <p:nvPr/>
          </p:nvSpPr>
          <p:spPr bwMode="auto">
            <a:xfrm flipH="1" flipV="1">
              <a:off x="2438400" y="2613025"/>
              <a:ext cx="914400" cy="990600"/>
            </a:xfrm>
            <a:prstGeom prst="line">
              <a:avLst/>
            </a:prstGeom>
            <a:noFill/>
            <a:ln w="127000">
              <a:solidFill>
                <a:srgbClr val="C0C0C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 name="Line 9"/>
            <p:cNvSpPr>
              <a:spLocks noChangeShapeType="1"/>
            </p:cNvSpPr>
            <p:nvPr/>
          </p:nvSpPr>
          <p:spPr bwMode="auto">
            <a:xfrm flipV="1">
              <a:off x="5791200" y="2595562"/>
              <a:ext cx="685800" cy="990600"/>
            </a:xfrm>
            <a:prstGeom prst="line">
              <a:avLst/>
            </a:prstGeom>
            <a:noFill/>
            <a:ln w="127000">
              <a:solidFill>
                <a:srgbClr val="C0C0C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cxnSp>
        <p:nvCxnSpPr>
          <p:cNvPr id="14" name="Straight Connector 13"/>
          <p:cNvCxnSpPr/>
          <p:nvPr/>
        </p:nvCxnSpPr>
        <p:spPr>
          <a:xfrm flipH="1">
            <a:off x="5236056" y="3075110"/>
            <a:ext cx="631344" cy="37996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236056" y="3075110"/>
            <a:ext cx="805584" cy="429049"/>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495800" y="4845269"/>
            <a:ext cx="4432300" cy="1938992"/>
          </a:xfrm>
          <a:prstGeom prst="rect">
            <a:avLst/>
          </a:prstGeom>
          <a:noFill/>
        </p:spPr>
        <p:txBody>
          <a:bodyPr wrap="square" rtlCol="0">
            <a:spAutoFit/>
          </a:bodyPr>
          <a:lstStyle/>
          <a:p>
            <a:r>
              <a:rPr lang="en-US" sz="2000" b="1" dirty="0" smtClean="0">
                <a:solidFill>
                  <a:srgbClr val="FF0000"/>
                </a:solidFill>
              </a:rPr>
              <a:t>There is no association between coffee drinking and smoking because smokers  are balanced between coffee drinking and non-coffee drinking arms of the trial through the process of randomization.</a:t>
            </a:r>
            <a:endParaRPr lang="en-US" sz="2000" b="1" dirty="0">
              <a:solidFill>
                <a:srgbClr val="FF0000"/>
              </a:solidFill>
            </a:endParaRPr>
          </a:p>
        </p:txBody>
      </p:sp>
    </p:spTree>
    <p:extLst>
      <p:ext uri="{BB962C8B-B14F-4D97-AF65-F5344CB8AC3E}">
        <p14:creationId xmlns:p14="http://schemas.microsoft.com/office/powerpoint/2010/main" val="285092573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Design stage: Restriction</a:t>
            </a:r>
            <a:endParaRPr lang="en-US" sz="3600" dirty="0"/>
          </a:p>
        </p:txBody>
      </p:sp>
      <p:sp>
        <p:nvSpPr>
          <p:cNvPr id="3" name="Content Placeholder 2"/>
          <p:cNvSpPr>
            <a:spLocks noGrp="1"/>
          </p:cNvSpPr>
          <p:nvPr>
            <p:ph idx="1"/>
          </p:nvPr>
        </p:nvSpPr>
        <p:spPr/>
        <p:txBody>
          <a:bodyPr>
            <a:normAutofit fontScale="92500" lnSpcReduction="10000"/>
          </a:bodyPr>
          <a:lstStyle/>
          <a:p>
            <a:r>
              <a:rPr lang="en-US" dirty="0" smtClean="0"/>
              <a:t>Restriction limits the eligibility criteria to exclude people with potential confounders</a:t>
            </a:r>
          </a:p>
          <a:p>
            <a:pPr lvl="1"/>
            <a:r>
              <a:rPr lang="en-US" dirty="0" smtClean="0"/>
              <a:t>Age</a:t>
            </a:r>
          </a:p>
          <a:p>
            <a:pPr lvl="1"/>
            <a:r>
              <a:rPr lang="en-US" dirty="0" smtClean="0"/>
              <a:t>Gender</a:t>
            </a:r>
          </a:p>
          <a:p>
            <a:pPr lvl="1"/>
            <a:r>
              <a:rPr lang="en-US" dirty="0" smtClean="0"/>
              <a:t>Socioeconomic status</a:t>
            </a:r>
          </a:p>
          <a:p>
            <a:pPr lvl="1"/>
            <a:r>
              <a:rPr lang="en-US" dirty="0" smtClean="0"/>
              <a:t>Smoking</a:t>
            </a:r>
          </a:p>
          <a:p>
            <a:r>
              <a:rPr lang="en-US" dirty="0" smtClean="0"/>
              <a:t>Advantages: simple to implement, cost effective</a:t>
            </a:r>
          </a:p>
          <a:p>
            <a:r>
              <a:rPr lang="en-US" dirty="0" smtClean="0"/>
              <a:t>Disadvantages: limits generalizability of finding, residual confounding may exist if restriction categories are too wide (e.g. 50-59 years of age)</a:t>
            </a:r>
          </a:p>
        </p:txBody>
      </p:sp>
    </p:spTree>
    <p:extLst>
      <p:ext uri="{BB962C8B-B14F-4D97-AF65-F5344CB8AC3E}">
        <p14:creationId xmlns:p14="http://schemas.microsoft.com/office/powerpoint/2010/main" val="18017067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Design stage: Matching</a:t>
            </a:r>
            <a:endParaRPr lang="en-US" sz="3200" dirty="0"/>
          </a:p>
        </p:txBody>
      </p:sp>
      <p:sp>
        <p:nvSpPr>
          <p:cNvPr id="3" name="Content Placeholder 2"/>
          <p:cNvSpPr>
            <a:spLocks noGrp="1"/>
          </p:cNvSpPr>
          <p:nvPr>
            <p:ph idx="1"/>
          </p:nvPr>
        </p:nvSpPr>
        <p:spPr>
          <a:xfrm>
            <a:off x="457200" y="1143000"/>
            <a:ext cx="8534400" cy="5257800"/>
          </a:xfrm>
        </p:spPr>
        <p:txBody>
          <a:bodyPr>
            <a:normAutofit fontScale="70000" lnSpcReduction="20000"/>
          </a:bodyPr>
          <a:lstStyle/>
          <a:p>
            <a:r>
              <a:rPr lang="en-US" dirty="0"/>
              <a:t>M</a:t>
            </a:r>
            <a:r>
              <a:rPr lang="en-US" dirty="0" smtClean="0"/>
              <a:t>ost </a:t>
            </a:r>
            <a:r>
              <a:rPr lang="en-US" dirty="0"/>
              <a:t>commonly used in case-control </a:t>
            </a:r>
            <a:r>
              <a:rPr lang="en-US" dirty="0" smtClean="0"/>
              <a:t>studies</a:t>
            </a:r>
            <a:endParaRPr lang="en-US" dirty="0"/>
          </a:p>
          <a:p>
            <a:endParaRPr lang="en-US" dirty="0" smtClean="0"/>
          </a:p>
          <a:p>
            <a:r>
              <a:rPr lang="en-US" dirty="0" smtClean="0"/>
              <a:t>Select study participants so confounders are evenly distributed between cases and controls </a:t>
            </a:r>
          </a:p>
          <a:p>
            <a:pPr lvl="1"/>
            <a:r>
              <a:rPr lang="en-US" u="sng" dirty="0" smtClean="0">
                <a:solidFill>
                  <a:srgbClr val="0000FF"/>
                </a:solidFill>
              </a:rPr>
              <a:t>Frequency matching-</a:t>
            </a:r>
            <a:r>
              <a:rPr lang="en-US" dirty="0" smtClean="0"/>
              <a:t>Ensures comparable distribution of matching factor between exposed and unexposed groups (cohort study) or cases and controls (case-control study)</a:t>
            </a:r>
          </a:p>
          <a:p>
            <a:pPr lvl="1"/>
            <a:endParaRPr lang="en-US" u="sng" dirty="0">
              <a:solidFill>
                <a:srgbClr val="0000FF"/>
              </a:solidFill>
            </a:endParaRPr>
          </a:p>
          <a:p>
            <a:pPr lvl="1"/>
            <a:r>
              <a:rPr lang="en-US" u="sng" dirty="0" smtClean="0">
                <a:solidFill>
                  <a:srgbClr val="0000FF"/>
                </a:solidFill>
              </a:rPr>
              <a:t>Individual matching</a:t>
            </a:r>
          </a:p>
          <a:p>
            <a:pPr marL="1087438" lvl="2" indent="-230188"/>
            <a:r>
              <a:rPr lang="en-US" dirty="0" smtClean="0"/>
              <a:t>Subjects are matched one to one on a confounder</a:t>
            </a:r>
          </a:p>
          <a:p>
            <a:pPr marL="457200" lvl="1" indent="0">
              <a:buNone/>
            </a:pPr>
            <a:endParaRPr lang="en-US" dirty="0"/>
          </a:p>
          <a:p>
            <a:pPr lvl="1"/>
            <a:endParaRPr lang="en-US" dirty="0" smtClean="0"/>
          </a:p>
          <a:p>
            <a:r>
              <a:rPr lang="en-US" dirty="0" smtClean="0"/>
              <a:t>Advantages: direct control of confounders, sufficient number of controls in analysis</a:t>
            </a:r>
          </a:p>
          <a:p>
            <a:r>
              <a:rPr lang="en-US" dirty="0" smtClean="0"/>
              <a:t>Disadvantages: requires special analysis techniques,</a:t>
            </a:r>
            <a:r>
              <a:rPr lang="en-US" dirty="0"/>
              <a:t> </a:t>
            </a:r>
            <a:r>
              <a:rPr lang="en-US" dirty="0" smtClean="0"/>
              <a:t>overmatching, </a:t>
            </a:r>
            <a:r>
              <a:rPr lang="en-US" i="1" dirty="0" smtClean="0"/>
              <a:t>cannot evaluate the association between the matched variable and the outcome</a:t>
            </a:r>
            <a:r>
              <a:rPr lang="en-US" dirty="0" smtClean="0"/>
              <a:t>, exclusion of cases without controls</a:t>
            </a:r>
            <a:endParaRPr lang="en-US" dirty="0"/>
          </a:p>
        </p:txBody>
      </p:sp>
    </p:spTree>
    <p:extLst>
      <p:ext uri="{BB962C8B-B14F-4D97-AF65-F5344CB8AC3E}">
        <p14:creationId xmlns:p14="http://schemas.microsoft.com/office/powerpoint/2010/main" val="157992797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 y="-8106"/>
            <a:ext cx="9033373" cy="253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48430" y="2570747"/>
            <a:ext cx="5029202" cy="4154984"/>
          </a:xfrm>
          <a:prstGeom prst="rect">
            <a:avLst/>
          </a:prstGeom>
          <a:noFill/>
        </p:spPr>
        <p:txBody>
          <a:bodyPr wrap="square" rtlCol="0">
            <a:spAutoFit/>
          </a:bodyPr>
          <a:lstStyle/>
          <a:p>
            <a:pPr marL="285750" indent="-285750">
              <a:buFont typeface="Arial" pitchFamily="34" charset="0"/>
              <a:buChar char="•"/>
            </a:pPr>
            <a:r>
              <a:rPr lang="en-US" sz="2400" dirty="0" smtClean="0"/>
              <a:t>Study conducted in UK</a:t>
            </a:r>
          </a:p>
          <a:p>
            <a:pPr marL="285750" indent="-285750">
              <a:buFont typeface="Arial" pitchFamily="34" charset="0"/>
              <a:buChar char="•"/>
            </a:pPr>
            <a:r>
              <a:rPr lang="en-US" sz="2400" dirty="0" smtClean="0"/>
              <a:t>Data originally collected to study paternal radiation exposure and Down Syndrome</a:t>
            </a:r>
          </a:p>
          <a:p>
            <a:pPr marL="285750" indent="-285750">
              <a:buFont typeface="Arial" pitchFamily="34" charset="0"/>
              <a:buChar char="•"/>
            </a:pPr>
            <a:r>
              <a:rPr lang="en-US" sz="2400" dirty="0" smtClean="0"/>
              <a:t>Investigators wanted to know whether paternal age increases the risk of DS independently of maternal age</a:t>
            </a:r>
          </a:p>
          <a:p>
            <a:pPr marL="285750" indent="-285750">
              <a:buFont typeface="Arial" pitchFamily="34" charset="0"/>
              <a:buChar char="•"/>
            </a:pPr>
            <a:r>
              <a:rPr lang="en-US" sz="2400" dirty="0" smtClean="0"/>
              <a:t>Matched DS cases to controls individually on maternal age within 6 months</a:t>
            </a:r>
            <a:endParaRPr lang="en-US" sz="2400" dirty="0"/>
          </a:p>
        </p:txBody>
      </p:sp>
      <p:sp>
        <p:nvSpPr>
          <p:cNvPr id="7" name="TextBox 6"/>
          <p:cNvSpPr txBox="1"/>
          <p:nvPr/>
        </p:nvSpPr>
        <p:spPr>
          <a:xfrm>
            <a:off x="5024672" y="5638800"/>
            <a:ext cx="4038600" cy="954107"/>
          </a:xfrm>
          <a:prstGeom prst="rect">
            <a:avLst/>
          </a:prstGeom>
          <a:noFill/>
        </p:spPr>
        <p:txBody>
          <a:bodyPr wrap="square" rtlCol="0">
            <a:spAutoFit/>
          </a:bodyPr>
          <a:lstStyle/>
          <a:p>
            <a:r>
              <a:rPr lang="en-US" sz="2800" b="1" dirty="0" smtClean="0">
                <a:solidFill>
                  <a:srgbClr val="FF0000"/>
                </a:solidFill>
              </a:rPr>
              <a:t>OR</a:t>
            </a:r>
            <a:r>
              <a:rPr lang="en-US" sz="2800" b="1" baseline="-25000" dirty="0" smtClean="0">
                <a:solidFill>
                  <a:srgbClr val="FF0000"/>
                </a:solidFill>
              </a:rPr>
              <a:t>10 year increase paternal age</a:t>
            </a:r>
            <a:r>
              <a:rPr lang="en-US" sz="2800" b="1" dirty="0" smtClean="0">
                <a:solidFill>
                  <a:srgbClr val="FF0000"/>
                </a:solidFill>
              </a:rPr>
              <a:t>= </a:t>
            </a:r>
          </a:p>
          <a:p>
            <a:r>
              <a:rPr lang="en-US" sz="2800" b="1" dirty="0" smtClean="0">
                <a:solidFill>
                  <a:srgbClr val="FF0000"/>
                </a:solidFill>
              </a:rPr>
              <a:t>1.13 (95% CI 0.85-1.95)</a:t>
            </a:r>
          </a:p>
        </p:txBody>
      </p:sp>
      <p:grpSp>
        <p:nvGrpSpPr>
          <p:cNvPr id="16" name="Group 15"/>
          <p:cNvGrpSpPr/>
          <p:nvPr/>
        </p:nvGrpSpPr>
        <p:grpSpPr>
          <a:xfrm>
            <a:off x="4521850" y="2596577"/>
            <a:ext cx="4648200" cy="1441803"/>
            <a:chOff x="5077632" y="3559444"/>
            <a:chExt cx="4648200" cy="1441803"/>
          </a:xfrm>
        </p:grpSpPr>
        <p:cxnSp>
          <p:nvCxnSpPr>
            <p:cNvPr id="3" name="Straight Connector 2"/>
            <p:cNvCxnSpPr/>
            <p:nvPr/>
          </p:nvCxnSpPr>
          <p:spPr>
            <a:xfrm>
              <a:off x="5730498" y="4186709"/>
              <a:ext cx="898902" cy="685800"/>
            </a:xfrm>
            <a:prstGeom prst="line">
              <a:avLst/>
            </a:prstGeom>
            <a:ln w="762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5363"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77632" y="3559444"/>
              <a:ext cx="4648200" cy="1441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190844492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Is advanced maternal age a confounder of the association between paternal age and Down syndrome?</a:t>
            </a:r>
            <a:endParaRPr lang="en-US" sz="3200" dirty="0"/>
          </a:p>
        </p:txBody>
      </p:sp>
      <p:sp>
        <p:nvSpPr>
          <p:cNvPr id="3" name="Content Placeholder 2"/>
          <p:cNvSpPr>
            <a:spLocks noGrp="1"/>
          </p:cNvSpPr>
          <p:nvPr>
            <p:ph idx="1"/>
          </p:nvPr>
        </p:nvSpPr>
        <p:spPr/>
        <p:txBody>
          <a:bodyPr/>
          <a:lstStyle/>
          <a:p>
            <a:r>
              <a:rPr lang="en-US" dirty="0" smtClean="0"/>
              <a:t>A. Yes</a:t>
            </a:r>
          </a:p>
          <a:p>
            <a:r>
              <a:rPr lang="en-US" dirty="0" smtClean="0"/>
              <a:t>B. No</a:t>
            </a:r>
            <a:endParaRPr lang="en-US" dirty="0"/>
          </a:p>
        </p:txBody>
      </p:sp>
      <p:sp>
        <p:nvSpPr>
          <p:cNvPr id="4" name="Rectangle 3"/>
          <p:cNvSpPr/>
          <p:nvPr/>
        </p:nvSpPr>
        <p:spPr>
          <a:xfrm>
            <a:off x="31830" y="6324600"/>
            <a:ext cx="7391400" cy="369332"/>
          </a:xfrm>
          <a:prstGeom prst="rect">
            <a:avLst/>
          </a:prstGeom>
        </p:spPr>
        <p:txBody>
          <a:bodyPr wrap="square">
            <a:spAutoFit/>
          </a:bodyPr>
          <a:lstStyle/>
          <a:p>
            <a:r>
              <a:rPr lang="en-US" dirty="0"/>
              <a:t>https://b.socrative.com/teacher/#live-results/question/1</a:t>
            </a:r>
          </a:p>
        </p:txBody>
      </p:sp>
    </p:spTree>
    <p:extLst>
      <p:ext uri="{BB962C8B-B14F-4D97-AF65-F5344CB8AC3E}">
        <p14:creationId xmlns:p14="http://schemas.microsoft.com/office/powerpoint/2010/main" val="4720109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Analysis stage: Stratification</a:t>
            </a:r>
            <a:endParaRPr lang="en-US" sz="3600" dirty="0"/>
          </a:p>
        </p:txBody>
      </p:sp>
      <p:sp>
        <p:nvSpPr>
          <p:cNvPr id="3" name="Content Placeholder 2"/>
          <p:cNvSpPr>
            <a:spLocks noGrp="1"/>
          </p:cNvSpPr>
          <p:nvPr>
            <p:ph sz="half" idx="1"/>
          </p:nvPr>
        </p:nvSpPr>
        <p:spPr>
          <a:xfrm>
            <a:off x="457200" y="1600200"/>
            <a:ext cx="4191000" cy="5257800"/>
          </a:xfrm>
        </p:spPr>
        <p:txBody>
          <a:bodyPr>
            <a:normAutofit fontScale="85000" lnSpcReduction="20000"/>
          </a:bodyPr>
          <a:lstStyle/>
          <a:p>
            <a:r>
              <a:rPr lang="en-US" dirty="0" smtClean="0"/>
              <a:t>Used to examine whether the exposure disease relationship is confounded by a third variable</a:t>
            </a:r>
          </a:p>
          <a:p>
            <a:r>
              <a:rPr lang="en-US" dirty="0" smtClean="0"/>
              <a:t>Study subjects are split into strata based on the level of the confounder</a:t>
            </a:r>
          </a:p>
          <a:p>
            <a:r>
              <a:rPr lang="en-US" dirty="0" smtClean="0"/>
              <a:t>Exposure disease relationship is then measured separately for each strata</a:t>
            </a:r>
          </a:p>
          <a:p>
            <a:r>
              <a:rPr lang="en-US" dirty="0" smtClean="0"/>
              <a:t>Stratum specific measures of association are compared to each other and then if they are similar but different from the crude-confounding is present</a:t>
            </a:r>
          </a:p>
        </p:txBody>
      </p:sp>
      <p:sp>
        <p:nvSpPr>
          <p:cNvPr id="4" name="Content Placeholder 3"/>
          <p:cNvSpPr>
            <a:spLocks noGrp="1"/>
          </p:cNvSpPr>
          <p:nvPr>
            <p:ph sz="half" idx="2"/>
          </p:nvPr>
        </p:nvSpPr>
        <p:spPr/>
        <p:txBody>
          <a:bodyPr>
            <a:normAutofit fontScale="85000" lnSpcReduction="20000"/>
          </a:bodyPr>
          <a:lstStyle/>
          <a:p>
            <a:r>
              <a:rPr lang="en-US" dirty="0"/>
              <a:t>Advantages</a:t>
            </a:r>
          </a:p>
          <a:p>
            <a:pPr lvl="1"/>
            <a:r>
              <a:rPr lang="en-US" dirty="0"/>
              <a:t>Minimum assumptions</a:t>
            </a:r>
          </a:p>
          <a:p>
            <a:pPr lvl="1"/>
            <a:r>
              <a:rPr lang="en-US" dirty="0"/>
              <a:t>Straightforward computation</a:t>
            </a:r>
          </a:p>
          <a:p>
            <a:endParaRPr lang="en-US" dirty="0"/>
          </a:p>
          <a:p>
            <a:r>
              <a:rPr lang="en-US" dirty="0"/>
              <a:t>Disadvantages</a:t>
            </a:r>
          </a:p>
          <a:p>
            <a:pPr lvl="1"/>
            <a:r>
              <a:rPr lang="en-US" altLang="en-US" dirty="0">
                <a:solidFill>
                  <a:prstClr val="black"/>
                </a:solidFill>
                <a:latin typeface="Gill Sans MT" pitchFamily="34" charset="0"/>
              </a:rPr>
              <a:t>Small numbers in some strata make estimates less stable</a:t>
            </a:r>
          </a:p>
          <a:p>
            <a:pPr lvl="1"/>
            <a:r>
              <a:rPr lang="en-US" altLang="en-US" dirty="0">
                <a:solidFill>
                  <a:prstClr val="black"/>
                </a:solidFill>
                <a:latin typeface="Gill Sans MT" pitchFamily="34" charset="0"/>
              </a:rPr>
              <a:t>Various ways to form strata</a:t>
            </a:r>
          </a:p>
          <a:p>
            <a:pPr lvl="1"/>
            <a:r>
              <a:rPr lang="en-US" altLang="en-US" dirty="0">
                <a:solidFill>
                  <a:prstClr val="black"/>
                </a:solidFill>
                <a:latin typeface="Gill Sans MT" pitchFamily="34" charset="0"/>
              </a:rPr>
              <a:t>Difficult interpretation with several confounders</a:t>
            </a:r>
          </a:p>
          <a:p>
            <a:endParaRPr lang="en-US" dirty="0"/>
          </a:p>
        </p:txBody>
      </p:sp>
    </p:spTree>
    <p:extLst>
      <p:ext uri="{BB962C8B-B14F-4D97-AF65-F5344CB8AC3E}">
        <p14:creationId xmlns:p14="http://schemas.microsoft.com/office/powerpoint/2010/main" val="369737024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Steps in conducting a stratified analysis</a:t>
            </a:r>
            <a:endParaRPr lang="en-US"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dirty="0" smtClean="0"/>
              <a:t>Calculate </a:t>
            </a:r>
            <a:r>
              <a:rPr lang="en-US" dirty="0"/>
              <a:t>crude measure of </a:t>
            </a:r>
            <a:r>
              <a:rPr lang="en-US" dirty="0" smtClean="0"/>
              <a:t>association (OR, CIR, IRR)-</a:t>
            </a:r>
            <a:r>
              <a:rPr lang="en-US" i="1" u="sng" dirty="0" smtClean="0"/>
              <a:t>if not already given</a:t>
            </a:r>
            <a:endParaRPr lang="en-US" i="1" u="sng" dirty="0"/>
          </a:p>
          <a:p>
            <a:pPr marL="514350" indent="-514350">
              <a:buFont typeface="+mj-lt"/>
              <a:buAutoNum type="arabicPeriod"/>
            </a:pPr>
            <a:r>
              <a:rPr lang="en-US" dirty="0"/>
              <a:t>Stratify </a:t>
            </a:r>
            <a:r>
              <a:rPr lang="en-US" dirty="0" smtClean="0"/>
              <a:t>data </a:t>
            </a:r>
            <a:r>
              <a:rPr lang="en-US" dirty="0"/>
              <a:t>on level of potential confounder and calculate stratum-specific measures of association</a:t>
            </a:r>
          </a:p>
          <a:p>
            <a:pPr marL="514350" indent="-514350">
              <a:buFont typeface="+mj-lt"/>
              <a:buAutoNum type="arabicPeriod"/>
            </a:pPr>
            <a:r>
              <a:rPr lang="en-US" dirty="0"/>
              <a:t>Compare stratum specific measures of association to each other </a:t>
            </a:r>
            <a:r>
              <a:rPr lang="en-US" dirty="0" smtClean="0"/>
              <a:t>(CIR, IRR, OR)</a:t>
            </a:r>
            <a:endParaRPr lang="en-US" dirty="0"/>
          </a:p>
          <a:p>
            <a:pPr marL="514350" indent="-514350">
              <a:buFont typeface="+mj-lt"/>
              <a:buAutoNum type="arabicPeriod"/>
            </a:pPr>
            <a:r>
              <a:rPr lang="en-US" dirty="0"/>
              <a:t>If stratum specific measures of association are </a:t>
            </a:r>
            <a:r>
              <a:rPr lang="en-US" i="1" dirty="0" smtClean="0">
                <a:solidFill>
                  <a:srgbClr val="FF0000"/>
                </a:solidFill>
              </a:rPr>
              <a:t>similar to each other but different </a:t>
            </a:r>
            <a:r>
              <a:rPr lang="en-US" dirty="0" smtClean="0"/>
              <a:t>from the crude measure of association, confounding is present</a:t>
            </a:r>
            <a:endParaRPr lang="en-US" dirty="0"/>
          </a:p>
          <a:p>
            <a:endParaRPr lang="en-US" dirty="0"/>
          </a:p>
        </p:txBody>
      </p:sp>
    </p:spTree>
    <p:extLst>
      <p:ext uri="{BB962C8B-B14F-4D97-AF65-F5344CB8AC3E}">
        <p14:creationId xmlns:p14="http://schemas.microsoft.com/office/powerpoint/2010/main" val="61344947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457200" y="228600"/>
            <a:ext cx="7772400" cy="838200"/>
          </a:xfrm>
        </p:spPr>
        <p:txBody>
          <a:bodyPr/>
          <a:lstStyle/>
          <a:p>
            <a:pPr>
              <a:defRPr/>
            </a:pPr>
            <a:r>
              <a:rPr lang="en-US" altLang="en-US" sz="3200" dirty="0" smtClean="0"/>
              <a:t>Stratification</a:t>
            </a:r>
            <a:endParaRPr lang="en-US" altLang="en-US" b="0" dirty="0" smtClean="0">
              <a:latin typeface="Times" pitchFamily="18" charset="0"/>
            </a:endParaRPr>
          </a:p>
        </p:txBody>
      </p:sp>
      <p:sp>
        <p:nvSpPr>
          <p:cNvPr id="100355" name="Text Box 3"/>
          <p:cNvSpPr txBox="1">
            <a:spLocks noChangeArrowheads="1"/>
          </p:cNvSpPr>
          <p:nvPr/>
        </p:nvSpPr>
        <p:spPr bwMode="auto">
          <a:xfrm>
            <a:off x="2672444" y="979784"/>
            <a:ext cx="3727367" cy="461665"/>
          </a:xfrm>
          <a:prstGeom prst="rect">
            <a:avLst/>
          </a:prstGeom>
          <a:noFill/>
          <a:ln w="9525">
            <a:noFill/>
            <a:miter lim="800000"/>
            <a:headEnd/>
            <a:tailEnd/>
          </a:ln>
          <a:effectLst/>
        </p:spPr>
        <p:txBody>
          <a:bodyPr wrap="none">
            <a:spAutoFit/>
          </a:bodyPr>
          <a:lstStyle/>
          <a:p>
            <a:pPr>
              <a:defRPr/>
            </a:pPr>
            <a:r>
              <a:rPr lang="en-US" altLang="en-US" sz="2400" b="1" dirty="0" smtClean="0"/>
              <a:t>Scenario 1: No </a:t>
            </a:r>
            <a:r>
              <a:rPr lang="en-US" altLang="en-US" sz="2400" b="1" dirty="0"/>
              <a:t>Confounding</a:t>
            </a:r>
          </a:p>
        </p:txBody>
      </p:sp>
      <p:sp>
        <p:nvSpPr>
          <p:cNvPr id="100356" name="Text Box 4"/>
          <p:cNvSpPr txBox="1">
            <a:spLocks noChangeArrowheads="1"/>
          </p:cNvSpPr>
          <p:nvPr/>
        </p:nvSpPr>
        <p:spPr bwMode="auto">
          <a:xfrm>
            <a:off x="3361125" y="3962400"/>
            <a:ext cx="1898277" cy="584775"/>
          </a:xfrm>
          <a:prstGeom prst="rect">
            <a:avLst/>
          </a:prstGeom>
          <a:noFill/>
          <a:ln w="9525">
            <a:noFill/>
            <a:miter lim="800000"/>
            <a:headEnd/>
            <a:tailEnd/>
          </a:ln>
          <a:effectLst/>
        </p:spPr>
        <p:txBody>
          <a:bodyPr wrap="none">
            <a:spAutoFit/>
          </a:bodyPr>
          <a:lstStyle/>
          <a:p>
            <a:pPr>
              <a:defRPr/>
            </a:pPr>
            <a:r>
              <a:rPr lang="en-US" altLang="en-US" sz="3200" dirty="0"/>
              <a:t>OR</a:t>
            </a:r>
            <a:r>
              <a:rPr lang="en-US" altLang="en-US" sz="3200" baseline="-25000" dirty="0"/>
              <a:t>(1)</a:t>
            </a:r>
            <a:r>
              <a:rPr lang="en-US" altLang="en-US" sz="3200" dirty="0"/>
              <a:t> </a:t>
            </a:r>
            <a:r>
              <a:rPr lang="en-US" altLang="en-US" sz="3200" dirty="0" smtClean="0"/>
              <a:t>= 8.0</a:t>
            </a:r>
            <a:endParaRPr lang="en-US" altLang="en-US" sz="3200" dirty="0"/>
          </a:p>
        </p:txBody>
      </p:sp>
      <p:sp>
        <p:nvSpPr>
          <p:cNvPr id="100357" name="Text Box 5"/>
          <p:cNvSpPr txBox="1">
            <a:spLocks noChangeArrowheads="1"/>
          </p:cNvSpPr>
          <p:nvPr/>
        </p:nvSpPr>
        <p:spPr bwMode="auto">
          <a:xfrm>
            <a:off x="6279127" y="3962400"/>
            <a:ext cx="1805302" cy="584775"/>
          </a:xfrm>
          <a:prstGeom prst="rect">
            <a:avLst/>
          </a:prstGeom>
          <a:noFill/>
          <a:ln w="9525">
            <a:noFill/>
            <a:miter lim="800000"/>
            <a:headEnd/>
            <a:tailEnd/>
          </a:ln>
          <a:effectLst/>
        </p:spPr>
        <p:txBody>
          <a:bodyPr wrap="none">
            <a:spAutoFit/>
          </a:bodyPr>
          <a:lstStyle/>
          <a:p>
            <a:pPr>
              <a:defRPr/>
            </a:pPr>
            <a:r>
              <a:rPr lang="en-US" altLang="en-US" sz="3200" dirty="0"/>
              <a:t>OR</a:t>
            </a:r>
            <a:r>
              <a:rPr lang="en-US" altLang="en-US" sz="3200" baseline="-25000" dirty="0"/>
              <a:t>(2)</a:t>
            </a:r>
            <a:r>
              <a:rPr lang="en-US" altLang="en-US" sz="3200" dirty="0"/>
              <a:t> </a:t>
            </a:r>
            <a:r>
              <a:rPr lang="en-US" altLang="en-US" sz="3200" dirty="0" smtClean="0"/>
              <a:t>=8.0</a:t>
            </a:r>
            <a:endParaRPr lang="en-US" altLang="en-US" sz="3200" dirty="0"/>
          </a:p>
        </p:txBody>
      </p:sp>
      <p:sp>
        <p:nvSpPr>
          <p:cNvPr id="100374" name="Text Box 22"/>
          <p:cNvSpPr txBox="1">
            <a:spLocks noChangeArrowheads="1"/>
          </p:cNvSpPr>
          <p:nvPr/>
        </p:nvSpPr>
        <p:spPr bwMode="auto">
          <a:xfrm>
            <a:off x="3375360" y="1368624"/>
            <a:ext cx="2092432" cy="707886"/>
          </a:xfrm>
          <a:prstGeom prst="rect">
            <a:avLst/>
          </a:prstGeom>
          <a:noFill/>
          <a:ln w="9525">
            <a:noFill/>
            <a:miter lim="800000"/>
            <a:headEnd/>
            <a:tailEnd/>
          </a:ln>
          <a:effectLst/>
        </p:spPr>
        <p:txBody>
          <a:bodyPr wrap="none">
            <a:spAutoFit/>
          </a:bodyPr>
          <a:lstStyle/>
          <a:p>
            <a:pPr algn="ctr">
              <a:defRPr/>
            </a:pPr>
            <a:endParaRPr lang="en-US" altLang="en-US" sz="2000" b="1" dirty="0"/>
          </a:p>
          <a:p>
            <a:pPr algn="ctr">
              <a:defRPr/>
            </a:pPr>
            <a:r>
              <a:rPr lang="en-US" altLang="en-US" sz="2000" b="1" dirty="0"/>
              <a:t>Stratum 1 (Young)</a:t>
            </a:r>
          </a:p>
        </p:txBody>
      </p:sp>
      <p:sp>
        <p:nvSpPr>
          <p:cNvPr id="100390" name="Text Box 38"/>
          <p:cNvSpPr txBox="1">
            <a:spLocks noChangeArrowheads="1"/>
          </p:cNvSpPr>
          <p:nvPr/>
        </p:nvSpPr>
        <p:spPr bwMode="auto">
          <a:xfrm>
            <a:off x="391294" y="1676400"/>
            <a:ext cx="2417970" cy="400110"/>
          </a:xfrm>
          <a:prstGeom prst="rect">
            <a:avLst/>
          </a:prstGeom>
          <a:noFill/>
          <a:ln w="9525">
            <a:noFill/>
            <a:miter lim="800000"/>
            <a:headEnd/>
            <a:tailEnd/>
          </a:ln>
          <a:effectLst/>
        </p:spPr>
        <p:txBody>
          <a:bodyPr wrap="none">
            <a:spAutoFit/>
          </a:bodyPr>
          <a:lstStyle/>
          <a:p>
            <a:pPr>
              <a:defRPr/>
            </a:pPr>
            <a:r>
              <a:rPr lang="en-US" altLang="en-US" sz="2000" b="1" dirty="0" smtClean="0"/>
              <a:t>Crude (not stratified)</a:t>
            </a:r>
            <a:endParaRPr lang="en-US" altLang="en-US" sz="2000" b="1" dirty="0"/>
          </a:p>
        </p:txBody>
      </p:sp>
      <p:sp>
        <p:nvSpPr>
          <p:cNvPr id="100406" name="Text Box 54"/>
          <p:cNvSpPr txBox="1">
            <a:spLocks noChangeArrowheads="1"/>
          </p:cNvSpPr>
          <p:nvPr/>
        </p:nvSpPr>
        <p:spPr bwMode="auto">
          <a:xfrm>
            <a:off x="264977" y="3962400"/>
            <a:ext cx="2395207" cy="584775"/>
          </a:xfrm>
          <a:prstGeom prst="rect">
            <a:avLst/>
          </a:prstGeom>
          <a:noFill/>
          <a:ln w="9525">
            <a:noFill/>
            <a:miter lim="800000"/>
            <a:headEnd/>
            <a:tailEnd/>
          </a:ln>
          <a:effectLst/>
        </p:spPr>
        <p:txBody>
          <a:bodyPr wrap="none">
            <a:spAutoFit/>
          </a:bodyPr>
          <a:lstStyle/>
          <a:p>
            <a:pPr>
              <a:defRPr/>
            </a:pPr>
            <a:r>
              <a:rPr lang="en-US" altLang="en-US" sz="3200" dirty="0"/>
              <a:t>OR</a:t>
            </a:r>
            <a:r>
              <a:rPr lang="en-US" altLang="en-US" sz="3200" baseline="-25000" dirty="0"/>
              <a:t>(crude)</a:t>
            </a:r>
            <a:r>
              <a:rPr lang="en-US" altLang="en-US" sz="3200" dirty="0"/>
              <a:t> </a:t>
            </a:r>
            <a:r>
              <a:rPr lang="en-US" altLang="en-US" sz="3200" dirty="0" smtClean="0"/>
              <a:t>= 8.0</a:t>
            </a:r>
            <a:endParaRPr lang="en-US" altLang="en-US" sz="3200" dirty="0"/>
          </a:p>
        </p:txBody>
      </p:sp>
      <mc:AlternateContent xmlns:mc="http://schemas.openxmlformats.org/markup-compatibility/2006" xmlns:a14="http://schemas.microsoft.com/office/drawing/2010/main">
        <mc:Choice Requires="a14">
          <p:graphicFrame>
            <p:nvGraphicFramePr>
              <p:cNvPr id="55" name="Table 54"/>
              <p:cNvGraphicFramePr>
                <a:graphicFrameLocks noGrp="1"/>
              </p:cNvGraphicFramePr>
              <p:nvPr>
                <p:extLst>
                  <p:ext uri="{D42A27DB-BD31-4B8C-83A1-F6EECF244321}">
                    <p14:modId xmlns:p14="http://schemas.microsoft.com/office/powerpoint/2010/main" val="4242564771"/>
                  </p:ext>
                </p:extLst>
              </p:nvPr>
            </p:nvGraphicFramePr>
            <p:xfrm>
              <a:off x="575868" y="2391772"/>
              <a:ext cx="2085690" cy="1385334"/>
            </p:xfrm>
            <a:graphic>
              <a:graphicData uri="http://schemas.openxmlformats.org/drawingml/2006/table">
                <a:tbl>
                  <a:tblPr firstRow="1" bandRow="1">
                    <a:tableStyleId>{5940675A-B579-460E-94D1-54222C63F5DA}</a:tableStyleId>
                  </a:tblPr>
                  <a:tblGrid>
                    <a:gridCol w="695230">
                      <a:extLst>
                        <a:ext uri="{9D8B030D-6E8A-4147-A177-3AD203B41FA5}">
                          <a16:colId xmlns:a16="http://schemas.microsoft.com/office/drawing/2014/main" val="20000"/>
                        </a:ext>
                      </a:extLst>
                    </a:gridCol>
                    <a:gridCol w="695230">
                      <a:extLst>
                        <a:ext uri="{9D8B030D-6E8A-4147-A177-3AD203B41FA5}">
                          <a16:colId xmlns:a16="http://schemas.microsoft.com/office/drawing/2014/main" val="20001"/>
                        </a:ext>
                      </a:extLst>
                    </a:gridCol>
                    <a:gridCol w="695230">
                      <a:extLst>
                        <a:ext uri="{9D8B030D-6E8A-4147-A177-3AD203B41FA5}">
                          <a16:colId xmlns:a16="http://schemas.microsoft.com/office/drawing/2014/main" val="20002"/>
                        </a:ext>
                      </a:extLst>
                    </a:gridCol>
                  </a:tblGrid>
                  <a:tr h="461778">
                    <a:tc>
                      <a:txBody>
                        <a:bodyPr/>
                        <a:lstStyle/>
                        <a:p>
                          <a:pPr algn="ctr"/>
                          <a:endParaRPr lang="en-US" sz="2400" dirty="0"/>
                        </a:p>
                      </a:txBody>
                      <a:tcPr/>
                    </a:tc>
                    <a:tc>
                      <a:txBody>
                        <a:bodyPr/>
                        <a:lstStyle/>
                        <a:p>
                          <a:pPr algn="ctr"/>
                          <a:r>
                            <a:rPr lang="en-US" sz="2400" b="1" dirty="0" smtClean="0"/>
                            <a:t>D</a:t>
                          </a:r>
                          <a:endParaRPr lang="en-US" sz="2400" b="1" dirty="0"/>
                        </a:p>
                      </a:txBody>
                      <a:tcPr/>
                    </a:tc>
                    <a:tc>
                      <a:txBody>
                        <a:bodyPr/>
                        <a:lstStyle/>
                        <a:p>
                          <a:pPr algn="ctr"/>
                          <a14:m>
                            <m:oMathPara xmlns:m="http://schemas.openxmlformats.org/officeDocument/2006/math">
                              <m:oMathParaPr>
                                <m:jc m:val="centerGroup"/>
                              </m:oMathParaPr>
                              <m:oMath xmlns:m="http://schemas.openxmlformats.org/officeDocument/2006/math">
                                <m:acc>
                                  <m:accPr>
                                    <m:chr m:val="̅"/>
                                    <m:ctrlPr>
                                      <a:rPr lang="en-US" sz="2400" b="1" i="1" dirty="0" smtClean="0">
                                        <a:latin typeface="Cambria Math" panose="02040503050406030204" pitchFamily="18" charset="0"/>
                                      </a:rPr>
                                    </m:ctrlPr>
                                  </m:accPr>
                                  <m:e>
                                    <m:r>
                                      <a:rPr lang="en-US" sz="2400" b="1" i="0" dirty="0" smtClean="0">
                                        <a:latin typeface="Cambria Math"/>
                                      </a:rPr>
                                      <m:t>𝐃</m:t>
                                    </m:r>
                                  </m:e>
                                </m:acc>
                              </m:oMath>
                            </m:oMathPara>
                          </a14:m>
                          <a:endParaRPr lang="en-US" sz="2400" b="1" dirty="0"/>
                        </a:p>
                      </a:txBody>
                      <a:tcPr/>
                    </a:tc>
                    <a:extLst>
                      <a:ext uri="{0D108BD9-81ED-4DB2-BD59-A6C34878D82A}">
                        <a16:rowId xmlns:a16="http://schemas.microsoft.com/office/drawing/2014/main" val="10000"/>
                      </a:ext>
                    </a:extLst>
                  </a:tr>
                  <a:tr h="461778">
                    <a:tc>
                      <a:txBody>
                        <a:bodyPr/>
                        <a:lstStyle/>
                        <a:p>
                          <a:pPr algn="ctr"/>
                          <a:r>
                            <a:rPr lang="en-US" sz="2400" b="1" dirty="0" smtClean="0"/>
                            <a:t>E</a:t>
                          </a:r>
                          <a:endParaRPr lang="en-US" sz="2400" b="1" dirty="0"/>
                        </a:p>
                      </a:txBody>
                      <a:tcPr/>
                    </a:tc>
                    <a:tc>
                      <a:txBody>
                        <a:bodyPr/>
                        <a:lstStyle/>
                        <a:p>
                          <a:pPr algn="ctr"/>
                          <a:r>
                            <a:rPr lang="en-US" sz="2400" dirty="0" smtClean="0"/>
                            <a:t>40</a:t>
                          </a:r>
                          <a:endParaRPr lang="en-US" sz="2400" dirty="0"/>
                        </a:p>
                      </a:txBody>
                      <a:tcPr/>
                    </a:tc>
                    <a:tc>
                      <a:txBody>
                        <a:bodyPr/>
                        <a:lstStyle/>
                        <a:p>
                          <a:pPr algn="ctr"/>
                          <a:r>
                            <a:rPr lang="en-US" sz="2400" dirty="0" smtClean="0"/>
                            <a:t>20</a:t>
                          </a:r>
                          <a:endParaRPr lang="en-US" sz="2400" dirty="0"/>
                        </a:p>
                      </a:txBody>
                      <a:tcPr/>
                    </a:tc>
                    <a:extLst>
                      <a:ext uri="{0D108BD9-81ED-4DB2-BD59-A6C34878D82A}">
                        <a16:rowId xmlns:a16="http://schemas.microsoft.com/office/drawing/2014/main" val="10001"/>
                      </a:ext>
                    </a:extLst>
                  </a:tr>
                  <a:tr h="461778">
                    <a:tc>
                      <a:txBody>
                        <a:bodyPr/>
                        <a:lstStyle/>
                        <a:p>
                          <a:pPr algn="ctr"/>
                          <a14:m>
                            <m:oMathPara xmlns:m="http://schemas.openxmlformats.org/officeDocument/2006/math">
                              <m:oMathParaPr>
                                <m:jc m:val="centerGroup"/>
                              </m:oMathParaPr>
                              <m:oMath xmlns:m="http://schemas.openxmlformats.org/officeDocument/2006/math">
                                <m:acc>
                                  <m:accPr>
                                    <m:chr m:val="̅"/>
                                    <m:ctrlPr>
                                      <a:rPr lang="en-US" sz="2400" b="1" i="1" smtClean="0">
                                        <a:latin typeface="Cambria Math" panose="02040503050406030204" pitchFamily="18" charset="0"/>
                                      </a:rPr>
                                    </m:ctrlPr>
                                  </m:accPr>
                                  <m:e>
                                    <m:r>
                                      <a:rPr lang="en-US" sz="2400" b="1" i="0" smtClean="0">
                                        <a:latin typeface="Cambria Math"/>
                                      </a:rPr>
                                      <m:t>𝐄</m:t>
                                    </m:r>
                                  </m:e>
                                </m:acc>
                              </m:oMath>
                            </m:oMathPara>
                          </a14:m>
                          <a:endParaRPr lang="en-US" sz="2400" b="1" dirty="0"/>
                        </a:p>
                      </a:txBody>
                      <a:tcPr/>
                    </a:tc>
                    <a:tc>
                      <a:txBody>
                        <a:bodyPr/>
                        <a:lstStyle/>
                        <a:p>
                          <a:pPr algn="ctr"/>
                          <a:r>
                            <a:rPr lang="en-US" sz="2400" dirty="0" smtClean="0"/>
                            <a:t>20</a:t>
                          </a:r>
                          <a:endParaRPr lang="en-US" sz="2400" dirty="0"/>
                        </a:p>
                      </a:txBody>
                      <a:tcPr/>
                    </a:tc>
                    <a:tc>
                      <a:txBody>
                        <a:bodyPr/>
                        <a:lstStyle/>
                        <a:p>
                          <a:pPr algn="ctr"/>
                          <a:r>
                            <a:rPr lang="en-US" sz="2400" dirty="0" smtClean="0"/>
                            <a:t>80</a:t>
                          </a:r>
                          <a:endParaRPr lang="en-US" sz="2400" dirty="0"/>
                        </a:p>
                      </a:txBody>
                      <a:tcPr/>
                    </a:tc>
                    <a:extLst>
                      <a:ext uri="{0D108BD9-81ED-4DB2-BD59-A6C34878D82A}">
                        <a16:rowId xmlns:a16="http://schemas.microsoft.com/office/drawing/2014/main" val="10002"/>
                      </a:ext>
                    </a:extLst>
                  </a:tr>
                </a:tbl>
              </a:graphicData>
            </a:graphic>
          </p:graphicFrame>
        </mc:Choice>
        <mc:Fallback xmlns="">
          <p:graphicFrame>
            <p:nvGraphicFramePr>
              <p:cNvPr id="55" name="Table 54"/>
              <p:cNvGraphicFramePr>
                <a:graphicFrameLocks noGrp="1"/>
              </p:cNvGraphicFramePr>
              <p:nvPr>
                <p:extLst>
                  <p:ext uri="{D42A27DB-BD31-4B8C-83A1-F6EECF244321}">
                    <p14:modId xmlns:p14="http://schemas.microsoft.com/office/powerpoint/2010/main" val="4242564771"/>
                  </p:ext>
                </p:extLst>
              </p:nvPr>
            </p:nvGraphicFramePr>
            <p:xfrm>
              <a:off x="575868" y="2391772"/>
              <a:ext cx="2085690" cy="1385334"/>
            </p:xfrm>
            <a:graphic>
              <a:graphicData uri="http://schemas.openxmlformats.org/drawingml/2006/table">
                <a:tbl>
                  <a:tblPr firstRow="1" bandRow="1">
                    <a:tableStyleId>{5940675A-B579-460E-94D1-54222C63F5DA}</a:tableStyleId>
                  </a:tblPr>
                  <a:tblGrid>
                    <a:gridCol w="695230"/>
                    <a:gridCol w="695230"/>
                    <a:gridCol w="695230"/>
                  </a:tblGrid>
                  <a:tr h="461778">
                    <a:tc>
                      <a:txBody>
                        <a:bodyPr/>
                        <a:lstStyle/>
                        <a:p>
                          <a:pPr algn="ctr"/>
                          <a:endParaRPr lang="en-US" sz="2400" dirty="0"/>
                        </a:p>
                      </a:txBody>
                      <a:tcPr/>
                    </a:tc>
                    <a:tc>
                      <a:txBody>
                        <a:bodyPr/>
                        <a:lstStyle/>
                        <a:p>
                          <a:pPr algn="ctr"/>
                          <a:r>
                            <a:rPr lang="en-US" sz="2400" b="1" dirty="0" smtClean="0"/>
                            <a:t>D</a:t>
                          </a:r>
                          <a:endParaRPr lang="en-US" sz="2400" b="1" dirty="0"/>
                        </a:p>
                      </a:txBody>
                      <a:tcPr/>
                    </a:tc>
                    <a:tc>
                      <a:txBody>
                        <a:bodyPr/>
                        <a:lstStyle/>
                        <a:p>
                          <a:endParaRPr lang="en-US"/>
                        </a:p>
                      </a:txBody>
                      <a:tcPr>
                        <a:blipFill rotWithShape="1">
                          <a:blip r:embed="rId3"/>
                          <a:stretch>
                            <a:fillRect l="-200877" t="-10526" b="-228947"/>
                          </a:stretch>
                        </a:blipFill>
                      </a:tcPr>
                    </a:tc>
                  </a:tr>
                  <a:tr h="461778">
                    <a:tc>
                      <a:txBody>
                        <a:bodyPr/>
                        <a:lstStyle/>
                        <a:p>
                          <a:pPr algn="ctr"/>
                          <a:r>
                            <a:rPr lang="en-US" sz="2400" b="1" dirty="0" smtClean="0"/>
                            <a:t>E</a:t>
                          </a:r>
                          <a:endParaRPr lang="en-US" sz="2400" b="1" dirty="0"/>
                        </a:p>
                      </a:txBody>
                      <a:tcPr/>
                    </a:tc>
                    <a:tc>
                      <a:txBody>
                        <a:bodyPr/>
                        <a:lstStyle/>
                        <a:p>
                          <a:pPr algn="ctr"/>
                          <a:r>
                            <a:rPr lang="en-US" sz="2400" dirty="0" smtClean="0"/>
                            <a:t>40</a:t>
                          </a:r>
                          <a:endParaRPr lang="en-US" sz="2400" dirty="0"/>
                        </a:p>
                      </a:txBody>
                      <a:tcPr/>
                    </a:tc>
                    <a:tc>
                      <a:txBody>
                        <a:bodyPr/>
                        <a:lstStyle/>
                        <a:p>
                          <a:pPr algn="ctr"/>
                          <a:r>
                            <a:rPr lang="en-US" sz="2400" dirty="0" smtClean="0"/>
                            <a:t>20</a:t>
                          </a:r>
                          <a:endParaRPr lang="en-US" sz="2400" dirty="0"/>
                        </a:p>
                      </a:txBody>
                      <a:tcPr/>
                    </a:tc>
                  </a:tr>
                  <a:tr h="461778">
                    <a:tc>
                      <a:txBody>
                        <a:bodyPr/>
                        <a:lstStyle/>
                        <a:p>
                          <a:endParaRPr lang="en-US"/>
                        </a:p>
                      </a:txBody>
                      <a:tcPr>
                        <a:blipFill rotWithShape="1">
                          <a:blip r:embed="rId3"/>
                          <a:stretch>
                            <a:fillRect t="-210526" r="-200877" b="-28947"/>
                          </a:stretch>
                        </a:blipFill>
                      </a:tcPr>
                    </a:tc>
                    <a:tc>
                      <a:txBody>
                        <a:bodyPr/>
                        <a:lstStyle/>
                        <a:p>
                          <a:pPr algn="ctr"/>
                          <a:r>
                            <a:rPr lang="en-US" sz="2400" dirty="0" smtClean="0"/>
                            <a:t>20</a:t>
                          </a:r>
                          <a:endParaRPr lang="en-US" sz="2400" dirty="0"/>
                        </a:p>
                      </a:txBody>
                      <a:tcPr/>
                    </a:tc>
                    <a:tc>
                      <a:txBody>
                        <a:bodyPr/>
                        <a:lstStyle/>
                        <a:p>
                          <a:pPr algn="ctr"/>
                          <a:r>
                            <a:rPr lang="en-US" sz="2400" dirty="0" smtClean="0"/>
                            <a:t>80</a:t>
                          </a:r>
                          <a:endParaRPr lang="en-US" sz="2400" dirty="0"/>
                        </a:p>
                      </a:txBody>
                      <a:tcPr/>
                    </a:tc>
                  </a:tr>
                </a:tbl>
              </a:graphicData>
            </a:graphic>
          </p:graphicFrame>
        </mc:Fallback>
      </mc:AlternateContent>
      <mc:AlternateContent xmlns:mc="http://schemas.openxmlformats.org/markup-compatibility/2006" xmlns:a14="http://schemas.microsoft.com/office/drawing/2010/main">
        <mc:Choice Requires="a14">
          <p:graphicFrame>
            <p:nvGraphicFramePr>
              <p:cNvPr id="57" name="Table 56"/>
              <p:cNvGraphicFramePr>
                <a:graphicFrameLocks noGrp="1"/>
              </p:cNvGraphicFramePr>
              <p:nvPr>
                <p:extLst>
                  <p:ext uri="{D42A27DB-BD31-4B8C-83A1-F6EECF244321}">
                    <p14:modId xmlns:p14="http://schemas.microsoft.com/office/powerpoint/2010/main" val="2143283892"/>
                  </p:ext>
                </p:extLst>
              </p:nvPr>
            </p:nvGraphicFramePr>
            <p:xfrm>
              <a:off x="3355816" y="2391772"/>
              <a:ext cx="2085690" cy="1385334"/>
            </p:xfrm>
            <a:graphic>
              <a:graphicData uri="http://schemas.openxmlformats.org/drawingml/2006/table">
                <a:tbl>
                  <a:tblPr firstRow="1" bandRow="1">
                    <a:tableStyleId>{5940675A-B579-460E-94D1-54222C63F5DA}</a:tableStyleId>
                  </a:tblPr>
                  <a:tblGrid>
                    <a:gridCol w="695230">
                      <a:extLst>
                        <a:ext uri="{9D8B030D-6E8A-4147-A177-3AD203B41FA5}">
                          <a16:colId xmlns:a16="http://schemas.microsoft.com/office/drawing/2014/main" val="20000"/>
                        </a:ext>
                      </a:extLst>
                    </a:gridCol>
                    <a:gridCol w="695230">
                      <a:extLst>
                        <a:ext uri="{9D8B030D-6E8A-4147-A177-3AD203B41FA5}">
                          <a16:colId xmlns:a16="http://schemas.microsoft.com/office/drawing/2014/main" val="20001"/>
                        </a:ext>
                      </a:extLst>
                    </a:gridCol>
                    <a:gridCol w="695230">
                      <a:extLst>
                        <a:ext uri="{9D8B030D-6E8A-4147-A177-3AD203B41FA5}">
                          <a16:colId xmlns:a16="http://schemas.microsoft.com/office/drawing/2014/main" val="20002"/>
                        </a:ext>
                      </a:extLst>
                    </a:gridCol>
                  </a:tblGrid>
                  <a:tr h="461778">
                    <a:tc>
                      <a:txBody>
                        <a:bodyPr/>
                        <a:lstStyle/>
                        <a:p>
                          <a:pPr algn="ctr"/>
                          <a:endParaRPr lang="en-US" sz="2400" dirty="0"/>
                        </a:p>
                      </a:txBody>
                      <a:tcPr/>
                    </a:tc>
                    <a:tc>
                      <a:txBody>
                        <a:bodyPr/>
                        <a:lstStyle/>
                        <a:p>
                          <a:pPr algn="ctr"/>
                          <a:r>
                            <a:rPr lang="en-US" sz="2400" b="1" dirty="0" smtClean="0"/>
                            <a:t>D</a:t>
                          </a:r>
                          <a:endParaRPr lang="en-US" sz="2400" b="1" dirty="0"/>
                        </a:p>
                      </a:txBody>
                      <a:tcPr/>
                    </a:tc>
                    <a:tc>
                      <a:txBody>
                        <a:bodyPr/>
                        <a:lstStyle/>
                        <a:p>
                          <a:pPr algn="ctr"/>
                          <a14:m>
                            <m:oMathPara xmlns:m="http://schemas.openxmlformats.org/officeDocument/2006/math">
                              <m:oMathParaPr>
                                <m:jc m:val="centerGroup"/>
                              </m:oMathParaPr>
                              <m:oMath xmlns:m="http://schemas.openxmlformats.org/officeDocument/2006/math">
                                <m:acc>
                                  <m:accPr>
                                    <m:chr m:val="̅"/>
                                    <m:ctrlPr>
                                      <a:rPr lang="en-US" sz="2400" b="1" i="1" dirty="0" smtClean="0">
                                        <a:latin typeface="Cambria Math" panose="02040503050406030204" pitchFamily="18" charset="0"/>
                                      </a:rPr>
                                    </m:ctrlPr>
                                  </m:accPr>
                                  <m:e>
                                    <m:r>
                                      <a:rPr lang="en-US" sz="2400" b="1" i="1" dirty="0" smtClean="0">
                                        <a:latin typeface="Cambria Math"/>
                                      </a:rPr>
                                      <m:t>𝑫</m:t>
                                    </m:r>
                                  </m:e>
                                </m:acc>
                              </m:oMath>
                            </m:oMathPara>
                          </a14:m>
                          <a:endParaRPr lang="en-US" sz="2400" b="1" dirty="0"/>
                        </a:p>
                      </a:txBody>
                      <a:tcPr/>
                    </a:tc>
                    <a:extLst>
                      <a:ext uri="{0D108BD9-81ED-4DB2-BD59-A6C34878D82A}">
                        <a16:rowId xmlns:a16="http://schemas.microsoft.com/office/drawing/2014/main" val="10000"/>
                      </a:ext>
                    </a:extLst>
                  </a:tr>
                  <a:tr h="461778">
                    <a:tc>
                      <a:txBody>
                        <a:bodyPr/>
                        <a:lstStyle/>
                        <a:p>
                          <a:pPr algn="ctr"/>
                          <a:r>
                            <a:rPr lang="en-US" sz="2400" b="1" dirty="0" smtClean="0"/>
                            <a:t>E</a:t>
                          </a:r>
                          <a:endParaRPr lang="en-US" sz="2400" b="1" dirty="0"/>
                        </a:p>
                      </a:txBody>
                      <a:tcPr/>
                    </a:tc>
                    <a:tc>
                      <a:txBody>
                        <a:bodyPr/>
                        <a:lstStyle/>
                        <a:p>
                          <a:pPr algn="ctr"/>
                          <a:r>
                            <a:rPr lang="en-US" sz="2400" dirty="0" smtClean="0"/>
                            <a:t>10</a:t>
                          </a:r>
                          <a:endParaRPr lang="en-US" sz="2400" dirty="0"/>
                        </a:p>
                      </a:txBody>
                      <a:tcPr/>
                    </a:tc>
                    <a:tc>
                      <a:txBody>
                        <a:bodyPr/>
                        <a:lstStyle/>
                        <a:p>
                          <a:pPr algn="ctr"/>
                          <a:r>
                            <a:rPr lang="en-US" sz="2400" dirty="0" smtClean="0"/>
                            <a:t>5</a:t>
                          </a:r>
                          <a:endParaRPr lang="en-US" sz="2400" dirty="0"/>
                        </a:p>
                      </a:txBody>
                      <a:tcPr/>
                    </a:tc>
                    <a:extLst>
                      <a:ext uri="{0D108BD9-81ED-4DB2-BD59-A6C34878D82A}">
                        <a16:rowId xmlns:a16="http://schemas.microsoft.com/office/drawing/2014/main" val="10001"/>
                      </a:ext>
                    </a:extLst>
                  </a:tr>
                  <a:tr h="461778">
                    <a:tc>
                      <a:txBody>
                        <a:bodyPr/>
                        <a:lstStyle/>
                        <a:p>
                          <a:pPr algn="ctr"/>
                          <a14:m>
                            <m:oMathPara xmlns:m="http://schemas.openxmlformats.org/officeDocument/2006/math">
                              <m:oMathParaPr>
                                <m:jc m:val="centerGroup"/>
                              </m:oMathParaPr>
                              <m:oMath xmlns:m="http://schemas.openxmlformats.org/officeDocument/2006/math">
                                <m:acc>
                                  <m:accPr>
                                    <m:chr m:val="̅"/>
                                    <m:ctrlPr>
                                      <a:rPr lang="en-US" sz="2400" b="1" i="1" smtClean="0">
                                        <a:latin typeface="Cambria Math" panose="02040503050406030204" pitchFamily="18" charset="0"/>
                                      </a:rPr>
                                    </m:ctrlPr>
                                  </m:accPr>
                                  <m:e>
                                    <m:r>
                                      <a:rPr lang="en-US" sz="2400" b="1" i="0" smtClean="0">
                                        <a:latin typeface="Cambria Math"/>
                                      </a:rPr>
                                      <m:t>𝐄</m:t>
                                    </m:r>
                                  </m:e>
                                </m:acc>
                              </m:oMath>
                            </m:oMathPara>
                          </a14:m>
                          <a:endParaRPr lang="en-US" sz="2400" b="1" i="0" dirty="0"/>
                        </a:p>
                      </a:txBody>
                      <a:tcPr/>
                    </a:tc>
                    <a:tc>
                      <a:txBody>
                        <a:bodyPr/>
                        <a:lstStyle/>
                        <a:p>
                          <a:pPr algn="ctr"/>
                          <a:r>
                            <a:rPr lang="en-US" sz="2400" dirty="0" smtClean="0"/>
                            <a:t>5</a:t>
                          </a:r>
                          <a:endParaRPr lang="en-US" sz="2400" dirty="0"/>
                        </a:p>
                      </a:txBody>
                      <a:tcPr/>
                    </a:tc>
                    <a:tc>
                      <a:txBody>
                        <a:bodyPr/>
                        <a:lstStyle/>
                        <a:p>
                          <a:pPr algn="ctr"/>
                          <a:r>
                            <a:rPr lang="en-US" sz="2400" dirty="0" smtClean="0"/>
                            <a:t>20</a:t>
                          </a:r>
                          <a:endParaRPr lang="en-US" sz="2400" dirty="0"/>
                        </a:p>
                      </a:txBody>
                      <a:tcPr/>
                    </a:tc>
                    <a:extLst>
                      <a:ext uri="{0D108BD9-81ED-4DB2-BD59-A6C34878D82A}">
                        <a16:rowId xmlns:a16="http://schemas.microsoft.com/office/drawing/2014/main" val="10002"/>
                      </a:ext>
                    </a:extLst>
                  </a:tr>
                </a:tbl>
              </a:graphicData>
            </a:graphic>
          </p:graphicFrame>
        </mc:Choice>
        <mc:Fallback xmlns="">
          <p:graphicFrame>
            <p:nvGraphicFramePr>
              <p:cNvPr id="57" name="Table 56"/>
              <p:cNvGraphicFramePr>
                <a:graphicFrameLocks noGrp="1"/>
              </p:cNvGraphicFramePr>
              <p:nvPr>
                <p:extLst>
                  <p:ext uri="{D42A27DB-BD31-4B8C-83A1-F6EECF244321}">
                    <p14:modId xmlns:p14="http://schemas.microsoft.com/office/powerpoint/2010/main" val="2143283892"/>
                  </p:ext>
                </p:extLst>
              </p:nvPr>
            </p:nvGraphicFramePr>
            <p:xfrm>
              <a:off x="3355816" y="2391772"/>
              <a:ext cx="2085690" cy="1385334"/>
            </p:xfrm>
            <a:graphic>
              <a:graphicData uri="http://schemas.openxmlformats.org/drawingml/2006/table">
                <a:tbl>
                  <a:tblPr firstRow="1" bandRow="1">
                    <a:tableStyleId>{5940675A-B579-460E-94D1-54222C63F5DA}</a:tableStyleId>
                  </a:tblPr>
                  <a:tblGrid>
                    <a:gridCol w="695230"/>
                    <a:gridCol w="695230"/>
                    <a:gridCol w="695230"/>
                  </a:tblGrid>
                  <a:tr h="461778">
                    <a:tc>
                      <a:txBody>
                        <a:bodyPr/>
                        <a:lstStyle/>
                        <a:p>
                          <a:pPr algn="ctr"/>
                          <a:endParaRPr lang="en-US" sz="2400" dirty="0"/>
                        </a:p>
                      </a:txBody>
                      <a:tcPr/>
                    </a:tc>
                    <a:tc>
                      <a:txBody>
                        <a:bodyPr/>
                        <a:lstStyle/>
                        <a:p>
                          <a:pPr algn="ctr"/>
                          <a:r>
                            <a:rPr lang="en-US" sz="2400" b="1" dirty="0" smtClean="0"/>
                            <a:t>D</a:t>
                          </a:r>
                          <a:endParaRPr lang="en-US" sz="2400" b="1" dirty="0"/>
                        </a:p>
                      </a:txBody>
                      <a:tcPr/>
                    </a:tc>
                    <a:tc>
                      <a:txBody>
                        <a:bodyPr/>
                        <a:lstStyle/>
                        <a:p>
                          <a:endParaRPr lang="en-US"/>
                        </a:p>
                      </a:txBody>
                      <a:tcPr>
                        <a:blipFill rotWithShape="1">
                          <a:blip r:embed="rId4"/>
                          <a:stretch>
                            <a:fillRect l="-200877" t="-10526" b="-228947"/>
                          </a:stretch>
                        </a:blipFill>
                      </a:tcPr>
                    </a:tc>
                  </a:tr>
                  <a:tr h="461778">
                    <a:tc>
                      <a:txBody>
                        <a:bodyPr/>
                        <a:lstStyle/>
                        <a:p>
                          <a:pPr algn="ctr"/>
                          <a:r>
                            <a:rPr lang="en-US" sz="2400" b="1" dirty="0" smtClean="0"/>
                            <a:t>E</a:t>
                          </a:r>
                          <a:endParaRPr lang="en-US" sz="2400" b="1" dirty="0"/>
                        </a:p>
                      </a:txBody>
                      <a:tcPr/>
                    </a:tc>
                    <a:tc>
                      <a:txBody>
                        <a:bodyPr/>
                        <a:lstStyle/>
                        <a:p>
                          <a:pPr algn="ctr"/>
                          <a:r>
                            <a:rPr lang="en-US" sz="2400" dirty="0" smtClean="0"/>
                            <a:t>10</a:t>
                          </a:r>
                          <a:endParaRPr lang="en-US" sz="2400" dirty="0"/>
                        </a:p>
                      </a:txBody>
                      <a:tcPr/>
                    </a:tc>
                    <a:tc>
                      <a:txBody>
                        <a:bodyPr/>
                        <a:lstStyle/>
                        <a:p>
                          <a:pPr algn="ctr"/>
                          <a:r>
                            <a:rPr lang="en-US" sz="2400" dirty="0" smtClean="0"/>
                            <a:t>5</a:t>
                          </a:r>
                          <a:endParaRPr lang="en-US" sz="2400" dirty="0"/>
                        </a:p>
                      </a:txBody>
                      <a:tcPr/>
                    </a:tc>
                  </a:tr>
                  <a:tr h="461778">
                    <a:tc>
                      <a:txBody>
                        <a:bodyPr/>
                        <a:lstStyle/>
                        <a:p>
                          <a:endParaRPr lang="en-US"/>
                        </a:p>
                      </a:txBody>
                      <a:tcPr>
                        <a:blipFill rotWithShape="1">
                          <a:blip r:embed="rId4"/>
                          <a:stretch>
                            <a:fillRect t="-210526" r="-200877" b="-28947"/>
                          </a:stretch>
                        </a:blipFill>
                      </a:tcPr>
                    </a:tc>
                    <a:tc>
                      <a:txBody>
                        <a:bodyPr/>
                        <a:lstStyle/>
                        <a:p>
                          <a:pPr algn="ctr"/>
                          <a:r>
                            <a:rPr lang="en-US" sz="2400" dirty="0" smtClean="0"/>
                            <a:t>5</a:t>
                          </a:r>
                          <a:endParaRPr lang="en-US" sz="2400" dirty="0"/>
                        </a:p>
                      </a:txBody>
                      <a:tcPr/>
                    </a:tc>
                    <a:tc>
                      <a:txBody>
                        <a:bodyPr/>
                        <a:lstStyle/>
                        <a:p>
                          <a:pPr algn="ctr"/>
                          <a:r>
                            <a:rPr lang="en-US" sz="2400" dirty="0" smtClean="0"/>
                            <a:t>20</a:t>
                          </a:r>
                          <a:endParaRPr lang="en-US" sz="2400" dirty="0"/>
                        </a:p>
                      </a:txBody>
                      <a:tcPr/>
                    </a:tc>
                  </a:tr>
                </a:tbl>
              </a:graphicData>
            </a:graphic>
          </p:graphicFrame>
        </mc:Fallback>
      </mc:AlternateContent>
      <mc:AlternateContent xmlns:mc="http://schemas.openxmlformats.org/markup-compatibility/2006" xmlns:a14="http://schemas.microsoft.com/office/drawing/2010/main">
        <mc:Choice Requires="a14">
          <p:graphicFrame>
            <p:nvGraphicFramePr>
              <p:cNvPr id="58" name="Table 57"/>
              <p:cNvGraphicFramePr>
                <a:graphicFrameLocks noGrp="1"/>
              </p:cNvGraphicFramePr>
              <p:nvPr>
                <p:extLst>
                  <p:ext uri="{D42A27DB-BD31-4B8C-83A1-F6EECF244321}">
                    <p14:modId xmlns:p14="http://schemas.microsoft.com/office/powerpoint/2010/main" val="3397801663"/>
                  </p:ext>
                </p:extLst>
              </p:nvPr>
            </p:nvGraphicFramePr>
            <p:xfrm>
              <a:off x="6156232" y="2362200"/>
              <a:ext cx="2085690" cy="1385334"/>
            </p:xfrm>
            <a:graphic>
              <a:graphicData uri="http://schemas.openxmlformats.org/drawingml/2006/table">
                <a:tbl>
                  <a:tblPr firstRow="1" bandRow="1">
                    <a:tableStyleId>{5940675A-B579-460E-94D1-54222C63F5DA}</a:tableStyleId>
                  </a:tblPr>
                  <a:tblGrid>
                    <a:gridCol w="695230">
                      <a:extLst>
                        <a:ext uri="{9D8B030D-6E8A-4147-A177-3AD203B41FA5}">
                          <a16:colId xmlns:a16="http://schemas.microsoft.com/office/drawing/2014/main" val="20000"/>
                        </a:ext>
                      </a:extLst>
                    </a:gridCol>
                    <a:gridCol w="695230">
                      <a:extLst>
                        <a:ext uri="{9D8B030D-6E8A-4147-A177-3AD203B41FA5}">
                          <a16:colId xmlns:a16="http://schemas.microsoft.com/office/drawing/2014/main" val="20001"/>
                        </a:ext>
                      </a:extLst>
                    </a:gridCol>
                    <a:gridCol w="695230">
                      <a:extLst>
                        <a:ext uri="{9D8B030D-6E8A-4147-A177-3AD203B41FA5}">
                          <a16:colId xmlns:a16="http://schemas.microsoft.com/office/drawing/2014/main" val="20002"/>
                        </a:ext>
                      </a:extLst>
                    </a:gridCol>
                  </a:tblGrid>
                  <a:tr h="461778">
                    <a:tc>
                      <a:txBody>
                        <a:bodyPr/>
                        <a:lstStyle/>
                        <a:p>
                          <a:pPr algn="ctr"/>
                          <a:endParaRPr lang="en-US" sz="2400" dirty="0"/>
                        </a:p>
                      </a:txBody>
                      <a:tcPr/>
                    </a:tc>
                    <a:tc>
                      <a:txBody>
                        <a:bodyPr/>
                        <a:lstStyle/>
                        <a:p>
                          <a:pPr algn="ctr"/>
                          <a:r>
                            <a:rPr lang="en-US" sz="2400" b="1" dirty="0" smtClean="0"/>
                            <a:t>D</a:t>
                          </a:r>
                          <a:endParaRPr lang="en-US" sz="2400" b="1" dirty="0"/>
                        </a:p>
                      </a:txBody>
                      <a:tcPr/>
                    </a:tc>
                    <a:tc>
                      <a:txBody>
                        <a:bodyPr/>
                        <a:lstStyle/>
                        <a:p>
                          <a:pPr algn="ctr"/>
                          <a14:m>
                            <m:oMathPara xmlns:m="http://schemas.openxmlformats.org/officeDocument/2006/math">
                              <m:oMathParaPr>
                                <m:jc m:val="centerGroup"/>
                              </m:oMathParaPr>
                              <m:oMath xmlns:m="http://schemas.openxmlformats.org/officeDocument/2006/math">
                                <m:acc>
                                  <m:accPr>
                                    <m:chr m:val="̅"/>
                                    <m:ctrlPr>
                                      <a:rPr lang="en-US" sz="2400" b="1" i="1" dirty="0" smtClean="0">
                                        <a:latin typeface="Cambria Math" panose="02040503050406030204" pitchFamily="18" charset="0"/>
                                      </a:rPr>
                                    </m:ctrlPr>
                                  </m:accPr>
                                  <m:e>
                                    <m:r>
                                      <a:rPr lang="en-US" sz="2400" b="1" i="1" dirty="0" smtClean="0">
                                        <a:latin typeface="Cambria Math"/>
                                      </a:rPr>
                                      <m:t>𝑫</m:t>
                                    </m:r>
                                  </m:e>
                                </m:acc>
                              </m:oMath>
                            </m:oMathPara>
                          </a14:m>
                          <a:endParaRPr lang="en-US" sz="2400" b="1" dirty="0"/>
                        </a:p>
                      </a:txBody>
                      <a:tcPr/>
                    </a:tc>
                    <a:extLst>
                      <a:ext uri="{0D108BD9-81ED-4DB2-BD59-A6C34878D82A}">
                        <a16:rowId xmlns:a16="http://schemas.microsoft.com/office/drawing/2014/main" val="10000"/>
                      </a:ext>
                    </a:extLst>
                  </a:tr>
                  <a:tr h="461778">
                    <a:tc>
                      <a:txBody>
                        <a:bodyPr/>
                        <a:lstStyle/>
                        <a:p>
                          <a:pPr algn="ctr"/>
                          <a:r>
                            <a:rPr lang="en-US" sz="2400" b="1" dirty="0" smtClean="0"/>
                            <a:t>E</a:t>
                          </a:r>
                          <a:endParaRPr lang="en-US" sz="2400" b="1" dirty="0"/>
                        </a:p>
                      </a:txBody>
                      <a:tcPr/>
                    </a:tc>
                    <a:tc>
                      <a:txBody>
                        <a:bodyPr/>
                        <a:lstStyle/>
                        <a:p>
                          <a:pPr algn="ctr"/>
                          <a:r>
                            <a:rPr lang="en-US" sz="2400" dirty="0" smtClean="0"/>
                            <a:t>30</a:t>
                          </a:r>
                          <a:endParaRPr lang="en-US" sz="2400" dirty="0"/>
                        </a:p>
                      </a:txBody>
                      <a:tcPr/>
                    </a:tc>
                    <a:tc>
                      <a:txBody>
                        <a:bodyPr/>
                        <a:lstStyle/>
                        <a:p>
                          <a:pPr algn="ctr"/>
                          <a:r>
                            <a:rPr lang="en-US" sz="2400" dirty="0" smtClean="0"/>
                            <a:t>15</a:t>
                          </a:r>
                          <a:endParaRPr lang="en-US" sz="2400" dirty="0"/>
                        </a:p>
                      </a:txBody>
                      <a:tcPr/>
                    </a:tc>
                    <a:extLst>
                      <a:ext uri="{0D108BD9-81ED-4DB2-BD59-A6C34878D82A}">
                        <a16:rowId xmlns:a16="http://schemas.microsoft.com/office/drawing/2014/main" val="10001"/>
                      </a:ext>
                    </a:extLst>
                  </a:tr>
                  <a:tr h="461778">
                    <a:tc>
                      <a:txBody>
                        <a:bodyPr/>
                        <a:lstStyle/>
                        <a:p>
                          <a:pPr algn="ctr"/>
                          <a14:m>
                            <m:oMathPara xmlns:m="http://schemas.openxmlformats.org/officeDocument/2006/math">
                              <m:oMathParaPr>
                                <m:jc m:val="centerGroup"/>
                              </m:oMathParaPr>
                              <m:oMath xmlns:m="http://schemas.openxmlformats.org/officeDocument/2006/math">
                                <m:acc>
                                  <m:accPr>
                                    <m:chr m:val="̅"/>
                                    <m:ctrlPr>
                                      <a:rPr lang="en-US" sz="2400" b="1" i="1" smtClean="0">
                                        <a:latin typeface="Cambria Math" panose="02040503050406030204" pitchFamily="18" charset="0"/>
                                      </a:rPr>
                                    </m:ctrlPr>
                                  </m:accPr>
                                  <m:e>
                                    <m:r>
                                      <a:rPr lang="en-US" sz="2400" b="1" i="1" smtClean="0">
                                        <a:latin typeface="Cambria Math"/>
                                      </a:rPr>
                                      <m:t>𝑬</m:t>
                                    </m:r>
                                  </m:e>
                                </m:acc>
                              </m:oMath>
                            </m:oMathPara>
                          </a14:m>
                          <a:endParaRPr lang="en-US" sz="2400" b="1" dirty="0"/>
                        </a:p>
                      </a:txBody>
                      <a:tcPr/>
                    </a:tc>
                    <a:tc>
                      <a:txBody>
                        <a:bodyPr/>
                        <a:lstStyle/>
                        <a:p>
                          <a:pPr algn="ctr"/>
                          <a:r>
                            <a:rPr lang="en-US" sz="2400" dirty="0" smtClean="0"/>
                            <a:t>15</a:t>
                          </a:r>
                          <a:endParaRPr lang="en-US" sz="2400" dirty="0"/>
                        </a:p>
                      </a:txBody>
                      <a:tcPr/>
                    </a:tc>
                    <a:tc>
                      <a:txBody>
                        <a:bodyPr/>
                        <a:lstStyle/>
                        <a:p>
                          <a:pPr algn="ctr"/>
                          <a:r>
                            <a:rPr lang="en-US" sz="2400" dirty="0" smtClean="0"/>
                            <a:t>60</a:t>
                          </a:r>
                          <a:endParaRPr lang="en-US" sz="2400" dirty="0"/>
                        </a:p>
                      </a:txBody>
                      <a:tcPr/>
                    </a:tc>
                    <a:extLst>
                      <a:ext uri="{0D108BD9-81ED-4DB2-BD59-A6C34878D82A}">
                        <a16:rowId xmlns:a16="http://schemas.microsoft.com/office/drawing/2014/main" val="10002"/>
                      </a:ext>
                    </a:extLst>
                  </a:tr>
                </a:tbl>
              </a:graphicData>
            </a:graphic>
          </p:graphicFrame>
        </mc:Choice>
        <mc:Fallback xmlns="">
          <p:graphicFrame>
            <p:nvGraphicFramePr>
              <p:cNvPr id="58" name="Table 57"/>
              <p:cNvGraphicFramePr>
                <a:graphicFrameLocks noGrp="1"/>
              </p:cNvGraphicFramePr>
              <p:nvPr>
                <p:extLst>
                  <p:ext uri="{D42A27DB-BD31-4B8C-83A1-F6EECF244321}">
                    <p14:modId xmlns:p14="http://schemas.microsoft.com/office/powerpoint/2010/main" val="3397801663"/>
                  </p:ext>
                </p:extLst>
              </p:nvPr>
            </p:nvGraphicFramePr>
            <p:xfrm>
              <a:off x="6156232" y="2362200"/>
              <a:ext cx="2085690" cy="1385334"/>
            </p:xfrm>
            <a:graphic>
              <a:graphicData uri="http://schemas.openxmlformats.org/drawingml/2006/table">
                <a:tbl>
                  <a:tblPr firstRow="1" bandRow="1">
                    <a:tableStyleId>{5940675A-B579-460E-94D1-54222C63F5DA}</a:tableStyleId>
                  </a:tblPr>
                  <a:tblGrid>
                    <a:gridCol w="695230"/>
                    <a:gridCol w="695230"/>
                    <a:gridCol w="695230"/>
                  </a:tblGrid>
                  <a:tr h="461778">
                    <a:tc>
                      <a:txBody>
                        <a:bodyPr/>
                        <a:lstStyle/>
                        <a:p>
                          <a:pPr algn="ctr"/>
                          <a:endParaRPr lang="en-US" sz="2400" dirty="0"/>
                        </a:p>
                      </a:txBody>
                      <a:tcPr/>
                    </a:tc>
                    <a:tc>
                      <a:txBody>
                        <a:bodyPr/>
                        <a:lstStyle/>
                        <a:p>
                          <a:pPr algn="ctr"/>
                          <a:r>
                            <a:rPr lang="en-US" sz="2400" b="1" dirty="0" smtClean="0"/>
                            <a:t>D</a:t>
                          </a:r>
                          <a:endParaRPr lang="en-US" sz="2400" b="1" dirty="0"/>
                        </a:p>
                      </a:txBody>
                      <a:tcPr/>
                    </a:tc>
                    <a:tc>
                      <a:txBody>
                        <a:bodyPr/>
                        <a:lstStyle/>
                        <a:p>
                          <a:endParaRPr lang="en-US"/>
                        </a:p>
                      </a:txBody>
                      <a:tcPr>
                        <a:blipFill rotWithShape="1">
                          <a:blip r:embed="rId5"/>
                          <a:stretch>
                            <a:fillRect l="-200877" t="-10526" r="-877" b="-227632"/>
                          </a:stretch>
                        </a:blipFill>
                      </a:tcPr>
                    </a:tc>
                  </a:tr>
                  <a:tr h="461778">
                    <a:tc>
                      <a:txBody>
                        <a:bodyPr/>
                        <a:lstStyle/>
                        <a:p>
                          <a:pPr algn="ctr"/>
                          <a:r>
                            <a:rPr lang="en-US" sz="2400" b="1" dirty="0" smtClean="0"/>
                            <a:t>E</a:t>
                          </a:r>
                          <a:endParaRPr lang="en-US" sz="2400" b="1" dirty="0"/>
                        </a:p>
                      </a:txBody>
                      <a:tcPr/>
                    </a:tc>
                    <a:tc>
                      <a:txBody>
                        <a:bodyPr/>
                        <a:lstStyle/>
                        <a:p>
                          <a:pPr algn="ctr"/>
                          <a:r>
                            <a:rPr lang="en-US" sz="2400" dirty="0" smtClean="0"/>
                            <a:t>30</a:t>
                          </a:r>
                          <a:endParaRPr lang="en-US" sz="2400" dirty="0"/>
                        </a:p>
                      </a:txBody>
                      <a:tcPr/>
                    </a:tc>
                    <a:tc>
                      <a:txBody>
                        <a:bodyPr/>
                        <a:lstStyle/>
                        <a:p>
                          <a:pPr algn="ctr"/>
                          <a:r>
                            <a:rPr lang="en-US" sz="2400" dirty="0" smtClean="0"/>
                            <a:t>15</a:t>
                          </a:r>
                          <a:endParaRPr lang="en-US" sz="2400" dirty="0"/>
                        </a:p>
                      </a:txBody>
                      <a:tcPr/>
                    </a:tc>
                  </a:tr>
                  <a:tr h="461778">
                    <a:tc>
                      <a:txBody>
                        <a:bodyPr/>
                        <a:lstStyle/>
                        <a:p>
                          <a:endParaRPr lang="en-US"/>
                        </a:p>
                      </a:txBody>
                      <a:tcPr>
                        <a:blipFill rotWithShape="1">
                          <a:blip r:embed="rId5"/>
                          <a:stretch>
                            <a:fillRect l="-877" t="-209211" r="-200877" b="-28947"/>
                          </a:stretch>
                        </a:blipFill>
                      </a:tcPr>
                    </a:tc>
                    <a:tc>
                      <a:txBody>
                        <a:bodyPr/>
                        <a:lstStyle/>
                        <a:p>
                          <a:pPr algn="ctr"/>
                          <a:r>
                            <a:rPr lang="en-US" sz="2400" dirty="0" smtClean="0"/>
                            <a:t>15</a:t>
                          </a:r>
                          <a:endParaRPr lang="en-US" sz="2400" dirty="0"/>
                        </a:p>
                      </a:txBody>
                      <a:tcPr/>
                    </a:tc>
                    <a:tc>
                      <a:txBody>
                        <a:bodyPr/>
                        <a:lstStyle/>
                        <a:p>
                          <a:pPr algn="ctr"/>
                          <a:r>
                            <a:rPr lang="en-US" sz="2400" dirty="0" smtClean="0"/>
                            <a:t>60</a:t>
                          </a:r>
                          <a:endParaRPr lang="en-US" sz="2400" dirty="0"/>
                        </a:p>
                      </a:txBody>
                      <a:tcPr/>
                    </a:tc>
                  </a:tr>
                </a:tbl>
              </a:graphicData>
            </a:graphic>
          </p:graphicFrame>
        </mc:Fallback>
      </mc:AlternateContent>
      <p:sp>
        <p:nvSpPr>
          <p:cNvPr id="2" name="Rectangle 1"/>
          <p:cNvSpPr/>
          <p:nvPr/>
        </p:nvSpPr>
        <p:spPr>
          <a:xfrm>
            <a:off x="6290014" y="1670627"/>
            <a:ext cx="1818126" cy="400110"/>
          </a:xfrm>
          <a:prstGeom prst="rect">
            <a:avLst/>
          </a:prstGeom>
        </p:spPr>
        <p:txBody>
          <a:bodyPr wrap="none">
            <a:spAutoFit/>
          </a:bodyPr>
          <a:lstStyle/>
          <a:p>
            <a:pPr algn="ctr">
              <a:defRPr/>
            </a:pPr>
            <a:r>
              <a:rPr lang="en-US" altLang="en-US" sz="2000" b="1" dirty="0"/>
              <a:t>Stratum </a:t>
            </a:r>
            <a:r>
              <a:rPr lang="en-US" altLang="en-US" sz="2000" b="1" dirty="0" smtClean="0"/>
              <a:t>2 (Old)</a:t>
            </a:r>
            <a:endParaRPr lang="en-US" altLang="en-US" sz="2000" b="1" dirty="0"/>
          </a:p>
        </p:txBody>
      </p:sp>
    </p:spTree>
    <p:extLst>
      <p:ext uri="{BB962C8B-B14F-4D97-AF65-F5344CB8AC3E}">
        <p14:creationId xmlns:p14="http://schemas.microsoft.com/office/powerpoint/2010/main" val="29147933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026"/>
          <p:cNvSpPr>
            <a:spLocks noChangeArrowheads="1"/>
          </p:cNvSpPr>
          <p:nvPr/>
        </p:nvSpPr>
        <p:spPr bwMode="auto">
          <a:xfrm>
            <a:off x="228600" y="1371600"/>
            <a:ext cx="81280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lgn="just">
              <a:buFont typeface="Arial" pitchFamily="34" charset="0"/>
              <a:buChar char="•"/>
            </a:pPr>
            <a:r>
              <a:rPr lang="en-US" sz="2400" dirty="0" smtClean="0"/>
              <a:t>Confounding </a:t>
            </a:r>
            <a:r>
              <a:rPr lang="en-US" sz="2400" dirty="0"/>
              <a:t>can be thought of as a confusion of effects. The apparent effect of the exposure of interest is distorted because the effect of an </a:t>
            </a:r>
            <a:r>
              <a:rPr lang="en-US" sz="2400" u="sng" dirty="0"/>
              <a:t>extraneous third factor</a:t>
            </a:r>
            <a:r>
              <a:rPr lang="en-US" sz="2400" dirty="0"/>
              <a:t> is mistaken for or mixed with the actual </a:t>
            </a:r>
            <a:r>
              <a:rPr lang="en-US" sz="2400" dirty="0" smtClean="0"/>
              <a:t>effect</a:t>
            </a:r>
            <a:r>
              <a:rPr lang="en-US" sz="2400" dirty="0"/>
              <a:t> </a:t>
            </a:r>
            <a:r>
              <a:rPr lang="en-US" sz="2400" b="1" dirty="0" smtClean="0">
                <a:latin typeface="Arial" charset="0"/>
              </a:rPr>
              <a:t>Rothman </a:t>
            </a:r>
            <a:r>
              <a:rPr lang="en-US" sz="2400" b="1" dirty="0">
                <a:latin typeface="Arial" charset="0"/>
              </a:rPr>
              <a:t>and Greenland (1998)</a:t>
            </a:r>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0878" y="4392611"/>
            <a:ext cx="2370237" cy="2370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9" y="4582914"/>
            <a:ext cx="1537427" cy="2179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fontScale="90000"/>
          </a:bodyPr>
          <a:lstStyle/>
          <a:p>
            <a:r>
              <a:rPr lang="en-US" dirty="0" smtClean="0"/>
              <a:t>What is confounding?</a:t>
            </a:r>
            <a:br>
              <a:rPr lang="en-US" dirty="0" smtClean="0"/>
            </a:br>
            <a:r>
              <a:rPr lang="en-US" b="1" i="1" dirty="0" smtClean="0">
                <a:solidFill>
                  <a:srgbClr val="FF0000"/>
                </a:solidFill>
                <a:effectLst>
                  <a:outerShdw blurRad="38100" dist="38100" dir="2700000" algn="tl">
                    <a:srgbClr val="000000">
                      <a:alpha val="43137"/>
                    </a:srgbClr>
                  </a:outerShdw>
                </a:effectLst>
                <a:latin typeface="Broadway" pitchFamily="82" charset="0"/>
              </a:rPr>
              <a:t>A third variable problem</a:t>
            </a:r>
            <a:endParaRPr lang="en-US" b="1" i="1" dirty="0">
              <a:solidFill>
                <a:srgbClr val="FF0000"/>
              </a:solidFill>
              <a:effectLst>
                <a:outerShdw blurRad="38100" dist="38100" dir="2700000" algn="tl">
                  <a:srgbClr val="000000">
                    <a:alpha val="43137"/>
                  </a:srgbClr>
                </a:outerShdw>
              </a:effectLst>
              <a:latin typeface="Broadway" pitchFamily="82" charset="0"/>
            </a:endParaRPr>
          </a:p>
        </p:txBody>
      </p:sp>
      <p:pic>
        <p:nvPicPr>
          <p:cNvPr id="15364" name="Picture 4" descr="https://onlinecourses.science.psu.edu/sites/onlinecourses.science.psu.edu.stat507/files/lesson08/confounding.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4392611"/>
            <a:ext cx="4311867" cy="1461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544655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457200" y="228600"/>
            <a:ext cx="7772400" cy="838200"/>
          </a:xfrm>
        </p:spPr>
        <p:txBody>
          <a:bodyPr/>
          <a:lstStyle/>
          <a:p>
            <a:pPr>
              <a:defRPr/>
            </a:pPr>
            <a:r>
              <a:rPr lang="en-US" altLang="en-US" sz="3200" dirty="0" smtClean="0"/>
              <a:t>Stratification</a:t>
            </a:r>
            <a:endParaRPr lang="en-US" altLang="en-US" b="0" dirty="0" smtClean="0">
              <a:latin typeface="Times" pitchFamily="18" charset="0"/>
            </a:endParaRPr>
          </a:p>
        </p:txBody>
      </p:sp>
      <p:sp>
        <p:nvSpPr>
          <p:cNvPr id="100355" name="Text Box 3"/>
          <p:cNvSpPr txBox="1">
            <a:spLocks noChangeArrowheads="1"/>
          </p:cNvSpPr>
          <p:nvPr/>
        </p:nvSpPr>
        <p:spPr bwMode="auto">
          <a:xfrm>
            <a:off x="2672444" y="979784"/>
            <a:ext cx="3291350" cy="461665"/>
          </a:xfrm>
          <a:prstGeom prst="rect">
            <a:avLst/>
          </a:prstGeom>
          <a:noFill/>
          <a:ln w="9525">
            <a:noFill/>
            <a:miter lim="800000"/>
            <a:headEnd/>
            <a:tailEnd/>
          </a:ln>
          <a:effectLst/>
        </p:spPr>
        <p:txBody>
          <a:bodyPr wrap="none">
            <a:spAutoFit/>
          </a:bodyPr>
          <a:lstStyle/>
          <a:p>
            <a:pPr>
              <a:defRPr/>
            </a:pPr>
            <a:r>
              <a:rPr lang="en-US" altLang="en-US" sz="2400" b="1" dirty="0" smtClean="0"/>
              <a:t>Scenario 2: Confounding</a:t>
            </a:r>
            <a:endParaRPr lang="en-US" altLang="en-US" sz="2400" b="1" dirty="0"/>
          </a:p>
        </p:txBody>
      </p:sp>
      <p:sp>
        <p:nvSpPr>
          <p:cNvPr id="100356" name="Text Box 4"/>
          <p:cNvSpPr txBox="1">
            <a:spLocks noChangeArrowheads="1"/>
          </p:cNvSpPr>
          <p:nvPr/>
        </p:nvSpPr>
        <p:spPr bwMode="auto">
          <a:xfrm>
            <a:off x="3386246" y="3733800"/>
            <a:ext cx="2013693" cy="584775"/>
          </a:xfrm>
          <a:prstGeom prst="rect">
            <a:avLst/>
          </a:prstGeom>
          <a:noFill/>
          <a:ln w="9525">
            <a:noFill/>
            <a:miter lim="800000"/>
            <a:headEnd/>
            <a:tailEnd/>
          </a:ln>
          <a:effectLst/>
        </p:spPr>
        <p:txBody>
          <a:bodyPr wrap="none">
            <a:spAutoFit/>
          </a:bodyPr>
          <a:lstStyle/>
          <a:p>
            <a:pPr>
              <a:defRPr/>
            </a:pPr>
            <a:r>
              <a:rPr lang="en-US" altLang="en-US" sz="3200" dirty="0"/>
              <a:t>OR</a:t>
            </a:r>
            <a:r>
              <a:rPr lang="en-US" altLang="en-US" sz="3200" baseline="-25000" dirty="0"/>
              <a:t>(1)</a:t>
            </a:r>
            <a:r>
              <a:rPr lang="en-US" altLang="en-US" sz="3200" dirty="0"/>
              <a:t> </a:t>
            </a:r>
            <a:r>
              <a:rPr lang="en-US" altLang="en-US" sz="3200" dirty="0" smtClean="0"/>
              <a:t>=3.91</a:t>
            </a:r>
            <a:endParaRPr lang="en-US" altLang="en-US" sz="3200" dirty="0"/>
          </a:p>
        </p:txBody>
      </p:sp>
      <p:sp>
        <p:nvSpPr>
          <p:cNvPr id="100357" name="Text Box 5"/>
          <p:cNvSpPr txBox="1">
            <a:spLocks noChangeArrowheads="1"/>
          </p:cNvSpPr>
          <p:nvPr/>
        </p:nvSpPr>
        <p:spPr bwMode="auto">
          <a:xfrm>
            <a:off x="6290014" y="3733800"/>
            <a:ext cx="2013693" cy="584775"/>
          </a:xfrm>
          <a:prstGeom prst="rect">
            <a:avLst/>
          </a:prstGeom>
          <a:noFill/>
          <a:ln w="9525">
            <a:noFill/>
            <a:miter lim="800000"/>
            <a:headEnd/>
            <a:tailEnd/>
          </a:ln>
          <a:effectLst/>
        </p:spPr>
        <p:txBody>
          <a:bodyPr wrap="none">
            <a:spAutoFit/>
          </a:bodyPr>
          <a:lstStyle/>
          <a:p>
            <a:pPr>
              <a:defRPr/>
            </a:pPr>
            <a:r>
              <a:rPr lang="en-US" altLang="en-US" sz="3200" dirty="0"/>
              <a:t>OR</a:t>
            </a:r>
            <a:r>
              <a:rPr lang="en-US" altLang="en-US" sz="3200" baseline="-25000" dirty="0"/>
              <a:t>(2)</a:t>
            </a:r>
            <a:r>
              <a:rPr lang="en-US" altLang="en-US" sz="3200" dirty="0"/>
              <a:t> </a:t>
            </a:r>
            <a:r>
              <a:rPr lang="en-US" altLang="en-US" sz="3200" dirty="0" smtClean="0"/>
              <a:t>=3.13</a:t>
            </a:r>
            <a:endParaRPr lang="en-US" altLang="en-US" sz="3200" dirty="0"/>
          </a:p>
        </p:txBody>
      </p:sp>
      <p:sp>
        <p:nvSpPr>
          <p:cNvPr id="100374" name="Text Box 22"/>
          <p:cNvSpPr txBox="1">
            <a:spLocks noChangeArrowheads="1"/>
          </p:cNvSpPr>
          <p:nvPr/>
        </p:nvSpPr>
        <p:spPr bwMode="auto">
          <a:xfrm>
            <a:off x="3356938" y="1475993"/>
            <a:ext cx="2092432" cy="707886"/>
          </a:xfrm>
          <a:prstGeom prst="rect">
            <a:avLst/>
          </a:prstGeom>
          <a:noFill/>
          <a:ln w="9525">
            <a:noFill/>
            <a:miter lim="800000"/>
            <a:headEnd/>
            <a:tailEnd/>
          </a:ln>
          <a:effectLst/>
        </p:spPr>
        <p:txBody>
          <a:bodyPr wrap="none">
            <a:spAutoFit/>
          </a:bodyPr>
          <a:lstStyle/>
          <a:p>
            <a:pPr algn="ctr">
              <a:defRPr/>
            </a:pPr>
            <a:endParaRPr lang="en-US" altLang="en-US" sz="2000" b="1" dirty="0"/>
          </a:p>
          <a:p>
            <a:pPr algn="ctr">
              <a:defRPr/>
            </a:pPr>
            <a:r>
              <a:rPr lang="en-US" altLang="en-US" sz="2000" b="1" dirty="0"/>
              <a:t>Stratum 1 (Young)</a:t>
            </a:r>
          </a:p>
        </p:txBody>
      </p:sp>
      <p:sp>
        <p:nvSpPr>
          <p:cNvPr id="100390" name="Text Box 38"/>
          <p:cNvSpPr txBox="1">
            <a:spLocks noChangeArrowheads="1"/>
          </p:cNvSpPr>
          <p:nvPr/>
        </p:nvSpPr>
        <p:spPr bwMode="auto">
          <a:xfrm>
            <a:off x="138661" y="1752600"/>
            <a:ext cx="2417970" cy="400110"/>
          </a:xfrm>
          <a:prstGeom prst="rect">
            <a:avLst/>
          </a:prstGeom>
          <a:noFill/>
          <a:ln w="9525">
            <a:noFill/>
            <a:miter lim="800000"/>
            <a:headEnd/>
            <a:tailEnd/>
          </a:ln>
          <a:effectLst/>
        </p:spPr>
        <p:txBody>
          <a:bodyPr wrap="none">
            <a:spAutoFit/>
          </a:bodyPr>
          <a:lstStyle/>
          <a:p>
            <a:pPr>
              <a:defRPr/>
            </a:pPr>
            <a:r>
              <a:rPr lang="en-US" altLang="en-US" sz="2000" b="1" dirty="0" smtClean="0"/>
              <a:t>Crude (not stratified)</a:t>
            </a:r>
            <a:endParaRPr lang="en-US" altLang="en-US" sz="2000" b="1" dirty="0"/>
          </a:p>
        </p:txBody>
      </p:sp>
      <p:sp>
        <p:nvSpPr>
          <p:cNvPr id="100406" name="Text Box 54"/>
          <p:cNvSpPr txBox="1">
            <a:spLocks noChangeArrowheads="1"/>
          </p:cNvSpPr>
          <p:nvPr/>
        </p:nvSpPr>
        <p:spPr bwMode="auto">
          <a:xfrm>
            <a:off x="138661" y="3733800"/>
            <a:ext cx="2302233" cy="584775"/>
          </a:xfrm>
          <a:prstGeom prst="rect">
            <a:avLst/>
          </a:prstGeom>
          <a:noFill/>
          <a:ln w="9525">
            <a:noFill/>
            <a:miter lim="800000"/>
            <a:headEnd/>
            <a:tailEnd/>
          </a:ln>
          <a:effectLst/>
        </p:spPr>
        <p:txBody>
          <a:bodyPr wrap="none">
            <a:spAutoFit/>
          </a:bodyPr>
          <a:lstStyle/>
          <a:p>
            <a:pPr>
              <a:defRPr/>
            </a:pPr>
            <a:r>
              <a:rPr lang="en-US" altLang="en-US" sz="3200" dirty="0"/>
              <a:t>OR</a:t>
            </a:r>
            <a:r>
              <a:rPr lang="en-US" altLang="en-US" sz="3200" baseline="-25000" dirty="0"/>
              <a:t>(crude)</a:t>
            </a:r>
            <a:r>
              <a:rPr lang="en-US" altLang="en-US" sz="3200" dirty="0"/>
              <a:t> </a:t>
            </a:r>
            <a:r>
              <a:rPr lang="en-US" altLang="en-US" sz="3200" dirty="0" smtClean="0"/>
              <a:t>=8.0</a:t>
            </a:r>
            <a:endParaRPr lang="en-US" altLang="en-US" sz="3200" dirty="0"/>
          </a:p>
        </p:txBody>
      </p:sp>
      <mc:AlternateContent xmlns:mc="http://schemas.openxmlformats.org/markup-compatibility/2006" xmlns:a14="http://schemas.microsoft.com/office/drawing/2010/main">
        <mc:Choice Requires="a14">
          <p:graphicFrame>
            <p:nvGraphicFramePr>
              <p:cNvPr id="55" name="Table 54"/>
              <p:cNvGraphicFramePr>
                <a:graphicFrameLocks noGrp="1"/>
              </p:cNvGraphicFramePr>
              <p:nvPr>
                <p:extLst>
                  <p:ext uri="{D42A27DB-BD31-4B8C-83A1-F6EECF244321}">
                    <p14:modId xmlns:p14="http://schemas.microsoft.com/office/powerpoint/2010/main" val="2818027099"/>
                  </p:ext>
                </p:extLst>
              </p:nvPr>
            </p:nvGraphicFramePr>
            <p:xfrm>
              <a:off x="397615" y="2272266"/>
              <a:ext cx="2085690" cy="1385334"/>
            </p:xfrm>
            <a:graphic>
              <a:graphicData uri="http://schemas.openxmlformats.org/drawingml/2006/table">
                <a:tbl>
                  <a:tblPr firstRow="1" bandRow="1">
                    <a:tableStyleId>{5940675A-B579-460E-94D1-54222C63F5DA}</a:tableStyleId>
                  </a:tblPr>
                  <a:tblGrid>
                    <a:gridCol w="695230">
                      <a:extLst>
                        <a:ext uri="{9D8B030D-6E8A-4147-A177-3AD203B41FA5}">
                          <a16:colId xmlns:a16="http://schemas.microsoft.com/office/drawing/2014/main" val="20000"/>
                        </a:ext>
                      </a:extLst>
                    </a:gridCol>
                    <a:gridCol w="695230">
                      <a:extLst>
                        <a:ext uri="{9D8B030D-6E8A-4147-A177-3AD203B41FA5}">
                          <a16:colId xmlns:a16="http://schemas.microsoft.com/office/drawing/2014/main" val="20001"/>
                        </a:ext>
                      </a:extLst>
                    </a:gridCol>
                    <a:gridCol w="695230">
                      <a:extLst>
                        <a:ext uri="{9D8B030D-6E8A-4147-A177-3AD203B41FA5}">
                          <a16:colId xmlns:a16="http://schemas.microsoft.com/office/drawing/2014/main" val="20002"/>
                        </a:ext>
                      </a:extLst>
                    </a:gridCol>
                  </a:tblGrid>
                  <a:tr h="461778">
                    <a:tc>
                      <a:txBody>
                        <a:bodyPr/>
                        <a:lstStyle/>
                        <a:p>
                          <a:pPr algn="ctr"/>
                          <a:endParaRPr lang="en-US" sz="2400" dirty="0">
                            <a:latin typeface="+mn-lt"/>
                          </a:endParaRPr>
                        </a:p>
                      </a:txBody>
                      <a:tcPr/>
                    </a:tc>
                    <a:tc>
                      <a:txBody>
                        <a:bodyPr/>
                        <a:lstStyle/>
                        <a:p>
                          <a:pPr algn="ctr"/>
                          <a:r>
                            <a:rPr lang="en-US" sz="2400" b="1" dirty="0" smtClean="0">
                              <a:latin typeface="+mn-lt"/>
                            </a:rPr>
                            <a:t>D</a:t>
                          </a:r>
                          <a:endParaRPr lang="en-US" sz="2400" b="1" dirty="0">
                            <a:latin typeface="+mn-lt"/>
                          </a:endParaRPr>
                        </a:p>
                      </a:txBody>
                      <a:tcPr/>
                    </a:tc>
                    <a:tc>
                      <a:txBody>
                        <a:bodyPr/>
                        <a:lstStyle/>
                        <a:p>
                          <a:pPr algn="ctr"/>
                          <a14:m>
                            <m:oMathPara xmlns:m="http://schemas.openxmlformats.org/officeDocument/2006/math">
                              <m:oMathParaPr>
                                <m:jc m:val="centerGroup"/>
                              </m:oMathParaPr>
                              <m:oMath xmlns:m="http://schemas.openxmlformats.org/officeDocument/2006/math">
                                <m:acc>
                                  <m:accPr>
                                    <m:chr m:val="̅"/>
                                    <m:ctrlPr>
                                      <a:rPr lang="en-US" sz="2400" b="1" i="1" dirty="0" smtClean="0">
                                        <a:latin typeface="Cambria Math" panose="02040503050406030204" pitchFamily="18" charset="0"/>
                                      </a:rPr>
                                    </m:ctrlPr>
                                  </m:accPr>
                                  <m:e>
                                    <m:r>
                                      <a:rPr lang="en-US" sz="2400" b="1" i="0" dirty="0" smtClean="0">
                                        <a:latin typeface="Cambria Math"/>
                                      </a:rPr>
                                      <m:t>𝐃</m:t>
                                    </m:r>
                                  </m:e>
                                </m:acc>
                              </m:oMath>
                            </m:oMathPara>
                          </a14:m>
                          <a:endParaRPr lang="en-US" sz="2400" b="1" dirty="0">
                            <a:latin typeface="+mn-lt"/>
                          </a:endParaRPr>
                        </a:p>
                      </a:txBody>
                      <a:tcPr/>
                    </a:tc>
                    <a:extLst>
                      <a:ext uri="{0D108BD9-81ED-4DB2-BD59-A6C34878D82A}">
                        <a16:rowId xmlns:a16="http://schemas.microsoft.com/office/drawing/2014/main" val="10000"/>
                      </a:ext>
                    </a:extLst>
                  </a:tr>
                  <a:tr h="461778">
                    <a:tc>
                      <a:txBody>
                        <a:bodyPr/>
                        <a:lstStyle/>
                        <a:p>
                          <a:pPr algn="ctr"/>
                          <a:r>
                            <a:rPr lang="en-US" sz="2400" b="1" dirty="0" smtClean="0"/>
                            <a:t>E</a:t>
                          </a:r>
                          <a:endParaRPr lang="en-US" sz="2400" b="1" dirty="0"/>
                        </a:p>
                      </a:txBody>
                      <a:tcPr/>
                    </a:tc>
                    <a:tc>
                      <a:txBody>
                        <a:bodyPr/>
                        <a:lstStyle/>
                        <a:p>
                          <a:pPr algn="ctr"/>
                          <a:r>
                            <a:rPr lang="en-US" sz="2400" dirty="0" smtClean="0"/>
                            <a:t>40</a:t>
                          </a:r>
                          <a:endParaRPr lang="en-US" sz="2400" dirty="0"/>
                        </a:p>
                      </a:txBody>
                      <a:tcPr/>
                    </a:tc>
                    <a:tc>
                      <a:txBody>
                        <a:bodyPr/>
                        <a:lstStyle/>
                        <a:p>
                          <a:pPr algn="ctr"/>
                          <a:r>
                            <a:rPr lang="en-US" sz="2400" dirty="0" smtClean="0"/>
                            <a:t>20</a:t>
                          </a:r>
                          <a:endParaRPr lang="en-US" sz="2400" dirty="0"/>
                        </a:p>
                      </a:txBody>
                      <a:tcPr/>
                    </a:tc>
                    <a:extLst>
                      <a:ext uri="{0D108BD9-81ED-4DB2-BD59-A6C34878D82A}">
                        <a16:rowId xmlns:a16="http://schemas.microsoft.com/office/drawing/2014/main" val="10001"/>
                      </a:ext>
                    </a:extLst>
                  </a:tr>
                  <a:tr h="461778">
                    <a:tc>
                      <a:txBody>
                        <a:bodyPr/>
                        <a:lstStyle/>
                        <a:p>
                          <a:pPr algn="ctr"/>
                          <a14:m>
                            <m:oMathPara xmlns:m="http://schemas.openxmlformats.org/officeDocument/2006/math">
                              <m:oMathParaPr>
                                <m:jc m:val="centerGroup"/>
                              </m:oMathParaPr>
                              <m:oMath xmlns:m="http://schemas.openxmlformats.org/officeDocument/2006/math">
                                <m:acc>
                                  <m:accPr>
                                    <m:chr m:val="̅"/>
                                    <m:ctrlPr>
                                      <a:rPr lang="en-US" sz="2400" b="1" i="1" smtClean="0">
                                        <a:latin typeface="Cambria Math" panose="02040503050406030204" pitchFamily="18" charset="0"/>
                                      </a:rPr>
                                    </m:ctrlPr>
                                  </m:accPr>
                                  <m:e>
                                    <m:r>
                                      <a:rPr lang="en-US" sz="2400" b="1" i="0" smtClean="0">
                                        <a:latin typeface="Cambria Math"/>
                                      </a:rPr>
                                      <m:t>𝐄</m:t>
                                    </m:r>
                                  </m:e>
                                </m:acc>
                              </m:oMath>
                            </m:oMathPara>
                          </a14:m>
                          <a:endParaRPr lang="en-US" sz="2400" b="1" i="0" dirty="0"/>
                        </a:p>
                      </a:txBody>
                      <a:tcPr/>
                    </a:tc>
                    <a:tc>
                      <a:txBody>
                        <a:bodyPr/>
                        <a:lstStyle/>
                        <a:p>
                          <a:pPr algn="ctr"/>
                          <a:r>
                            <a:rPr lang="en-US" sz="2400" dirty="0" smtClean="0"/>
                            <a:t>20</a:t>
                          </a:r>
                          <a:endParaRPr lang="en-US" sz="2400" dirty="0"/>
                        </a:p>
                      </a:txBody>
                      <a:tcPr/>
                    </a:tc>
                    <a:tc>
                      <a:txBody>
                        <a:bodyPr/>
                        <a:lstStyle/>
                        <a:p>
                          <a:pPr algn="ctr"/>
                          <a:r>
                            <a:rPr lang="en-US" sz="2400" dirty="0" smtClean="0"/>
                            <a:t>80</a:t>
                          </a:r>
                          <a:endParaRPr lang="en-US" sz="2400" dirty="0"/>
                        </a:p>
                      </a:txBody>
                      <a:tcPr/>
                    </a:tc>
                    <a:extLst>
                      <a:ext uri="{0D108BD9-81ED-4DB2-BD59-A6C34878D82A}">
                        <a16:rowId xmlns:a16="http://schemas.microsoft.com/office/drawing/2014/main" val="10002"/>
                      </a:ext>
                    </a:extLst>
                  </a:tr>
                </a:tbl>
              </a:graphicData>
            </a:graphic>
          </p:graphicFrame>
        </mc:Choice>
        <mc:Fallback xmlns="">
          <p:graphicFrame>
            <p:nvGraphicFramePr>
              <p:cNvPr id="55" name="Table 54"/>
              <p:cNvGraphicFramePr>
                <a:graphicFrameLocks noGrp="1"/>
              </p:cNvGraphicFramePr>
              <p:nvPr>
                <p:extLst>
                  <p:ext uri="{D42A27DB-BD31-4B8C-83A1-F6EECF244321}">
                    <p14:modId xmlns:p14="http://schemas.microsoft.com/office/powerpoint/2010/main" val="2818027099"/>
                  </p:ext>
                </p:extLst>
              </p:nvPr>
            </p:nvGraphicFramePr>
            <p:xfrm>
              <a:off x="397615" y="2272266"/>
              <a:ext cx="2085690" cy="1385334"/>
            </p:xfrm>
            <a:graphic>
              <a:graphicData uri="http://schemas.openxmlformats.org/drawingml/2006/table">
                <a:tbl>
                  <a:tblPr firstRow="1" bandRow="1">
                    <a:tableStyleId>{5940675A-B579-460E-94D1-54222C63F5DA}</a:tableStyleId>
                  </a:tblPr>
                  <a:tblGrid>
                    <a:gridCol w="695230"/>
                    <a:gridCol w="695230"/>
                    <a:gridCol w="695230"/>
                  </a:tblGrid>
                  <a:tr h="461778">
                    <a:tc>
                      <a:txBody>
                        <a:bodyPr/>
                        <a:lstStyle/>
                        <a:p>
                          <a:pPr algn="ctr"/>
                          <a:endParaRPr lang="en-US" sz="2400" dirty="0">
                            <a:latin typeface="+mn-lt"/>
                          </a:endParaRPr>
                        </a:p>
                      </a:txBody>
                      <a:tcPr/>
                    </a:tc>
                    <a:tc>
                      <a:txBody>
                        <a:bodyPr/>
                        <a:lstStyle/>
                        <a:p>
                          <a:pPr algn="ctr"/>
                          <a:r>
                            <a:rPr lang="en-US" sz="2400" b="1" dirty="0" smtClean="0">
                              <a:latin typeface="+mn-lt"/>
                            </a:rPr>
                            <a:t>D</a:t>
                          </a:r>
                          <a:endParaRPr lang="en-US" sz="2400" b="1" dirty="0">
                            <a:latin typeface="+mn-lt"/>
                          </a:endParaRPr>
                        </a:p>
                      </a:txBody>
                      <a:tcPr/>
                    </a:tc>
                    <a:tc>
                      <a:txBody>
                        <a:bodyPr/>
                        <a:lstStyle/>
                        <a:p>
                          <a:endParaRPr lang="en-US"/>
                        </a:p>
                      </a:txBody>
                      <a:tcPr>
                        <a:blipFill rotWithShape="1">
                          <a:blip r:embed="rId3"/>
                          <a:stretch>
                            <a:fillRect l="-200000" t="-10526" r="-877" b="-227632"/>
                          </a:stretch>
                        </a:blipFill>
                      </a:tcPr>
                    </a:tc>
                  </a:tr>
                  <a:tr h="461778">
                    <a:tc>
                      <a:txBody>
                        <a:bodyPr/>
                        <a:lstStyle/>
                        <a:p>
                          <a:pPr algn="ctr"/>
                          <a:r>
                            <a:rPr lang="en-US" sz="2400" b="1" dirty="0" smtClean="0"/>
                            <a:t>E</a:t>
                          </a:r>
                          <a:endParaRPr lang="en-US" sz="2400" b="1" dirty="0"/>
                        </a:p>
                      </a:txBody>
                      <a:tcPr/>
                    </a:tc>
                    <a:tc>
                      <a:txBody>
                        <a:bodyPr/>
                        <a:lstStyle/>
                        <a:p>
                          <a:pPr algn="ctr"/>
                          <a:r>
                            <a:rPr lang="en-US" sz="2400" dirty="0" smtClean="0"/>
                            <a:t>40</a:t>
                          </a:r>
                          <a:endParaRPr lang="en-US" sz="2400" dirty="0"/>
                        </a:p>
                      </a:txBody>
                      <a:tcPr/>
                    </a:tc>
                    <a:tc>
                      <a:txBody>
                        <a:bodyPr/>
                        <a:lstStyle/>
                        <a:p>
                          <a:pPr algn="ctr"/>
                          <a:r>
                            <a:rPr lang="en-US" sz="2400" dirty="0" smtClean="0"/>
                            <a:t>20</a:t>
                          </a:r>
                          <a:endParaRPr lang="en-US" sz="2400" dirty="0"/>
                        </a:p>
                      </a:txBody>
                      <a:tcPr/>
                    </a:tc>
                  </a:tr>
                  <a:tr h="461778">
                    <a:tc>
                      <a:txBody>
                        <a:bodyPr/>
                        <a:lstStyle/>
                        <a:p>
                          <a:endParaRPr lang="en-US"/>
                        </a:p>
                      </a:txBody>
                      <a:tcPr>
                        <a:blipFill rotWithShape="1">
                          <a:blip r:embed="rId3"/>
                          <a:stretch>
                            <a:fillRect t="-209211" r="-200877" b="-28947"/>
                          </a:stretch>
                        </a:blipFill>
                      </a:tcPr>
                    </a:tc>
                    <a:tc>
                      <a:txBody>
                        <a:bodyPr/>
                        <a:lstStyle/>
                        <a:p>
                          <a:pPr algn="ctr"/>
                          <a:r>
                            <a:rPr lang="en-US" sz="2400" dirty="0" smtClean="0"/>
                            <a:t>20</a:t>
                          </a:r>
                          <a:endParaRPr lang="en-US" sz="2400" dirty="0"/>
                        </a:p>
                      </a:txBody>
                      <a:tcPr/>
                    </a:tc>
                    <a:tc>
                      <a:txBody>
                        <a:bodyPr/>
                        <a:lstStyle/>
                        <a:p>
                          <a:pPr algn="ctr"/>
                          <a:r>
                            <a:rPr lang="en-US" sz="2400" dirty="0" smtClean="0"/>
                            <a:t>80</a:t>
                          </a:r>
                          <a:endParaRPr lang="en-US" sz="2400" dirty="0"/>
                        </a:p>
                      </a:txBody>
                      <a:tcPr/>
                    </a:tc>
                  </a:tr>
                </a:tbl>
              </a:graphicData>
            </a:graphic>
          </p:graphicFrame>
        </mc:Fallback>
      </mc:AlternateContent>
      <mc:AlternateContent xmlns:mc="http://schemas.openxmlformats.org/markup-compatibility/2006" xmlns:a14="http://schemas.microsoft.com/office/drawing/2010/main">
        <mc:Choice Requires="a14">
          <p:graphicFrame>
            <p:nvGraphicFramePr>
              <p:cNvPr id="57" name="Table 56"/>
              <p:cNvGraphicFramePr>
                <a:graphicFrameLocks noGrp="1"/>
              </p:cNvGraphicFramePr>
              <p:nvPr>
                <p:extLst>
                  <p:ext uri="{D42A27DB-BD31-4B8C-83A1-F6EECF244321}">
                    <p14:modId xmlns:p14="http://schemas.microsoft.com/office/powerpoint/2010/main" val="1651227302"/>
                  </p:ext>
                </p:extLst>
              </p:nvPr>
            </p:nvGraphicFramePr>
            <p:xfrm>
              <a:off x="3356938" y="2272266"/>
              <a:ext cx="2085690" cy="1385334"/>
            </p:xfrm>
            <a:graphic>
              <a:graphicData uri="http://schemas.openxmlformats.org/drawingml/2006/table">
                <a:tbl>
                  <a:tblPr firstRow="1" bandRow="1">
                    <a:tableStyleId>{5940675A-B579-460E-94D1-54222C63F5DA}</a:tableStyleId>
                  </a:tblPr>
                  <a:tblGrid>
                    <a:gridCol w="695230">
                      <a:extLst>
                        <a:ext uri="{9D8B030D-6E8A-4147-A177-3AD203B41FA5}">
                          <a16:colId xmlns:a16="http://schemas.microsoft.com/office/drawing/2014/main" val="20000"/>
                        </a:ext>
                      </a:extLst>
                    </a:gridCol>
                    <a:gridCol w="695230">
                      <a:extLst>
                        <a:ext uri="{9D8B030D-6E8A-4147-A177-3AD203B41FA5}">
                          <a16:colId xmlns:a16="http://schemas.microsoft.com/office/drawing/2014/main" val="20001"/>
                        </a:ext>
                      </a:extLst>
                    </a:gridCol>
                    <a:gridCol w="695230">
                      <a:extLst>
                        <a:ext uri="{9D8B030D-6E8A-4147-A177-3AD203B41FA5}">
                          <a16:colId xmlns:a16="http://schemas.microsoft.com/office/drawing/2014/main" val="20002"/>
                        </a:ext>
                      </a:extLst>
                    </a:gridCol>
                  </a:tblGrid>
                  <a:tr h="461778">
                    <a:tc>
                      <a:txBody>
                        <a:bodyPr/>
                        <a:lstStyle/>
                        <a:p>
                          <a:pPr algn="ctr"/>
                          <a:endParaRPr lang="en-US" sz="2400" dirty="0"/>
                        </a:p>
                      </a:txBody>
                      <a:tcPr/>
                    </a:tc>
                    <a:tc>
                      <a:txBody>
                        <a:bodyPr/>
                        <a:lstStyle/>
                        <a:p>
                          <a:pPr algn="ctr"/>
                          <a:r>
                            <a:rPr lang="en-US" sz="2400" b="1" dirty="0" smtClean="0"/>
                            <a:t>D</a:t>
                          </a:r>
                          <a:endParaRPr lang="en-US" sz="2400" b="1" dirty="0"/>
                        </a:p>
                      </a:txBody>
                      <a:tcPr/>
                    </a:tc>
                    <a:tc>
                      <a:txBody>
                        <a:bodyPr/>
                        <a:lstStyle/>
                        <a:p>
                          <a:pPr algn="ctr"/>
                          <a14:m>
                            <m:oMathPara xmlns:m="http://schemas.openxmlformats.org/officeDocument/2006/math">
                              <m:oMathParaPr>
                                <m:jc m:val="centerGroup"/>
                              </m:oMathParaPr>
                              <m:oMath xmlns:m="http://schemas.openxmlformats.org/officeDocument/2006/math">
                                <m:acc>
                                  <m:accPr>
                                    <m:chr m:val="̅"/>
                                    <m:ctrlPr>
                                      <a:rPr lang="en-US" sz="2400" b="1" i="1" dirty="0" smtClean="0">
                                        <a:latin typeface="Cambria Math" panose="02040503050406030204" pitchFamily="18" charset="0"/>
                                      </a:rPr>
                                    </m:ctrlPr>
                                  </m:accPr>
                                  <m:e>
                                    <m:r>
                                      <a:rPr lang="en-US" sz="2400" b="1" i="0" dirty="0" smtClean="0">
                                        <a:latin typeface="Cambria Math"/>
                                      </a:rPr>
                                      <m:t>𝐃</m:t>
                                    </m:r>
                                  </m:e>
                                </m:acc>
                              </m:oMath>
                            </m:oMathPara>
                          </a14:m>
                          <a:endParaRPr lang="en-US" sz="2400" b="1" i="0" dirty="0"/>
                        </a:p>
                      </a:txBody>
                      <a:tcPr/>
                    </a:tc>
                    <a:extLst>
                      <a:ext uri="{0D108BD9-81ED-4DB2-BD59-A6C34878D82A}">
                        <a16:rowId xmlns:a16="http://schemas.microsoft.com/office/drawing/2014/main" val="10000"/>
                      </a:ext>
                    </a:extLst>
                  </a:tr>
                  <a:tr h="461778">
                    <a:tc>
                      <a:txBody>
                        <a:bodyPr/>
                        <a:lstStyle/>
                        <a:p>
                          <a:pPr algn="ctr"/>
                          <a:r>
                            <a:rPr lang="en-US" sz="2400" b="1" dirty="0" smtClean="0"/>
                            <a:t>E</a:t>
                          </a:r>
                          <a:endParaRPr lang="en-US" sz="2400" b="1" dirty="0"/>
                        </a:p>
                      </a:txBody>
                      <a:tcPr/>
                    </a:tc>
                    <a:tc>
                      <a:txBody>
                        <a:bodyPr/>
                        <a:lstStyle/>
                        <a:p>
                          <a:pPr algn="ctr"/>
                          <a:r>
                            <a:rPr lang="en-US" sz="2400" dirty="0" smtClean="0"/>
                            <a:t>5</a:t>
                          </a:r>
                          <a:endParaRPr lang="en-US" sz="2400" dirty="0"/>
                        </a:p>
                      </a:txBody>
                      <a:tcPr/>
                    </a:tc>
                    <a:tc>
                      <a:txBody>
                        <a:bodyPr/>
                        <a:lstStyle/>
                        <a:p>
                          <a:pPr algn="ctr"/>
                          <a:r>
                            <a:rPr lang="en-US" sz="2400" dirty="0" smtClean="0"/>
                            <a:t>16</a:t>
                          </a:r>
                          <a:endParaRPr lang="en-US" sz="2400" dirty="0"/>
                        </a:p>
                      </a:txBody>
                      <a:tcPr/>
                    </a:tc>
                    <a:extLst>
                      <a:ext uri="{0D108BD9-81ED-4DB2-BD59-A6C34878D82A}">
                        <a16:rowId xmlns:a16="http://schemas.microsoft.com/office/drawing/2014/main" val="10001"/>
                      </a:ext>
                    </a:extLst>
                  </a:tr>
                  <a:tr h="461778">
                    <a:tc>
                      <a:txBody>
                        <a:bodyPr/>
                        <a:lstStyle/>
                        <a:p>
                          <a:pPr algn="ctr"/>
                          <a14:m>
                            <m:oMathPara xmlns:m="http://schemas.openxmlformats.org/officeDocument/2006/math">
                              <m:oMathParaPr>
                                <m:jc m:val="centerGroup"/>
                              </m:oMathParaPr>
                              <m:oMath xmlns:m="http://schemas.openxmlformats.org/officeDocument/2006/math">
                                <m:acc>
                                  <m:accPr>
                                    <m:chr m:val="̅"/>
                                    <m:ctrlPr>
                                      <a:rPr lang="en-US" sz="2400" b="1" i="1" smtClean="0">
                                        <a:latin typeface="Cambria Math" panose="02040503050406030204" pitchFamily="18" charset="0"/>
                                      </a:rPr>
                                    </m:ctrlPr>
                                  </m:accPr>
                                  <m:e>
                                    <m:r>
                                      <a:rPr lang="en-US" sz="2400" b="1" i="0" smtClean="0">
                                        <a:latin typeface="Cambria Math"/>
                                      </a:rPr>
                                      <m:t>𝐄</m:t>
                                    </m:r>
                                  </m:e>
                                </m:acc>
                              </m:oMath>
                            </m:oMathPara>
                          </a14:m>
                          <a:endParaRPr lang="en-US" sz="2400" b="1" dirty="0"/>
                        </a:p>
                      </a:txBody>
                      <a:tcPr/>
                    </a:tc>
                    <a:tc>
                      <a:txBody>
                        <a:bodyPr/>
                        <a:lstStyle/>
                        <a:p>
                          <a:pPr algn="ctr"/>
                          <a:r>
                            <a:rPr lang="en-US" sz="2400" dirty="0" smtClean="0"/>
                            <a:t>6</a:t>
                          </a:r>
                          <a:endParaRPr lang="en-US" sz="2400" dirty="0"/>
                        </a:p>
                      </a:txBody>
                      <a:tcPr/>
                    </a:tc>
                    <a:tc>
                      <a:txBody>
                        <a:bodyPr/>
                        <a:lstStyle/>
                        <a:p>
                          <a:pPr algn="ctr"/>
                          <a:r>
                            <a:rPr lang="en-US" sz="2400" dirty="0" smtClean="0"/>
                            <a:t>75</a:t>
                          </a:r>
                          <a:endParaRPr lang="en-US" sz="2400" dirty="0"/>
                        </a:p>
                      </a:txBody>
                      <a:tcPr/>
                    </a:tc>
                    <a:extLst>
                      <a:ext uri="{0D108BD9-81ED-4DB2-BD59-A6C34878D82A}">
                        <a16:rowId xmlns:a16="http://schemas.microsoft.com/office/drawing/2014/main" val="10002"/>
                      </a:ext>
                    </a:extLst>
                  </a:tr>
                </a:tbl>
              </a:graphicData>
            </a:graphic>
          </p:graphicFrame>
        </mc:Choice>
        <mc:Fallback xmlns="">
          <p:graphicFrame>
            <p:nvGraphicFramePr>
              <p:cNvPr id="57" name="Table 56"/>
              <p:cNvGraphicFramePr>
                <a:graphicFrameLocks noGrp="1"/>
              </p:cNvGraphicFramePr>
              <p:nvPr>
                <p:extLst>
                  <p:ext uri="{D42A27DB-BD31-4B8C-83A1-F6EECF244321}">
                    <p14:modId xmlns:p14="http://schemas.microsoft.com/office/powerpoint/2010/main" val="1651227302"/>
                  </p:ext>
                </p:extLst>
              </p:nvPr>
            </p:nvGraphicFramePr>
            <p:xfrm>
              <a:off x="3356938" y="2272266"/>
              <a:ext cx="2085690" cy="1385334"/>
            </p:xfrm>
            <a:graphic>
              <a:graphicData uri="http://schemas.openxmlformats.org/drawingml/2006/table">
                <a:tbl>
                  <a:tblPr firstRow="1" bandRow="1">
                    <a:tableStyleId>{5940675A-B579-460E-94D1-54222C63F5DA}</a:tableStyleId>
                  </a:tblPr>
                  <a:tblGrid>
                    <a:gridCol w="695230"/>
                    <a:gridCol w="695230"/>
                    <a:gridCol w="695230"/>
                  </a:tblGrid>
                  <a:tr h="461778">
                    <a:tc>
                      <a:txBody>
                        <a:bodyPr/>
                        <a:lstStyle/>
                        <a:p>
                          <a:pPr algn="ctr"/>
                          <a:endParaRPr lang="en-US" sz="2400" dirty="0"/>
                        </a:p>
                      </a:txBody>
                      <a:tcPr/>
                    </a:tc>
                    <a:tc>
                      <a:txBody>
                        <a:bodyPr/>
                        <a:lstStyle/>
                        <a:p>
                          <a:pPr algn="ctr"/>
                          <a:r>
                            <a:rPr lang="en-US" sz="2400" b="1" dirty="0" smtClean="0"/>
                            <a:t>D</a:t>
                          </a:r>
                          <a:endParaRPr lang="en-US" sz="2400" b="1" dirty="0"/>
                        </a:p>
                      </a:txBody>
                      <a:tcPr/>
                    </a:tc>
                    <a:tc>
                      <a:txBody>
                        <a:bodyPr/>
                        <a:lstStyle/>
                        <a:p>
                          <a:endParaRPr lang="en-US"/>
                        </a:p>
                      </a:txBody>
                      <a:tcPr>
                        <a:blipFill rotWithShape="1">
                          <a:blip r:embed="rId4"/>
                          <a:stretch>
                            <a:fillRect l="-200877" t="-10526" b="-227632"/>
                          </a:stretch>
                        </a:blipFill>
                      </a:tcPr>
                    </a:tc>
                  </a:tr>
                  <a:tr h="461778">
                    <a:tc>
                      <a:txBody>
                        <a:bodyPr/>
                        <a:lstStyle/>
                        <a:p>
                          <a:pPr algn="ctr"/>
                          <a:r>
                            <a:rPr lang="en-US" sz="2400" b="1" dirty="0" smtClean="0"/>
                            <a:t>E</a:t>
                          </a:r>
                          <a:endParaRPr lang="en-US" sz="2400" b="1" dirty="0"/>
                        </a:p>
                      </a:txBody>
                      <a:tcPr/>
                    </a:tc>
                    <a:tc>
                      <a:txBody>
                        <a:bodyPr/>
                        <a:lstStyle/>
                        <a:p>
                          <a:pPr algn="ctr"/>
                          <a:r>
                            <a:rPr lang="en-US" sz="2400" dirty="0" smtClean="0"/>
                            <a:t>5</a:t>
                          </a:r>
                          <a:endParaRPr lang="en-US" sz="2400" dirty="0"/>
                        </a:p>
                      </a:txBody>
                      <a:tcPr/>
                    </a:tc>
                    <a:tc>
                      <a:txBody>
                        <a:bodyPr/>
                        <a:lstStyle/>
                        <a:p>
                          <a:pPr algn="ctr"/>
                          <a:r>
                            <a:rPr lang="en-US" sz="2400" dirty="0" smtClean="0"/>
                            <a:t>16</a:t>
                          </a:r>
                          <a:endParaRPr lang="en-US" sz="2400" dirty="0"/>
                        </a:p>
                      </a:txBody>
                      <a:tcPr/>
                    </a:tc>
                  </a:tr>
                  <a:tr h="461778">
                    <a:tc>
                      <a:txBody>
                        <a:bodyPr/>
                        <a:lstStyle/>
                        <a:p>
                          <a:endParaRPr lang="en-US"/>
                        </a:p>
                      </a:txBody>
                      <a:tcPr>
                        <a:blipFill rotWithShape="1">
                          <a:blip r:embed="rId4"/>
                          <a:stretch>
                            <a:fillRect l="-877" t="-209211" r="-200000" b="-28947"/>
                          </a:stretch>
                        </a:blipFill>
                      </a:tcPr>
                    </a:tc>
                    <a:tc>
                      <a:txBody>
                        <a:bodyPr/>
                        <a:lstStyle/>
                        <a:p>
                          <a:pPr algn="ctr"/>
                          <a:r>
                            <a:rPr lang="en-US" sz="2400" dirty="0" smtClean="0"/>
                            <a:t>6</a:t>
                          </a:r>
                          <a:endParaRPr lang="en-US" sz="2400" dirty="0"/>
                        </a:p>
                      </a:txBody>
                      <a:tcPr/>
                    </a:tc>
                    <a:tc>
                      <a:txBody>
                        <a:bodyPr/>
                        <a:lstStyle/>
                        <a:p>
                          <a:pPr algn="ctr"/>
                          <a:r>
                            <a:rPr lang="en-US" sz="2400" dirty="0" smtClean="0"/>
                            <a:t>75</a:t>
                          </a:r>
                          <a:endParaRPr lang="en-US" sz="2400" dirty="0"/>
                        </a:p>
                      </a:txBody>
                      <a:tcPr/>
                    </a:tc>
                  </a:tr>
                </a:tbl>
              </a:graphicData>
            </a:graphic>
          </p:graphicFrame>
        </mc:Fallback>
      </mc:AlternateContent>
      <mc:AlternateContent xmlns:mc="http://schemas.openxmlformats.org/markup-compatibility/2006" xmlns:a14="http://schemas.microsoft.com/office/drawing/2010/main">
        <mc:Choice Requires="a14">
          <p:graphicFrame>
            <p:nvGraphicFramePr>
              <p:cNvPr id="58" name="Table 57"/>
              <p:cNvGraphicFramePr>
                <a:graphicFrameLocks noGrp="1"/>
              </p:cNvGraphicFramePr>
              <p:nvPr>
                <p:extLst>
                  <p:ext uri="{D42A27DB-BD31-4B8C-83A1-F6EECF244321}">
                    <p14:modId xmlns:p14="http://schemas.microsoft.com/office/powerpoint/2010/main" val="3927726139"/>
                  </p:ext>
                </p:extLst>
              </p:nvPr>
            </p:nvGraphicFramePr>
            <p:xfrm>
              <a:off x="6156232" y="2209800"/>
              <a:ext cx="2085690" cy="1385334"/>
            </p:xfrm>
            <a:graphic>
              <a:graphicData uri="http://schemas.openxmlformats.org/drawingml/2006/table">
                <a:tbl>
                  <a:tblPr firstRow="1" bandRow="1">
                    <a:tableStyleId>{5940675A-B579-460E-94D1-54222C63F5DA}</a:tableStyleId>
                  </a:tblPr>
                  <a:tblGrid>
                    <a:gridCol w="695230">
                      <a:extLst>
                        <a:ext uri="{9D8B030D-6E8A-4147-A177-3AD203B41FA5}">
                          <a16:colId xmlns:a16="http://schemas.microsoft.com/office/drawing/2014/main" val="20000"/>
                        </a:ext>
                      </a:extLst>
                    </a:gridCol>
                    <a:gridCol w="695230">
                      <a:extLst>
                        <a:ext uri="{9D8B030D-6E8A-4147-A177-3AD203B41FA5}">
                          <a16:colId xmlns:a16="http://schemas.microsoft.com/office/drawing/2014/main" val="20001"/>
                        </a:ext>
                      </a:extLst>
                    </a:gridCol>
                    <a:gridCol w="695230">
                      <a:extLst>
                        <a:ext uri="{9D8B030D-6E8A-4147-A177-3AD203B41FA5}">
                          <a16:colId xmlns:a16="http://schemas.microsoft.com/office/drawing/2014/main" val="20002"/>
                        </a:ext>
                      </a:extLst>
                    </a:gridCol>
                  </a:tblGrid>
                  <a:tr h="461778">
                    <a:tc>
                      <a:txBody>
                        <a:bodyPr/>
                        <a:lstStyle/>
                        <a:p>
                          <a:pPr algn="ctr"/>
                          <a:endParaRPr lang="en-US" sz="2400" dirty="0"/>
                        </a:p>
                      </a:txBody>
                      <a:tcPr/>
                    </a:tc>
                    <a:tc>
                      <a:txBody>
                        <a:bodyPr/>
                        <a:lstStyle/>
                        <a:p>
                          <a:pPr algn="ctr"/>
                          <a:r>
                            <a:rPr lang="en-US" sz="2400" b="1" dirty="0" smtClean="0"/>
                            <a:t>D</a:t>
                          </a:r>
                          <a:endParaRPr lang="en-US" sz="2400" b="1" dirty="0"/>
                        </a:p>
                      </a:txBody>
                      <a:tcPr/>
                    </a:tc>
                    <a:tc>
                      <a:txBody>
                        <a:bodyPr/>
                        <a:lstStyle/>
                        <a:p>
                          <a:pPr algn="ctr"/>
                          <a14:m>
                            <m:oMathPara xmlns:m="http://schemas.openxmlformats.org/officeDocument/2006/math">
                              <m:oMathParaPr>
                                <m:jc m:val="centerGroup"/>
                              </m:oMathParaPr>
                              <m:oMath xmlns:m="http://schemas.openxmlformats.org/officeDocument/2006/math">
                                <m:acc>
                                  <m:accPr>
                                    <m:chr m:val="̅"/>
                                    <m:ctrlPr>
                                      <a:rPr lang="en-US" sz="2400" b="1" i="1" dirty="0" smtClean="0">
                                        <a:latin typeface="Cambria Math" panose="02040503050406030204" pitchFamily="18" charset="0"/>
                                      </a:rPr>
                                    </m:ctrlPr>
                                  </m:accPr>
                                  <m:e>
                                    <m:r>
                                      <a:rPr lang="en-US" sz="2400" b="1" i="0" dirty="0" smtClean="0">
                                        <a:latin typeface="Cambria Math"/>
                                      </a:rPr>
                                      <m:t>𝐃</m:t>
                                    </m:r>
                                  </m:e>
                                </m:acc>
                              </m:oMath>
                            </m:oMathPara>
                          </a14:m>
                          <a:endParaRPr lang="en-US" sz="2400" b="1" dirty="0"/>
                        </a:p>
                      </a:txBody>
                      <a:tcPr/>
                    </a:tc>
                    <a:extLst>
                      <a:ext uri="{0D108BD9-81ED-4DB2-BD59-A6C34878D82A}">
                        <a16:rowId xmlns:a16="http://schemas.microsoft.com/office/drawing/2014/main" val="10000"/>
                      </a:ext>
                    </a:extLst>
                  </a:tr>
                  <a:tr h="461778">
                    <a:tc>
                      <a:txBody>
                        <a:bodyPr/>
                        <a:lstStyle/>
                        <a:p>
                          <a:pPr algn="ctr"/>
                          <a:r>
                            <a:rPr lang="en-US" sz="2400" b="1" dirty="0" smtClean="0"/>
                            <a:t>E</a:t>
                          </a:r>
                          <a:endParaRPr lang="en-US" sz="2400" b="1" dirty="0"/>
                        </a:p>
                      </a:txBody>
                      <a:tcPr/>
                    </a:tc>
                    <a:tc>
                      <a:txBody>
                        <a:bodyPr/>
                        <a:lstStyle/>
                        <a:p>
                          <a:pPr algn="ctr"/>
                          <a:r>
                            <a:rPr lang="en-US" sz="2400" dirty="0" smtClean="0"/>
                            <a:t>35</a:t>
                          </a:r>
                          <a:endParaRPr lang="en-US" sz="2400" dirty="0"/>
                        </a:p>
                      </a:txBody>
                      <a:tcPr/>
                    </a:tc>
                    <a:tc>
                      <a:txBody>
                        <a:bodyPr/>
                        <a:lstStyle/>
                        <a:p>
                          <a:pPr algn="ctr"/>
                          <a:r>
                            <a:rPr lang="en-US" sz="2400" dirty="0" smtClean="0"/>
                            <a:t>4</a:t>
                          </a:r>
                          <a:endParaRPr lang="en-US" sz="2400" dirty="0"/>
                        </a:p>
                      </a:txBody>
                      <a:tcPr/>
                    </a:tc>
                    <a:extLst>
                      <a:ext uri="{0D108BD9-81ED-4DB2-BD59-A6C34878D82A}">
                        <a16:rowId xmlns:a16="http://schemas.microsoft.com/office/drawing/2014/main" val="10001"/>
                      </a:ext>
                    </a:extLst>
                  </a:tr>
                  <a:tr h="461778">
                    <a:tc>
                      <a:txBody>
                        <a:bodyPr/>
                        <a:lstStyle/>
                        <a:p>
                          <a:pPr algn="ctr"/>
                          <a14:m>
                            <m:oMathPara xmlns:m="http://schemas.openxmlformats.org/officeDocument/2006/math">
                              <m:oMathParaPr>
                                <m:jc m:val="centerGroup"/>
                              </m:oMathParaPr>
                              <m:oMath xmlns:m="http://schemas.openxmlformats.org/officeDocument/2006/math">
                                <m:acc>
                                  <m:accPr>
                                    <m:chr m:val="̅"/>
                                    <m:ctrlPr>
                                      <a:rPr lang="en-US" sz="2400" b="1" i="1" smtClean="0">
                                        <a:latin typeface="Cambria Math" panose="02040503050406030204" pitchFamily="18" charset="0"/>
                                      </a:rPr>
                                    </m:ctrlPr>
                                  </m:accPr>
                                  <m:e>
                                    <m:r>
                                      <a:rPr lang="en-US" sz="2400" b="1" i="0" smtClean="0">
                                        <a:latin typeface="Cambria Math"/>
                                      </a:rPr>
                                      <m:t>𝐄</m:t>
                                    </m:r>
                                  </m:e>
                                </m:acc>
                              </m:oMath>
                            </m:oMathPara>
                          </a14:m>
                          <a:endParaRPr lang="en-US" sz="2400" b="1" i="0" dirty="0"/>
                        </a:p>
                      </a:txBody>
                      <a:tcPr/>
                    </a:tc>
                    <a:tc>
                      <a:txBody>
                        <a:bodyPr/>
                        <a:lstStyle/>
                        <a:p>
                          <a:pPr algn="ctr"/>
                          <a:r>
                            <a:rPr lang="en-US" sz="2400" dirty="0" smtClean="0"/>
                            <a:t>14</a:t>
                          </a:r>
                          <a:endParaRPr lang="en-US" sz="2400" dirty="0"/>
                        </a:p>
                      </a:txBody>
                      <a:tcPr/>
                    </a:tc>
                    <a:tc>
                      <a:txBody>
                        <a:bodyPr/>
                        <a:lstStyle/>
                        <a:p>
                          <a:pPr algn="ctr"/>
                          <a:r>
                            <a:rPr lang="en-US" sz="2400" dirty="0" smtClean="0"/>
                            <a:t>5</a:t>
                          </a:r>
                          <a:endParaRPr lang="en-US" sz="2400" dirty="0"/>
                        </a:p>
                      </a:txBody>
                      <a:tcPr/>
                    </a:tc>
                    <a:extLst>
                      <a:ext uri="{0D108BD9-81ED-4DB2-BD59-A6C34878D82A}">
                        <a16:rowId xmlns:a16="http://schemas.microsoft.com/office/drawing/2014/main" val="10002"/>
                      </a:ext>
                    </a:extLst>
                  </a:tr>
                </a:tbl>
              </a:graphicData>
            </a:graphic>
          </p:graphicFrame>
        </mc:Choice>
        <mc:Fallback xmlns="">
          <p:graphicFrame>
            <p:nvGraphicFramePr>
              <p:cNvPr id="58" name="Table 57"/>
              <p:cNvGraphicFramePr>
                <a:graphicFrameLocks noGrp="1"/>
              </p:cNvGraphicFramePr>
              <p:nvPr>
                <p:extLst>
                  <p:ext uri="{D42A27DB-BD31-4B8C-83A1-F6EECF244321}">
                    <p14:modId xmlns:p14="http://schemas.microsoft.com/office/powerpoint/2010/main" val="3927726139"/>
                  </p:ext>
                </p:extLst>
              </p:nvPr>
            </p:nvGraphicFramePr>
            <p:xfrm>
              <a:off x="6156232" y="2209800"/>
              <a:ext cx="2085690" cy="1385334"/>
            </p:xfrm>
            <a:graphic>
              <a:graphicData uri="http://schemas.openxmlformats.org/drawingml/2006/table">
                <a:tbl>
                  <a:tblPr firstRow="1" bandRow="1">
                    <a:tableStyleId>{5940675A-B579-460E-94D1-54222C63F5DA}</a:tableStyleId>
                  </a:tblPr>
                  <a:tblGrid>
                    <a:gridCol w="695230"/>
                    <a:gridCol w="695230"/>
                    <a:gridCol w="695230"/>
                  </a:tblGrid>
                  <a:tr h="461778">
                    <a:tc>
                      <a:txBody>
                        <a:bodyPr/>
                        <a:lstStyle/>
                        <a:p>
                          <a:pPr algn="ctr"/>
                          <a:endParaRPr lang="en-US" sz="2400" dirty="0"/>
                        </a:p>
                      </a:txBody>
                      <a:tcPr/>
                    </a:tc>
                    <a:tc>
                      <a:txBody>
                        <a:bodyPr/>
                        <a:lstStyle/>
                        <a:p>
                          <a:pPr algn="ctr"/>
                          <a:r>
                            <a:rPr lang="en-US" sz="2400" b="1" dirty="0" smtClean="0"/>
                            <a:t>D</a:t>
                          </a:r>
                          <a:endParaRPr lang="en-US" sz="2400" b="1" dirty="0"/>
                        </a:p>
                      </a:txBody>
                      <a:tcPr/>
                    </a:tc>
                    <a:tc>
                      <a:txBody>
                        <a:bodyPr/>
                        <a:lstStyle/>
                        <a:p>
                          <a:endParaRPr lang="en-US"/>
                        </a:p>
                      </a:txBody>
                      <a:tcPr>
                        <a:blipFill rotWithShape="1">
                          <a:blip r:embed="rId5"/>
                          <a:stretch>
                            <a:fillRect l="-200877" t="-10526" r="-877" b="-227632"/>
                          </a:stretch>
                        </a:blipFill>
                      </a:tcPr>
                    </a:tc>
                  </a:tr>
                  <a:tr h="461778">
                    <a:tc>
                      <a:txBody>
                        <a:bodyPr/>
                        <a:lstStyle/>
                        <a:p>
                          <a:pPr algn="ctr"/>
                          <a:r>
                            <a:rPr lang="en-US" sz="2400" b="1" dirty="0" smtClean="0"/>
                            <a:t>E</a:t>
                          </a:r>
                          <a:endParaRPr lang="en-US" sz="2400" b="1" dirty="0"/>
                        </a:p>
                      </a:txBody>
                      <a:tcPr/>
                    </a:tc>
                    <a:tc>
                      <a:txBody>
                        <a:bodyPr/>
                        <a:lstStyle/>
                        <a:p>
                          <a:pPr algn="ctr"/>
                          <a:r>
                            <a:rPr lang="en-US" sz="2400" dirty="0" smtClean="0"/>
                            <a:t>35</a:t>
                          </a:r>
                          <a:endParaRPr lang="en-US" sz="2400" dirty="0"/>
                        </a:p>
                      </a:txBody>
                      <a:tcPr/>
                    </a:tc>
                    <a:tc>
                      <a:txBody>
                        <a:bodyPr/>
                        <a:lstStyle/>
                        <a:p>
                          <a:pPr algn="ctr"/>
                          <a:r>
                            <a:rPr lang="en-US" sz="2400" dirty="0" smtClean="0"/>
                            <a:t>4</a:t>
                          </a:r>
                          <a:endParaRPr lang="en-US" sz="2400" dirty="0"/>
                        </a:p>
                      </a:txBody>
                      <a:tcPr/>
                    </a:tc>
                  </a:tr>
                  <a:tr h="461778">
                    <a:tc>
                      <a:txBody>
                        <a:bodyPr/>
                        <a:lstStyle/>
                        <a:p>
                          <a:endParaRPr lang="en-US"/>
                        </a:p>
                      </a:txBody>
                      <a:tcPr>
                        <a:blipFill rotWithShape="1">
                          <a:blip r:embed="rId5"/>
                          <a:stretch>
                            <a:fillRect l="-877" t="-209211" r="-200877" b="-28947"/>
                          </a:stretch>
                        </a:blipFill>
                      </a:tcPr>
                    </a:tc>
                    <a:tc>
                      <a:txBody>
                        <a:bodyPr/>
                        <a:lstStyle/>
                        <a:p>
                          <a:pPr algn="ctr"/>
                          <a:r>
                            <a:rPr lang="en-US" sz="2400" dirty="0" smtClean="0"/>
                            <a:t>14</a:t>
                          </a:r>
                          <a:endParaRPr lang="en-US" sz="2400" dirty="0"/>
                        </a:p>
                      </a:txBody>
                      <a:tcPr/>
                    </a:tc>
                    <a:tc>
                      <a:txBody>
                        <a:bodyPr/>
                        <a:lstStyle/>
                        <a:p>
                          <a:pPr algn="ctr"/>
                          <a:r>
                            <a:rPr lang="en-US" sz="2400" dirty="0" smtClean="0"/>
                            <a:t>5</a:t>
                          </a:r>
                          <a:endParaRPr lang="en-US" sz="2400" dirty="0"/>
                        </a:p>
                      </a:txBody>
                      <a:tcPr/>
                    </a:tc>
                  </a:tr>
                </a:tbl>
              </a:graphicData>
            </a:graphic>
          </p:graphicFrame>
        </mc:Fallback>
      </mc:AlternateContent>
      <p:sp>
        <p:nvSpPr>
          <p:cNvPr id="2" name="Rectangle 1"/>
          <p:cNvSpPr/>
          <p:nvPr/>
        </p:nvSpPr>
        <p:spPr>
          <a:xfrm>
            <a:off x="6290014" y="1752600"/>
            <a:ext cx="1818126" cy="400110"/>
          </a:xfrm>
          <a:prstGeom prst="rect">
            <a:avLst/>
          </a:prstGeom>
        </p:spPr>
        <p:txBody>
          <a:bodyPr wrap="none">
            <a:spAutoFit/>
          </a:bodyPr>
          <a:lstStyle/>
          <a:p>
            <a:pPr algn="ctr">
              <a:defRPr/>
            </a:pPr>
            <a:r>
              <a:rPr lang="en-US" altLang="en-US" sz="2000" b="1" dirty="0"/>
              <a:t>Stratum </a:t>
            </a:r>
            <a:r>
              <a:rPr lang="en-US" altLang="en-US" sz="2000" b="1" dirty="0" smtClean="0"/>
              <a:t>2 (Old)</a:t>
            </a:r>
            <a:endParaRPr lang="en-US" altLang="en-US" sz="2000" b="1" dirty="0"/>
          </a:p>
        </p:txBody>
      </p:sp>
    </p:spTree>
    <p:extLst>
      <p:ext uri="{BB962C8B-B14F-4D97-AF65-F5344CB8AC3E}">
        <p14:creationId xmlns:p14="http://schemas.microsoft.com/office/powerpoint/2010/main" val="212144730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p:txBody>
          <a:bodyPr/>
          <a:lstStyle/>
          <a:p>
            <a:r>
              <a:rPr lang="en-US" altLang="en-US" sz="3200" dirty="0"/>
              <a:t>Mantel-</a:t>
            </a:r>
            <a:r>
              <a:rPr lang="en-US" altLang="en-US" sz="3200" dirty="0" err="1"/>
              <a:t>Haenszel</a:t>
            </a:r>
            <a:r>
              <a:rPr lang="en-US" altLang="en-US" sz="3200" dirty="0"/>
              <a:t> Summary </a:t>
            </a:r>
            <a:r>
              <a:rPr lang="en-US" altLang="en-US" sz="3200" dirty="0" smtClean="0"/>
              <a:t>Estimate (covered in the Appendix of the class book)</a:t>
            </a:r>
            <a:endParaRPr lang="en-US" altLang="en-US" sz="3200" b="0" dirty="0">
              <a:solidFill>
                <a:srgbClr val="000000"/>
              </a:solidFill>
              <a:effectLst>
                <a:outerShdw blurRad="38100" dist="38100" dir="2700000" algn="tl">
                  <a:srgbClr val="FFFFFF"/>
                </a:outerShdw>
              </a:effectLst>
            </a:endParaRPr>
          </a:p>
        </p:txBody>
      </p:sp>
      <p:sp>
        <p:nvSpPr>
          <p:cNvPr id="251907" name="Rectangle 3"/>
          <p:cNvSpPr>
            <a:spLocks noGrp="1" noChangeArrowheads="1"/>
          </p:cNvSpPr>
          <p:nvPr>
            <p:ph sz="half" idx="1"/>
          </p:nvPr>
        </p:nvSpPr>
        <p:spPr>
          <a:xfrm>
            <a:off x="457200" y="1600200"/>
            <a:ext cx="4572000" cy="5029200"/>
          </a:xfrm>
        </p:spPr>
        <p:txBody>
          <a:bodyPr>
            <a:normAutofit fontScale="85000" lnSpcReduction="20000"/>
          </a:bodyPr>
          <a:lstStyle/>
          <a:p>
            <a:pPr>
              <a:spcAft>
                <a:spcPct val="50000"/>
              </a:spcAft>
            </a:pPr>
            <a:r>
              <a:rPr lang="en-US" sz="2800" dirty="0"/>
              <a:t>A</a:t>
            </a:r>
            <a:r>
              <a:rPr lang="en-US" sz="2800" dirty="0" smtClean="0"/>
              <a:t> </a:t>
            </a:r>
            <a:r>
              <a:rPr lang="en-US" sz="2800" dirty="0"/>
              <a:t>weighted </a:t>
            </a:r>
            <a:r>
              <a:rPr lang="en-US" sz="2800" dirty="0" smtClean="0"/>
              <a:t>average of the stratum-specific measures of association  </a:t>
            </a:r>
          </a:p>
          <a:p>
            <a:pPr marL="0" lvl="0" indent="0" eaLnBrk="0" fontAlgn="base" hangingPunct="0">
              <a:spcAft>
                <a:spcPct val="0"/>
              </a:spcAft>
              <a:buNone/>
            </a:pPr>
            <a:r>
              <a:rPr lang="en-US" altLang="en-US" sz="2800" dirty="0" smtClean="0"/>
              <a:t>Advantages</a:t>
            </a:r>
          </a:p>
          <a:p>
            <a:pPr lvl="1" eaLnBrk="0" fontAlgn="base" hangingPunct="0">
              <a:spcAft>
                <a:spcPct val="0"/>
              </a:spcAft>
            </a:pPr>
            <a:r>
              <a:rPr lang="en-US" altLang="en-US" sz="2400" dirty="0" smtClean="0"/>
              <a:t>Yields a single adjusted summary estimate for an exposure disease relationship</a:t>
            </a:r>
          </a:p>
          <a:p>
            <a:pPr eaLnBrk="0" fontAlgn="base" hangingPunct="0">
              <a:spcAft>
                <a:spcPct val="0"/>
              </a:spcAft>
            </a:pPr>
            <a:endParaRPr lang="en-US" altLang="en-US" sz="2800" dirty="0"/>
          </a:p>
          <a:p>
            <a:pPr eaLnBrk="0" fontAlgn="base" hangingPunct="0">
              <a:spcAft>
                <a:spcPct val="0"/>
              </a:spcAft>
            </a:pPr>
            <a:r>
              <a:rPr lang="en-US" altLang="en-US" sz="2800" dirty="0" smtClean="0"/>
              <a:t>Disadvantages</a:t>
            </a:r>
          </a:p>
          <a:p>
            <a:pPr lvl="1" eaLnBrk="0" fontAlgn="base" hangingPunct="0">
              <a:spcAft>
                <a:spcPct val="0"/>
              </a:spcAft>
            </a:pPr>
            <a:r>
              <a:rPr lang="en-US" altLang="en-US" sz="2400" dirty="0" smtClean="0"/>
              <a:t>Assumes </a:t>
            </a:r>
            <a:r>
              <a:rPr lang="en-US" altLang="en-US" sz="2400" dirty="0"/>
              <a:t>same effect across </a:t>
            </a:r>
            <a:r>
              <a:rPr lang="en-US" altLang="en-US" sz="2400" dirty="0" smtClean="0"/>
              <a:t>strata</a:t>
            </a:r>
          </a:p>
          <a:p>
            <a:pPr lvl="1" eaLnBrk="0" fontAlgn="base" hangingPunct="0">
              <a:spcAft>
                <a:spcPct val="0"/>
              </a:spcAft>
            </a:pPr>
            <a:r>
              <a:rPr lang="en-US" altLang="en-US" sz="2400" dirty="0" smtClean="0"/>
              <a:t>Weight </a:t>
            </a:r>
            <a:r>
              <a:rPr lang="en-US" altLang="en-US" sz="2400" dirty="0"/>
              <a:t>scheme across strata is buried in the M-H </a:t>
            </a:r>
            <a:r>
              <a:rPr lang="en-US" altLang="en-US" sz="2400" dirty="0" smtClean="0"/>
              <a:t>formula</a:t>
            </a:r>
          </a:p>
          <a:p>
            <a:pPr lvl="1" eaLnBrk="0" fontAlgn="base" hangingPunct="0">
              <a:spcAft>
                <a:spcPct val="0"/>
              </a:spcAft>
            </a:pPr>
            <a:r>
              <a:rPr lang="en-US" altLang="en-US" sz="2400" dirty="0" smtClean="0"/>
              <a:t>Results </a:t>
            </a:r>
            <a:r>
              <a:rPr lang="en-US" altLang="en-US" sz="2400" dirty="0"/>
              <a:t>harder to compare to other </a:t>
            </a:r>
            <a:r>
              <a:rPr lang="en-US" altLang="en-US" sz="2400" dirty="0" smtClean="0"/>
              <a:t>studies  that use different ways to categorize confounder</a:t>
            </a:r>
            <a:endParaRPr lang="en-US" sz="2400" dirty="0"/>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1752600"/>
            <a:ext cx="3816804" cy="251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4058186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5813654" y="1414031"/>
            <a:ext cx="3209533" cy="1341672"/>
            <a:chOff x="5687461" y="2523162"/>
            <a:chExt cx="3209533" cy="1341672"/>
          </a:xfrm>
        </p:grpSpPr>
        <p:sp>
          <p:nvSpPr>
            <p:cNvPr id="23" name="TextBox 22"/>
            <p:cNvSpPr txBox="1"/>
            <p:nvPr/>
          </p:nvSpPr>
          <p:spPr>
            <a:xfrm>
              <a:off x="5687461" y="2523162"/>
              <a:ext cx="3209533" cy="646331"/>
            </a:xfrm>
            <a:prstGeom prst="rect">
              <a:avLst/>
            </a:prstGeom>
            <a:noFill/>
          </p:spPr>
          <p:txBody>
            <a:bodyPr wrap="none" rtlCol="0">
              <a:spAutoFit/>
            </a:bodyPr>
            <a:lstStyle/>
            <a:p>
              <a:pPr marL="0" indent="0">
                <a:spcAft>
                  <a:spcPct val="50000"/>
                </a:spcAft>
                <a:buNone/>
              </a:pPr>
              <a:r>
                <a:rPr lang="en-US" sz="3600" dirty="0" smtClean="0"/>
                <a:t>	∑</a:t>
              </a:r>
              <a:r>
                <a:rPr lang="en-US" sz="3600" dirty="0" err="1" smtClean="0"/>
                <a:t>a</a:t>
              </a:r>
              <a:r>
                <a:rPr lang="en-US" sz="3600" baseline="-25000" dirty="0" err="1" smtClean="0"/>
                <a:t>i</a:t>
              </a:r>
              <a:r>
                <a:rPr lang="en-US" sz="3600" dirty="0" smtClean="0"/>
                <a:t>(</a:t>
              </a:r>
              <a:r>
                <a:rPr lang="en-US" sz="3600" dirty="0" err="1" smtClean="0"/>
                <a:t>c</a:t>
              </a:r>
              <a:r>
                <a:rPr lang="en-US" sz="3600" baseline="-25000" dirty="0" err="1" smtClean="0"/>
                <a:t>i</a:t>
              </a:r>
              <a:r>
                <a:rPr lang="en-US" sz="3600" dirty="0" err="1" smtClean="0"/>
                <a:t>+d</a:t>
              </a:r>
              <a:r>
                <a:rPr lang="en-US" sz="3600" baseline="-25000" dirty="0" err="1" smtClean="0"/>
                <a:t>i</a:t>
              </a:r>
              <a:r>
                <a:rPr lang="en-US" sz="3600" dirty="0" smtClean="0"/>
                <a:t>)/T</a:t>
              </a:r>
              <a:r>
                <a:rPr lang="en-US" sz="3600" baseline="-25000" dirty="0" smtClean="0"/>
                <a:t>i</a:t>
              </a:r>
              <a:endParaRPr lang="en-US" sz="3600" baseline="-25000" dirty="0"/>
            </a:p>
          </p:txBody>
        </p:sp>
        <p:sp>
          <p:nvSpPr>
            <p:cNvPr id="8" name="Rectangle 7"/>
            <p:cNvSpPr/>
            <p:nvPr/>
          </p:nvSpPr>
          <p:spPr>
            <a:xfrm>
              <a:off x="6583309" y="3218503"/>
              <a:ext cx="2286203" cy="646331"/>
            </a:xfrm>
            <a:prstGeom prst="rect">
              <a:avLst/>
            </a:prstGeom>
          </p:spPr>
          <p:txBody>
            <a:bodyPr wrap="none">
              <a:spAutoFit/>
            </a:bodyPr>
            <a:lstStyle/>
            <a:p>
              <a:r>
                <a:rPr lang="en-US" sz="3600" dirty="0" smtClean="0"/>
                <a:t>∑c</a:t>
              </a:r>
              <a:r>
                <a:rPr lang="en-US" sz="3600" baseline="-25000" dirty="0" smtClean="0"/>
                <a:t>i</a:t>
              </a:r>
              <a:r>
                <a:rPr lang="en-US" sz="3600" dirty="0" smtClean="0"/>
                <a:t>(</a:t>
              </a:r>
              <a:r>
                <a:rPr lang="en-US" sz="3600" dirty="0" err="1" smtClean="0"/>
                <a:t>a</a:t>
              </a:r>
              <a:r>
                <a:rPr lang="en-US" sz="3600" baseline="-25000" dirty="0" err="1" smtClean="0"/>
                <a:t>i</a:t>
              </a:r>
              <a:r>
                <a:rPr lang="en-US" sz="3600" dirty="0" err="1" smtClean="0"/>
                <a:t>+b</a:t>
              </a:r>
              <a:r>
                <a:rPr lang="en-US" sz="3600" baseline="-25000" dirty="0" err="1" smtClean="0"/>
                <a:t>i</a:t>
              </a:r>
              <a:r>
                <a:rPr lang="en-US" sz="3600" dirty="0"/>
                <a:t>)/T</a:t>
              </a:r>
              <a:r>
                <a:rPr lang="en-US" sz="3600" baseline="-25000" dirty="0"/>
                <a:t>i</a:t>
              </a:r>
              <a:endParaRPr lang="en-US" sz="3600" dirty="0"/>
            </a:p>
          </p:txBody>
        </p:sp>
        <p:cxnSp>
          <p:nvCxnSpPr>
            <p:cNvPr id="10" name="Straight Connector 9"/>
            <p:cNvCxnSpPr/>
            <p:nvPr/>
          </p:nvCxnSpPr>
          <p:spPr>
            <a:xfrm>
              <a:off x="6870439" y="3215027"/>
              <a:ext cx="188944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7" name="TextBox 26"/>
          <p:cNvSpPr txBox="1"/>
          <p:nvPr/>
        </p:nvSpPr>
        <p:spPr>
          <a:xfrm>
            <a:off x="5563314" y="3200400"/>
            <a:ext cx="3360664" cy="646331"/>
          </a:xfrm>
          <a:prstGeom prst="rect">
            <a:avLst/>
          </a:prstGeom>
          <a:noFill/>
        </p:spPr>
        <p:txBody>
          <a:bodyPr wrap="none" rtlCol="0">
            <a:spAutoFit/>
          </a:bodyPr>
          <a:lstStyle/>
          <a:p>
            <a:pPr marL="0" indent="0">
              <a:spcAft>
                <a:spcPct val="50000"/>
              </a:spcAft>
              <a:buNone/>
            </a:pPr>
            <a:r>
              <a:rPr lang="en-US" sz="3600" dirty="0" smtClean="0"/>
              <a:t>	∑</a:t>
            </a:r>
            <a:r>
              <a:rPr lang="en-US" sz="3600" dirty="0" err="1" smtClean="0"/>
              <a:t>a</a:t>
            </a:r>
            <a:r>
              <a:rPr lang="en-US" sz="3600" baseline="-25000" dirty="0" err="1" smtClean="0"/>
              <a:t>i</a:t>
            </a:r>
            <a:r>
              <a:rPr lang="en-US" sz="3600" dirty="0" smtClean="0"/>
              <a:t>(</a:t>
            </a:r>
            <a:r>
              <a:rPr lang="en-US" sz="3600" dirty="0" err="1" smtClean="0"/>
              <a:t>PT</a:t>
            </a:r>
            <a:r>
              <a:rPr lang="en-US" sz="3600" baseline="-25000" dirty="0" err="1"/>
              <a:t>O</a:t>
            </a:r>
            <a:r>
              <a:rPr lang="en-US" sz="3600" baseline="-25000" dirty="0" err="1" smtClean="0"/>
              <a:t>i</a:t>
            </a:r>
            <a:r>
              <a:rPr lang="en-US" sz="3600" dirty="0" smtClean="0"/>
              <a:t>)/</a:t>
            </a:r>
            <a:r>
              <a:rPr lang="en-US" sz="3600" dirty="0" err="1"/>
              <a:t>P</a:t>
            </a:r>
            <a:r>
              <a:rPr lang="en-US" sz="3600" dirty="0" err="1" smtClean="0"/>
              <a:t>T</a:t>
            </a:r>
            <a:r>
              <a:rPr lang="en-US" sz="3600" baseline="-25000" dirty="0" err="1" smtClean="0"/>
              <a:t>i</a:t>
            </a:r>
            <a:endParaRPr lang="en-US" sz="3600" baseline="-25000" dirty="0"/>
          </a:p>
        </p:txBody>
      </p:sp>
      <p:cxnSp>
        <p:nvCxnSpPr>
          <p:cNvPr id="28" name="Straight Connector 27"/>
          <p:cNvCxnSpPr/>
          <p:nvPr/>
        </p:nvCxnSpPr>
        <p:spPr>
          <a:xfrm>
            <a:off x="6586540" y="4021859"/>
            <a:ext cx="244753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644748" y="4021859"/>
            <a:ext cx="3300006" cy="646331"/>
          </a:xfrm>
          <a:prstGeom prst="rect">
            <a:avLst/>
          </a:prstGeom>
          <a:noFill/>
        </p:spPr>
        <p:txBody>
          <a:bodyPr wrap="none" rtlCol="0">
            <a:spAutoFit/>
          </a:bodyPr>
          <a:lstStyle/>
          <a:p>
            <a:pPr marL="0" indent="0">
              <a:spcAft>
                <a:spcPct val="50000"/>
              </a:spcAft>
              <a:buNone/>
            </a:pPr>
            <a:r>
              <a:rPr lang="en-US" sz="3600" dirty="0" smtClean="0"/>
              <a:t>	∑c</a:t>
            </a:r>
            <a:r>
              <a:rPr lang="en-US" sz="3600" baseline="-25000" dirty="0" smtClean="0"/>
              <a:t>i</a:t>
            </a:r>
            <a:r>
              <a:rPr lang="en-US" sz="3600" dirty="0" smtClean="0"/>
              <a:t>(</a:t>
            </a:r>
            <a:r>
              <a:rPr lang="en-US" sz="3600" dirty="0" err="1" smtClean="0"/>
              <a:t>PT</a:t>
            </a:r>
            <a:r>
              <a:rPr lang="en-US" sz="3600" baseline="-25000" dirty="0" err="1" smtClean="0"/>
              <a:t>Ii</a:t>
            </a:r>
            <a:r>
              <a:rPr lang="en-US" sz="3600" dirty="0" smtClean="0"/>
              <a:t>)/</a:t>
            </a:r>
            <a:r>
              <a:rPr lang="en-US" sz="3600" dirty="0" err="1" smtClean="0"/>
              <a:t>PT</a:t>
            </a:r>
            <a:r>
              <a:rPr lang="en-US" sz="3600" baseline="-25000" dirty="0" err="1" smtClean="0"/>
              <a:t>i</a:t>
            </a:r>
            <a:endParaRPr lang="en-US" sz="3600" baseline="-25000" dirty="0"/>
          </a:p>
        </p:txBody>
      </p:sp>
      <p:grpSp>
        <p:nvGrpSpPr>
          <p:cNvPr id="6" name="Group 5"/>
          <p:cNvGrpSpPr/>
          <p:nvPr/>
        </p:nvGrpSpPr>
        <p:grpSpPr>
          <a:xfrm>
            <a:off x="6233112" y="83269"/>
            <a:ext cx="2663882" cy="1292662"/>
            <a:chOff x="3660718" y="457200"/>
            <a:chExt cx="2663882" cy="1292662"/>
          </a:xfrm>
        </p:grpSpPr>
        <p:sp>
          <p:nvSpPr>
            <p:cNvPr id="7" name="TextBox 6"/>
            <p:cNvSpPr txBox="1"/>
            <p:nvPr/>
          </p:nvSpPr>
          <p:spPr>
            <a:xfrm>
              <a:off x="3676423" y="1103531"/>
              <a:ext cx="2409634" cy="646331"/>
            </a:xfrm>
            <a:prstGeom prst="rect">
              <a:avLst/>
            </a:prstGeom>
            <a:noFill/>
          </p:spPr>
          <p:txBody>
            <a:bodyPr wrap="none" rtlCol="0">
              <a:spAutoFit/>
            </a:bodyPr>
            <a:lstStyle/>
            <a:p>
              <a:pPr marL="0" indent="0">
                <a:spcAft>
                  <a:spcPct val="50000"/>
                </a:spcAft>
                <a:buNone/>
              </a:pPr>
              <a:r>
                <a:rPr lang="en-US" sz="3600" dirty="0" smtClean="0"/>
                <a:t>	∑</a:t>
              </a:r>
              <a:r>
                <a:rPr lang="en-US" sz="3600" dirty="0" err="1"/>
                <a:t>b</a:t>
              </a:r>
              <a:r>
                <a:rPr lang="en-US" sz="3600" baseline="-25000" dirty="0" err="1"/>
                <a:t>i</a:t>
              </a:r>
              <a:r>
                <a:rPr lang="en-US" sz="3600" dirty="0" err="1"/>
                <a:t>c</a:t>
              </a:r>
              <a:r>
                <a:rPr lang="en-US" sz="3600" baseline="-25000" dirty="0" err="1"/>
                <a:t>i</a:t>
              </a:r>
              <a:r>
                <a:rPr lang="en-US" sz="3600" dirty="0"/>
                <a:t>/T</a:t>
              </a:r>
              <a:r>
                <a:rPr lang="en-US" sz="3600" baseline="-25000" dirty="0"/>
                <a:t>i</a:t>
              </a:r>
            </a:p>
          </p:txBody>
        </p:sp>
        <p:sp>
          <p:nvSpPr>
            <p:cNvPr id="22" name="TextBox 21"/>
            <p:cNvSpPr txBox="1"/>
            <p:nvPr/>
          </p:nvSpPr>
          <p:spPr>
            <a:xfrm>
              <a:off x="3660718" y="457200"/>
              <a:ext cx="2435282" cy="646331"/>
            </a:xfrm>
            <a:prstGeom prst="rect">
              <a:avLst/>
            </a:prstGeom>
            <a:noFill/>
          </p:spPr>
          <p:txBody>
            <a:bodyPr wrap="none" rtlCol="0">
              <a:spAutoFit/>
            </a:bodyPr>
            <a:lstStyle/>
            <a:p>
              <a:pPr marL="0" indent="0">
                <a:spcAft>
                  <a:spcPct val="50000"/>
                </a:spcAft>
                <a:buNone/>
              </a:pPr>
              <a:r>
                <a:rPr lang="en-US" dirty="0" smtClean="0"/>
                <a:t>	</a:t>
              </a:r>
              <a:r>
                <a:rPr lang="en-US" sz="3600" dirty="0" smtClean="0"/>
                <a:t>∑</a:t>
              </a:r>
              <a:r>
                <a:rPr lang="en-US" sz="3600" dirty="0" err="1" smtClean="0"/>
                <a:t>a</a:t>
              </a:r>
              <a:r>
                <a:rPr lang="en-US" sz="3600" baseline="-25000" dirty="0" err="1" smtClean="0"/>
                <a:t>i</a:t>
              </a:r>
              <a:r>
                <a:rPr lang="en-US" sz="3600" dirty="0" err="1"/>
                <a:t>d</a:t>
              </a:r>
              <a:r>
                <a:rPr lang="en-US" sz="3600" baseline="-25000" dirty="0" err="1" smtClean="0"/>
                <a:t>i</a:t>
              </a:r>
              <a:r>
                <a:rPr lang="en-US" sz="3600" dirty="0" smtClean="0"/>
                <a:t>/T</a:t>
              </a:r>
              <a:r>
                <a:rPr lang="en-US" sz="3600" baseline="-25000" dirty="0" smtClean="0"/>
                <a:t>i</a:t>
              </a:r>
              <a:endParaRPr lang="en-US" sz="3600" baseline="-25000" dirty="0"/>
            </a:p>
          </p:txBody>
        </p:sp>
        <p:cxnSp>
          <p:nvCxnSpPr>
            <p:cNvPr id="4" name="Straight Connector 3"/>
            <p:cNvCxnSpPr/>
            <p:nvPr/>
          </p:nvCxnSpPr>
          <p:spPr>
            <a:xfrm>
              <a:off x="4173029" y="1103531"/>
              <a:ext cx="215157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 name="TextBox 8"/>
          <p:cNvSpPr txBox="1"/>
          <p:nvPr/>
        </p:nvSpPr>
        <p:spPr>
          <a:xfrm>
            <a:off x="38100" y="304704"/>
            <a:ext cx="3340017" cy="584775"/>
          </a:xfrm>
          <a:prstGeom prst="rect">
            <a:avLst/>
          </a:prstGeom>
          <a:noFill/>
        </p:spPr>
        <p:txBody>
          <a:bodyPr wrap="none" rtlCol="0">
            <a:spAutoFit/>
          </a:bodyPr>
          <a:lstStyle/>
          <a:p>
            <a:r>
              <a:rPr lang="en-US" sz="3200" b="1" dirty="0" smtClean="0"/>
              <a:t>Case-control study</a:t>
            </a:r>
            <a:endParaRPr lang="en-US" sz="3200" b="1" dirty="0"/>
          </a:p>
        </p:txBody>
      </p:sp>
      <p:sp>
        <p:nvSpPr>
          <p:cNvPr id="19" name="TextBox 18"/>
          <p:cNvSpPr txBox="1"/>
          <p:nvPr/>
        </p:nvSpPr>
        <p:spPr>
          <a:xfrm>
            <a:off x="0" y="1605645"/>
            <a:ext cx="2380973" cy="584775"/>
          </a:xfrm>
          <a:prstGeom prst="rect">
            <a:avLst/>
          </a:prstGeom>
          <a:noFill/>
        </p:spPr>
        <p:txBody>
          <a:bodyPr wrap="none" rtlCol="0">
            <a:spAutoFit/>
          </a:bodyPr>
          <a:lstStyle/>
          <a:p>
            <a:r>
              <a:rPr lang="en-US" sz="3200" b="1" dirty="0" smtClean="0"/>
              <a:t>Cohort study</a:t>
            </a:r>
            <a:endParaRPr lang="en-US" sz="3200" b="1" dirty="0"/>
          </a:p>
        </p:txBody>
      </p:sp>
      <p:sp>
        <p:nvSpPr>
          <p:cNvPr id="20" name="TextBox 19"/>
          <p:cNvSpPr txBox="1"/>
          <p:nvPr/>
        </p:nvSpPr>
        <p:spPr>
          <a:xfrm>
            <a:off x="38100" y="2751877"/>
            <a:ext cx="4642963" cy="2062103"/>
          </a:xfrm>
          <a:prstGeom prst="rect">
            <a:avLst/>
          </a:prstGeom>
          <a:noFill/>
        </p:spPr>
        <p:txBody>
          <a:bodyPr wrap="square" rtlCol="0">
            <a:spAutoFit/>
          </a:bodyPr>
          <a:lstStyle/>
          <a:p>
            <a:r>
              <a:rPr lang="en-US" sz="3200" b="1" dirty="0" smtClean="0"/>
              <a:t>Cohort or experimental </a:t>
            </a:r>
          </a:p>
          <a:p>
            <a:r>
              <a:rPr lang="en-US" sz="3200" b="1" dirty="0" smtClean="0"/>
              <a:t>study with </a:t>
            </a:r>
          </a:p>
          <a:p>
            <a:r>
              <a:rPr lang="en-US" sz="3200" b="1" dirty="0" smtClean="0"/>
              <a:t>person-time in denominator</a:t>
            </a:r>
            <a:endParaRPr lang="en-US" sz="3200" b="1" dirty="0"/>
          </a:p>
        </p:txBody>
      </p:sp>
      <p:sp>
        <p:nvSpPr>
          <p:cNvPr id="3" name="TextBox 2"/>
          <p:cNvSpPr txBox="1"/>
          <p:nvPr/>
        </p:nvSpPr>
        <p:spPr>
          <a:xfrm>
            <a:off x="4568726" y="268069"/>
            <a:ext cx="1816786" cy="646331"/>
          </a:xfrm>
          <a:prstGeom prst="rect">
            <a:avLst/>
          </a:prstGeom>
          <a:noFill/>
        </p:spPr>
        <p:txBody>
          <a:bodyPr wrap="square" rtlCol="0">
            <a:spAutoFit/>
          </a:bodyPr>
          <a:lstStyle/>
          <a:p>
            <a:r>
              <a:rPr lang="en-US" sz="3600" b="1" dirty="0" smtClean="0"/>
              <a:t>OR</a:t>
            </a:r>
            <a:r>
              <a:rPr lang="en-US" sz="3600" b="1" baseline="-25000" dirty="0" smtClean="0"/>
              <a:t>M-H</a:t>
            </a:r>
            <a:r>
              <a:rPr lang="en-US" sz="3600" b="1" dirty="0" smtClean="0"/>
              <a:t>=</a:t>
            </a:r>
            <a:endParaRPr lang="en-US" sz="3600" b="1" baseline="-25000" dirty="0"/>
          </a:p>
        </p:txBody>
      </p:sp>
      <p:sp>
        <p:nvSpPr>
          <p:cNvPr id="17" name="TextBox 16"/>
          <p:cNvSpPr txBox="1"/>
          <p:nvPr/>
        </p:nvSpPr>
        <p:spPr>
          <a:xfrm>
            <a:off x="4475361" y="1544089"/>
            <a:ext cx="1816786" cy="646331"/>
          </a:xfrm>
          <a:prstGeom prst="rect">
            <a:avLst/>
          </a:prstGeom>
          <a:noFill/>
        </p:spPr>
        <p:txBody>
          <a:bodyPr wrap="square" rtlCol="0">
            <a:spAutoFit/>
          </a:bodyPr>
          <a:lstStyle/>
          <a:p>
            <a:r>
              <a:rPr lang="en-US" sz="3600" b="1" dirty="0" smtClean="0"/>
              <a:t>CIR</a:t>
            </a:r>
            <a:r>
              <a:rPr lang="en-US" sz="3600" b="1" baseline="-25000" dirty="0" smtClean="0"/>
              <a:t>M-H</a:t>
            </a:r>
            <a:r>
              <a:rPr lang="en-US" sz="3600" b="1" dirty="0" smtClean="0"/>
              <a:t>=</a:t>
            </a:r>
            <a:endParaRPr lang="en-US" sz="3600" b="1" baseline="-25000" dirty="0"/>
          </a:p>
        </p:txBody>
      </p:sp>
      <p:sp>
        <p:nvSpPr>
          <p:cNvPr id="18" name="TextBox 17"/>
          <p:cNvSpPr txBox="1"/>
          <p:nvPr/>
        </p:nvSpPr>
        <p:spPr>
          <a:xfrm>
            <a:off x="4479797" y="3541015"/>
            <a:ext cx="1816786" cy="646331"/>
          </a:xfrm>
          <a:prstGeom prst="rect">
            <a:avLst/>
          </a:prstGeom>
          <a:noFill/>
        </p:spPr>
        <p:txBody>
          <a:bodyPr wrap="square" rtlCol="0">
            <a:spAutoFit/>
          </a:bodyPr>
          <a:lstStyle/>
          <a:p>
            <a:r>
              <a:rPr lang="en-US" sz="3600" b="1" dirty="0" smtClean="0"/>
              <a:t>IRR</a:t>
            </a:r>
            <a:r>
              <a:rPr lang="en-US" sz="3600" b="1" baseline="-25000" dirty="0" smtClean="0"/>
              <a:t>M-H</a:t>
            </a:r>
            <a:r>
              <a:rPr lang="en-US" sz="3600" b="1" dirty="0" smtClean="0"/>
              <a:t>=</a:t>
            </a:r>
            <a:endParaRPr lang="en-US" sz="3600" b="1" baseline="-25000" dirty="0"/>
          </a:p>
        </p:txBody>
      </p:sp>
      <p:sp>
        <p:nvSpPr>
          <p:cNvPr id="5" name="TextBox 4"/>
          <p:cNvSpPr txBox="1"/>
          <p:nvPr/>
        </p:nvSpPr>
        <p:spPr>
          <a:xfrm>
            <a:off x="525072" y="4868409"/>
            <a:ext cx="7285233" cy="1938992"/>
          </a:xfrm>
          <a:prstGeom prst="rect">
            <a:avLst/>
          </a:prstGeom>
          <a:noFill/>
        </p:spPr>
        <p:txBody>
          <a:bodyPr wrap="square" rtlCol="0">
            <a:spAutoFit/>
          </a:bodyPr>
          <a:lstStyle/>
          <a:p>
            <a:pPr marL="342900" indent="-342900">
              <a:buFont typeface="Arial" pitchFamily="34" charset="0"/>
              <a:buChar char="•"/>
            </a:pPr>
            <a:r>
              <a:rPr lang="en-US" altLang="en-US" sz="2400" dirty="0">
                <a:solidFill>
                  <a:srgbClr val="0000FF"/>
                </a:solidFill>
              </a:rPr>
              <a:t>i is the symbol used to designate the stratum number</a:t>
            </a:r>
          </a:p>
          <a:p>
            <a:pPr marL="342900" indent="-342900">
              <a:buFont typeface="Arial" pitchFamily="34" charset="0"/>
              <a:buChar char="•"/>
            </a:pPr>
            <a:r>
              <a:rPr lang="en-US" altLang="en-US" sz="2400" dirty="0">
                <a:solidFill>
                  <a:srgbClr val="0000FF"/>
                </a:solidFill>
              </a:rPr>
              <a:t>If you have 2 strata, i will take the numbers of 1 and 2</a:t>
            </a:r>
          </a:p>
          <a:p>
            <a:pPr marL="342900" indent="-342900">
              <a:buFont typeface="Arial" pitchFamily="34" charset="0"/>
              <a:buChar char="•"/>
            </a:pPr>
            <a:r>
              <a:rPr lang="en-US" altLang="en-US" sz="2400" dirty="0">
                <a:solidFill>
                  <a:srgbClr val="0000FF"/>
                </a:solidFill>
              </a:rPr>
              <a:t>I, O are notations </a:t>
            </a:r>
            <a:r>
              <a:rPr lang="en-US" altLang="en-US" sz="2400" dirty="0" smtClean="0">
                <a:solidFill>
                  <a:srgbClr val="0000FF"/>
                </a:solidFill>
              </a:rPr>
              <a:t>used </a:t>
            </a:r>
            <a:r>
              <a:rPr lang="en-US" altLang="en-US" sz="2400" dirty="0">
                <a:solidFill>
                  <a:srgbClr val="0000FF"/>
                </a:solidFill>
              </a:rPr>
              <a:t>to indicate exposed and unexposed</a:t>
            </a:r>
          </a:p>
          <a:p>
            <a:pPr marL="342900" indent="-342900">
              <a:buFont typeface="Arial" pitchFamily="34" charset="0"/>
              <a:buChar char="•"/>
            </a:pPr>
            <a:r>
              <a:rPr lang="en-US" altLang="en-US" sz="2400" dirty="0">
                <a:solidFill>
                  <a:srgbClr val="0000FF"/>
                </a:solidFill>
                <a:latin typeface="Symbol" pitchFamily="18" charset="2"/>
              </a:rPr>
              <a:t>S </a:t>
            </a:r>
            <a:r>
              <a:rPr lang="en-US" altLang="en-US" sz="2400" dirty="0">
                <a:solidFill>
                  <a:srgbClr val="0000FF"/>
                </a:solidFill>
              </a:rPr>
              <a:t>means to sum across strata</a:t>
            </a:r>
            <a:endParaRPr lang="en-US" altLang="en-US" sz="2400" dirty="0">
              <a:solidFill>
                <a:srgbClr val="0000FF"/>
              </a:solidFill>
              <a:latin typeface="Symbol" pitchFamily="18" charset="2"/>
            </a:endParaRPr>
          </a:p>
        </p:txBody>
      </p:sp>
    </p:spTree>
    <p:extLst>
      <p:ext uri="{BB962C8B-B14F-4D97-AF65-F5344CB8AC3E}">
        <p14:creationId xmlns:p14="http://schemas.microsoft.com/office/powerpoint/2010/main" val="385842288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idx="1"/>
          </p:nvPr>
        </p:nvSpPr>
        <p:spPr>
          <a:xfrm>
            <a:off x="838200" y="166845"/>
            <a:ext cx="7315200" cy="4267200"/>
          </a:xfrm>
        </p:spPr>
        <p:txBody>
          <a:bodyPr>
            <a:normAutofit/>
          </a:bodyPr>
          <a:lstStyle/>
          <a:p>
            <a:r>
              <a:rPr lang="en-US" altLang="en-US" sz="2800" dirty="0" smtClean="0"/>
              <a:t>Layout </a:t>
            </a:r>
            <a:r>
              <a:rPr lang="en-US" altLang="en-US" sz="2800" dirty="0"/>
              <a:t>for the </a:t>
            </a:r>
            <a:r>
              <a:rPr lang="en-US" altLang="en-US" sz="2800" dirty="0" err="1"/>
              <a:t>i</a:t>
            </a:r>
            <a:r>
              <a:rPr lang="en-US" altLang="en-US" sz="2800" baseline="30000" dirty="0" err="1"/>
              <a:t>th</a:t>
            </a:r>
            <a:r>
              <a:rPr lang="en-US" altLang="en-US" sz="2800" dirty="0"/>
              <a:t> </a:t>
            </a:r>
            <a:r>
              <a:rPr lang="en-US" altLang="en-US" sz="2800" dirty="0" smtClean="0"/>
              <a:t>stratum and strata 1 and 2 with </a:t>
            </a:r>
            <a:r>
              <a:rPr lang="en-US" altLang="en-US" sz="2800" dirty="0"/>
              <a:t>cumulative incidence (cohort) </a:t>
            </a:r>
            <a:r>
              <a:rPr lang="en-US" altLang="en-US" sz="2800" dirty="0" smtClean="0"/>
              <a:t>data </a:t>
            </a:r>
          </a:p>
          <a:p>
            <a:pPr>
              <a:buFont typeface="Wingdings" pitchFamily="2" charset="2"/>
              <a:buChar char="§"/>
            </a:pPr>
            <a:endParaRPr lang="en-US" altLang="en-US" sz="2800" dirty="0"/>
          </a:p>
          <a:p>
            <a:pPr>
              <a:buFontTx/>
              <a:buNone/>
            </a:pPr>
            <a:endParaRPr lang="en-US" altLang="en-US" sz="2800" dirty="0"/>
          </a:p>
          <a:p>
            <a:pPr>
              <a:buFont typeface="Wingdings" pitchFamily="2" charset="2"/>
              <a:buNone/>
            </a:pPr>
            <a:endParaRPr lang="en-US" altLang="en-US" dirty="0"/>
          </a:p>
        </p:txBody>
      </p:sp>
      <mc:AlternateContent xmlns:mc="http://schemas.openxmlformats.org/markup-compatibility/2006" xmlns:a14="http://schemas.microsoft.com/office/drawing/2010/main">
        <mc:Choice Requires="a14">
          <p:graphicFrame>
            <p:nvGraphicFramePr>
              <p:cNvPr id="38" name="Table 37"/>
              <p:cNvGraphicFramePr>
                <a:graphicFrameLocks noGrp="1"/>
              </p:cNvGraphicFramePr>
              <p:nvPr>
                <p:extLst>
                  <p:ext uri="{D42A27DB-BD31-4B8C-83A1-F6EECF244321}">
                    <p14:modId xmlns:p14="http://schemas.microsoft.com/office/powerpoint/2010/main" val="1919759155"/>
                  </p:ext>
                </p:extLst>
              </p:nvPr>
            </p:nvGraphicFramePr>
            <p:xfrm>
              <a:off x="762000" y="1319849"/>
              <a:ext cx="3033087" cy="2226180"/>
            </p:xfrm>
            <a:graphic>
              <a:graphicData uri="http://schemas.openxmlformats.org/drawingml/2006/table">
                <a:tbl>
                  <a:tblPr firstRow="1" bandRow="1">
                    <a:tableStyleId>{5940675A-B579-460E-94D1-54222C63F5DA}</a:tableStyleId>
                  </a:tblPr>
                  <a:tblGrid>
                    <a:gridCol w="723900">
                      <a:extLst>
                        <a:ext uri="{9D8B030D-6E8A-4147-A177-3AD203B41FA5}">
                          <a16:colId xmlns:a16="http://schemas.microsoft.com/office/drawing/2014/main" val="20000"/>
                        </a:ext>
                      </a:extLst>
                    </a:gridCol>
                    <a:gridCol w="723900">
                      <a:extLst>
                        <a:ext uri="{9D8B030D-6E8A-4147-A177-3AD203B41FA5}">
                          <a16:colId xmlns:a16="http://schemas.microsoft.com/office/drawing/2014/main" val="20001"/>
                        </a:ext>
                      </a:extLst>
                    </a:gridCol>
                    <a:gridCol w="723900">
                      <a:extLst>
                        <a:ext uri="{9D8B030D-6E8A-4147-A177-3AD203B41FA5}">
                          <a16:colId xmlns:a16="http://schemas.microsoft.com/office/drawing/2014/main" val="20002"/>
                        </a:ext>
                      </a:extLst>
                    </a:gridCol>
                    <a:gridCol w="861387">
                      <a:extLst>
                        <a:ext uri="{9D8B030D-6E8A-4147-A177-3AD203B41FA5}">
                          <a16:colId xmlns:a16="http://schemas.microsoft.com/office/drawing/2014/main" val="20003"/>
                        </a:ext>
                      </a:extLst>
                    </a:gridCol>
                  </a:tblGrid>
                  <a:tr h="152400">
                    <a:tc>
                      <a:txBody>
                        <a:bodyPr/>
                        <a:lstStyle/>
                        <a:p>
                          <a:pPr algn="ctr"/>
                          <a:endParaRPr lang="en-US" sz="2400" dirty="0"/>
                        </a:p>
                      </a:txBody>
                      <a:tcPr/>
                    </a:tc>
                    <a:tc>
                      <a:txBody>
                        <a:bodyPr/>
                        <a:lstStyle/>
                        <a:p>
                          <a:pPr algn="ctr"/>
                          <a:r>
                            <a:rPr lang="en-US" sz="2400" b="1" dirty="0" smtClean="0"/>
                            <a:t>D</a:t>
                          </a:r>
                          <a:endParaRPr lang="en-US" sz="2400" b="1" dirty="0"/>
                        </a:p>
                      </a:txBody>
                      <a:tcPr/>
                    </a:tc>
                    <a:tc>
                      <a:txBody>
                        <a:bodyPr/>
                        <a:lstStyle/>
                        <a:p>
                          <a:pPr algn="ctr"/>
                          <a14:m>
                            <m:oMathPara xmlns:m="http://schemas.openxmlformats.org/officeDocument/2006/math">
                              <m:oMathParaPr>
                                <m:jc m:val="centerGroup"/>
                              </m:oMathParaPr>
                              <m:oMath xmlns:m="http://schemas.openxmlformats.org/officeDocument/2006/math">
                                <m:acc>
                                  <m:accPr>
                                    <m:chr m:val="̅"/>
                                    <m:ctrlPr>
                                      <a:rPr lang="en-US" sz="2400" b="1" i="1" dirty="0" smtClean="0">
                                        <a:latin typeface="Cambria Math" panose="02040503050406030204" pitchFamily="18" charset="0"/>
                                      </a:rPr>
                                    </m:ctrlPr>
                                  </m:accPr>
                                  <m:e>
                                    <m:r>
                                      <a:rPr lang="en-US" sz="2400" b="1" i="0" dirty="0" smtClean="0">
                                        <a:latin typeface="Cambria Math"/>
                                      </a:rPr>
                                      <m:t>𝐃</m:t>
                                    </m:r>
                                  </m:e>
                                </m:acc>
                              </m:oMath>
                            </m:oMathPara>
                          </a14:m>
                          <a:endParaRPr lang="en-US" sz="2400" b="1" dirty="0"/>
                        </a:p>
                      </a:txBody>
                      <a:tcPr/>
                    </a:tc>
                    <a:tc>
                      <a:txBody>
                        <a:bodyPr/>
                        <a:lstStyle/>
                        <a:p>
                          <a:pPr algn="ctr"/>
                          <a:r>
                            <a:rPr lang="en-US" sz="2400" b="1" dirty="0" smtClean="0"/>
                            <a:t>Total</a:t>
                          </a:r>
                          <a:endParaRPr lang="en-US" sz="2400" b="1" dirty="0"/>
                        </a:p>
                      </a:txBody>
                      <a:tcPr/>
                    </a:tc>
                    <a:extLst>
                      <a:ext uri="{0D108BD9-81ED-4DB2-BD59-A6C34878D82A}">
                        <a16:rowId xmlns:a16="http://schemas.microsoft.com/office/drawing/2014/main" val="10000"/>
                      </a:ext>
                    </a:extLst>
                  </a:tr>
                  <a:tr h="589660">
                    <a:tc>
                      <a:txBody>
                        <a:bodyPr/>
                        <a:lstStyle/>
                        <a:p>
                          <a:pPr algn="ctr"/>
                          <a:r>
                            <a:rPr lang="en-US" sz="2400" b="1" dirty="0" smtClean="0"/>
                            <a:t>E</a:t>
                          </a:r>
                          <a:endParaRPr lang="en-US" sz="2400" b="1" dirty="0"/>
                        </a:p>
                      </a:txBody>
                      <a:tcPr/>
                    </a:tc>
                    <a:tc>
                      <a:txBody>
                        <a:bodyPr/>
                        <a:lstStyle/>
                        <a:p>
                          <a:pPr algn="ctr"/>
                          <a:r>
                            <a:rPr lang="en-US" sz="2400" dirty="0" err="1" smtClean="0"/>
                            <a:t>a</a:t>
                          </a:r>
                          <a:r>
                            <a:rPr lang="en-US" sz="2400" baseline="-25000" dirty="0" err="1" smtClean="0"/>
                            <a:t>i</a:t>
                          </a:r>
                          <a:endParaRPr lang="en-US" sz="2400" baseline="-25000" dirty="0"/>
                        </a:p>
                      </a:txBody>
                      <a:tcPr/>
                    </a:tc>
                    <a:tc>
                      <a:txBody>
                        <a:bodyPr/>
                        <a:lstStyle/>
                        <a:p>
                          <a:pPr algn="ctr"/>
                          <a:r>
                            <a:rPr lang="en-US" sz="2400" dirty="0" smtClean="0"/>
                            <a:t>b</a:t>
                          </a:r>
                          <a:r>
                            <a:rPr lang="en-US" sz="2400" baseline="-25000" dirty="0" smtClean="0"/>
                            <a:t>i</a:t>
                          </a:r>
                          <a:endParaRPr lang="en-US" sz="2400" baseline="-25000" dirty="0"/>
                        </a:p>
                      </a:txBody>
                      <a:tcPr/>
                    </a:tc>
                    <a:tc>
                      <a:txBody>
                        <a:bodyPr/>
                        <a:lstStyle/>
                        <a:p>
                          <a:pPr algn="ctr"/>
                          <a:r>
                            <a:rPr lang="en-US" sz="2400" dirty="0" err="1" smtClean="0"/>
                            <a:t>T</a:t>
                          </a:r>
                          <a:r>
                            <a:rPr lang="en-US" sz="2400" baseline="-25000" dirty="0" err="1" smtClean="0"/>
                            <a:t>Ii</a:t>
                          </a:r>
                          <a:endParaRPr lang="en-US" sz="2400" baseline="-25000" dirty="0"/>
                        </a:p>
                      </a:txBody>
                      <a:tcPr/>
                    </a:tc>
                    <a:extLst>
                      <a:ext uri="{0D108BD9-81ED-4DB2-BD59-A6C34878D82A}">
                        <a16:rowId xmlns:a16="http://schemas.microsoft.com/office/drawing/2014/main" val="10001"/>
                      </a:ext>
                    </a:extLst>
                  </a:tr>
                  <a:tr h="589660">
                    <a:tc>
                      <a:txBody>
                        <a:bodyPr/>
                        <a:lstStyle/>
                        <a:p>
                          <a:pPr algn="ctr"/>
                          <a14:m>
                            <m:oMathPara xmlns:m="http://schemas.openxmlformats.org/officeDocument/2006/math">
                              <m:oMathParaPr>
                                <m:jc m:val="centerGroup"/>
                              </m:oMathParaPr>
                              <m:oMath xmlns:m="http://schemas.openxmlformats.org/officeDocument/2006/math">
                                <m:acc>
                                  <m:accPr>
                                    <m:chr m:val="̅"/>
                                    <m:ctrlPr>
                                      <a:rPr lang="en-US" sz="2400" b="1" i="1" smtClean="0">
                                        <a:latin typeface="Cambria Math" panose="02040503050406030204" pitchFamily="18" charset="0"/>
                                      </a:rPr>
                                    </m:ctrlPr>
                                  </m:accPr>
                                  <m:e>
                                    <m:r>
                                      <a:rPr lang="en-US" sz="2400" b="1" i="0" smtClean="0">
                                        <a:latin typeface="Cambria Math"/>
                                      </a:rPr>
                                      <m:t>𝐄</m:t>
                                    </m:r>
                                  </m:e>
                                </m:acc>
                              </m:oMath>
                            </m:oMathPara>
                          </a14:m>
                          <a:endParaRPr lang="en-US" sz="2400" b="1" i="0" dirty="0"/>
                        </a:p>
                      </a:txBody>
                      <a:tcPr>
                        <a:lnB w="12700" cap="flat" cmpd="sng" algn="ctr">
                          <a:solidFill>
                            <a:schemeClr val="tx1"/>
                          </a:solidFill>
                          <a:prstDash val="solid"/>
                          <a:round/>
                          <a:headEnd type="none" w="med" len="med"/>
                          <a:tailEnd type="none" w="med" len="med"/>
                        </a:lnB>
                      </a:tcPr>
                    </a:tc>
                    <a:tc>
                      <a:txBody>
                        <a:bodyPr/>
                        <a:lstStyle/>
                        <a:p>
                          <a:pPr algn="ctr"/>
                          <a:r>
                            <a:rPr lang="en-US" sz="2400" dirty="0" smtClean="0"/>
                            <a:t>c</a:t>
                          </a:r>
                          <a:r>
                            <a:rPr lang="en-US" sz="2400" baseline="-25000" dirty="0" smtClean="0"/>
                            <a:t>i</a:t>
                          </a:r>
                          <a:endParaRPr lang="en-US" sz="2400" dirty="0"/>
                        </a:p>
                      </a:txBody>
                      <a:tcPr>
                        <a:lnB w="12700" cap="flat" cmpd="sng" algn="ctr">
                          <a:solidFill>
                            <a:schemeClr val="tx1"/>
                          </a:solidFill>
                          <a:prstDash val="solid"/>
                          <a:round/>
                          <a:headEnd type="none" w="med" len="med"/>
                          <a:tailEnd type="none" w="med" len="med"/>
                        </a:lnB>
                      </a:tcPr>
                    </a:tc>
                    <a:tc>
                      <a:txBody>
                        <a:bodyPr/>
                        <a:lstStyle/>
                        <a:p>
                          <a:pPr algn="ctr"/>
                          <a:r>
                            <a:rPr lang="en-US" sz="2400" dirty="0" smtClean="0"/>
                            <a:t>d</a:t>
                          </a:r>
                          <a:r>
                            <a:rPr lang="en-US" sz="2400" baseline="-25000" dirty="0" smtClean="0"/>
                            <a:t>i</a:t>
                          </a:r>
                          <a:endParaRPr lang="en-US" sz="2400" baseline="-25000" dirty="0"/>
                        </a:p>
                      </a:txBody>
                      <a:tcPr>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err="1" smtClean="0"/>
                            <a:t>T</a:t>
                          </a:r>
                          <a:r>
                            <a:rPr lang="en-US" sz="2400" baseline="-25000" dirty="0" err="1" smtClean="0"/>
                            <a:t>Oi</a:t>
                          </a:r>
                          <a:endParaRPr lang="en-US" sz="2400" baseline="-25000" dirty="0" smtClean="0"/>
                        </a:p>
                      </a:txBody>
                      <a:tcPr/>
                    </a:tc>
                    <a:extLst>
                      <a:ext uri="{0D108BD9-81ED-4DB2-BD59-A6C34878D82A}">
                        <a16:rowId xmlns:a16="http://schemas.microsoft.com/office/drawing/2014/main" val="10002"/>
                      </a:ext>
                    </a:extLst>
                  </a:tr>
                  <a:tr h="589660">
                    <a:tc>
                      <a:txBody>
                        <a:bodyPr/>
                        <a:lstStyle/>
                        <a:p>
                          <a:pPr algn="ctr"/>
                          <a:endParaRPr lang="en-US" sz="2400" b="1" i="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US" sz="2400" baseline="-25000" dirty="0"/>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aseline="0" dirty="0" smtClean="0"/>
                            <a:t>T</a:t>
                          </a:r>
                          <a:r>
                            <a:rPr lang="en-US" sz="2400" baseline="-25000" dirty="0" smtClean="0"/>
                            <a:t>i</a:t>
                          </a:r>
                          <a:endParaRPr lang="en-US" sz="2400" baseline="0" dirty="0" smtClean="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mc:Choice>
        <mc:Fallback xmlns="">
          <p:graphicFrame>
            <p:nvGraphicFramePr>
              <p:cNvPr id="38" name="Table 37"/>
              <p:cNvGraphicFramePr>
                <a:graphicFrameLocks noGrp="1"/>
              </p:cNvGraphicFramePr>
              <p:nvPr>
                <p:extLst>
                  <p:ext uri="{D42A27DB-BD31-4B8C-83A1-F6EECF244321}">
                    <p14:modId xmlns:p14="http://schemas.microsoft.com/office/powerpoint/2010/main" val="1919759155"/>
                  </p:ext>
                </p:extLst>
              </p:nvPr>
            </p:nvGraphicFramePr>
            <p:xfrm>
              <a:off x="762000" y="1319849"/>
              <a:ext cx="3033087" cy="2226180"/>
            </p:xfrm>
            <a:graphic>
              <a:graphicData uri="http://schemas.openxmlformats.org/drawingml/2006/table">
                <a:tbl>
                  <a:tblPr firstRow="1" bandRow="1">
                    <a:tableStyleId>{5940675A-B579-460E-94D1-54222C63F5DA}</a:tableStyleId>
                  </a:tblPr>
                  <a:tblGrid>
                    <a:gridCol w="723900"/>
                    <a:gridCol w="723900"/>
                    <a:gridCol w="723900"/>
                    <a:gridCol w="861387"/>
                  </a:tblGrid>
                  <a:tr h="457200">
                    <a:tc>
                      <a:txBody>
                        <a:bodyPr/>
                        <a:lstStyle/>
                        <a:p>
                          <a:pPr algn="ctr"/>
                          <a:endParaRPr lang="en-US" sz="2400" dirty="0"/>
                        </a:p>
                      </a:txBody>
                      <a:tcPr/>
                    </a:tc>
                    <a:tc>
                      <a:txBody>
                        <a:bodyPr/>
                        <a:lstStyle/>
                        <a:p>
                          <a:pPr algn="ctr"/>
                          <a:r>
                            <a:rPr lang="en-US" sz="2400" b="1" dirty="0" smtClean="0"/>
                            <a:t>D</a:t>
                          </a:r>
                          <a:endParaRPr lang="en-US" sz="2400" b="1" dirty="0"/>
                        </a:p>
                      </a:txBody>
                      <a:tcPr/>
                    </a:tc>
                    <a:tc>
                      <a:txBody>
                        <a:bodyPr/>
                        <a:lstStyle/>
                        <a:p>
                          <a:endParaRPr lang="en-US"/>
                        </a:p>
                      </a:txBody>
                      <a:tcPr>
                        <a:blipFill rotWithShape="1">
                          <a:blip r:embed="rId3"/>
                          <a:stretch>
                            <a:fillRect l="-200000" t="-10667" r="-118487" b="-388000"/>
                          </a:stretch>
                        </a:blipFill>
                      </a:tcPr>
                    </a:tc>
                    <a:tc>
                      <a:txBody>
                        <a:bodyPr/>
                        <a:lstStyle/>
                        <a:p>
                          <a:pPr algn="ctr"/>
                          <a:r>
                            <a:rPr lang="en-US" sz="2400" b="1" dirty="0" smtClean="0"/>
                            <a:t>Total</a:t>
                          </a:r>
                          <a:endParaRPr lang="en-US" sz="2400" b="1" dirty="0"/>
                        </a:p>
                      </a:txBody>
                      <a:tcPr/>
                    </a:tc>
                  </a:tr>
                  <a:tr h="589660">
                    <a:tc>
                      <a:txBody>
                        <a:bodyPr/>
                        <a:lstStyle/>
                        <a:p>
                          <a:pPr algn="ctr"/>
                          <a:r>
                            <a:rPr lang="en-US" sz="2400" b="1" dirty="0" smtClean="0"/>
                            <a:t>E</a:t>
                          </a:r>
                          <a:endParaRPr lang="en-US" sz="2400" b="1" dirty="0"/>
                        </a:p>
                      </a:txBody>
                      <a:tcPr/>
                    </a:tc>
                    <a:tc>
                      <a:txBody>
                        <a:bodyPr/>
                        <a:lstStyle/>
                        <a:p>
                          <a:pPr algn="ctr"/>
                          <a:r>
                            <a:rPr lang="en-US" sz="2400" dirty="0" err="1" smtClean="0"/>
                            <a:t>a</a:t>
                          </a:r>
                          <a:r>
                            <a:rPr lang="en-US" sz="2400" baseline="-25000" dirty="0" err="1" smtClean="0"/>
                            <a:t>i</a:t>
                          </a:r>
                          <a:endParaRPr lang="en-US" sz="2400" baseline="-25000" dirty="0"/>
                        </a:p>
                      </a:txBody>
                      <a:tcPr/>
                    </a:tc>
                    <a:tc>
                      <a:txBody>
                        <a:bodyPr/>
                        <a:lstStyle/>
                        <a:p>
                          <a:pPr algn="ctr"/>
                          <a:r>
                            <a:rPr lang="en-US" sz="2400" dirty="0" smtClean="0"/>
                            <a:t>b</a:t>
                          </a:r>
                          <a:r>
                            <a:rPr lang="en-US" sz="2400" baseline="-25000" dirty="0" smtClean="0"/>
                            <a:t>i</a:t>
                          </a:r>
                          <a:endParaRPr lang="en-US" sz="2400" baseline="-25000" dirty="0"/>
                        </a:p>
                      </a:txBody>
                      <a:tcPr/>
                    </a:tc>
                    <a:tc>
                      <a:txBody>
                        <a:bodyPr/>
                        <a:lstStyle/>
                        <a:p>
                          <a:pPr algn="ctr"/>
                          <a:r>
                            <a:rPr lang="en-US" sz="2400" dirty="0" err="1" smtClean="0"/>
                            <a:t>T</a:t>
                          </a:r>
                          <a:r>
                            <a:rPr lang="en-US" sz="2400" baseline="-25000" dirty="0" err="1" smtClean="0"/>
                            <a:t>Ii</a:t>
                          </a:r>
                          <a:endParaRPr lang="en-US" sz="2400" baseline="-25000" dirty="0"/>
                        </a:p>
                      </a:txBody>
                      <a:tcPr/>
                    </a:tc>
                  </a:tr>
                  <a:tr h="589660">
                    <a:tc>
                      <a:txBody>
                        <a:bodyPr/>
                        <a:lstStyle/>
                        <a:p>
                          <a:endParaRPr lang="en-US"/>
                        </a:p>
                      </a:txBody>
                      <a:tcPr>
                        <a:lnB w="12700" cap="flat" cmpd="sng" algn="ctr">
                          <a:solidFill>
                            <a:schemeClr val="tx1"/>
                          </a:solidFill>
                          <a:prstDash val="solid"/>
                          <a:round/>
                          <a:headEnd type="none" w="med" len="med"/>
                          <a:tailEnd type="none" w="med" len="med"/>
                        </a:lnB>
                        <a:blipFill rotWithShape="1">
                          <a:blip r:embed="rId3"/>
                          <a:stretch>
                            <a:fillRect t="-187500" r="-318487" b="-102083"/>
                          </a:stretch>
                        </a:blipFill>
                      </a:tcPr>
                    </a:tc>
                    <a:tc>
                      <a:txBody>
                        <a:bodyPr/>
                        <a:lstStyle/>
                        <a:p>
                          <a:pPr algn="ctr"/>
                          <a:r>
                            <a:rPr lang="en-US" sz="2400" dirty="0" smtClean="0"/>
                            <a:t>c</a:t>
                          </a:r>
                          <a:r>
                            <a:rPr lang="en-US" sz="2400" baseline="-25000" dirty="0" smtClean="0"/>
                            <a:t>i</a:t>
                          </a:r>
                          <a:endParaRPr lang="en-US" sz="2400" dirty="0"/>
                        </a:p>
                      </a:txBody>
                      <a:tcPr>
                        <a:lnB w="12700" cap="flat" cmpd="sng" algn="ctr">
                          <a:solidFill>
                            <a:schemeClr val="tx1"/>
                          </a:solidFill>
                          <a:prstDash val="solid"/>
                          <a:round/>
                          <a:headEnd type="none" w="med" len="med"/>
                          <a:tailEnd type="none" w="med" len="med"/>
                        </a:lnB>
                      </a:tcPr>
                    </a:tc>
                    <a:tc>
                      <a:txBody>
                        <a:bodyPr/>
                        <a:lstStyle/>
                        <a:p>
                          <a:pPr algn="ctr"/>
                          <a:r>
                            <a:rPr lang="en-US" sz="2400" dirty="0" smtClean="0"/>
                            <a:t>d</a:t>
                          </a:r>
                          <a:r>
                            <a:rPr lang="en-US" sz="2400" baseline="-25000" dirty="0" smtClean="0"/>
                            <a:t>i</a:t>
                          </a:r>
                          <a:endParaRPr lang="en-US" sz="2400" baseline="-25000" dirty="0"/>
                        </a:p>
                      </a:txBody>
                      <a:tcPr>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err="1" smtClean="0"/>
                            <a:t>T</a:t>
                          </a:r>
                          <a:r>
                            <a:rPr lang="en-US" sz="2400" baseline="-25000" dirty="0" err="1" smtClean="0"/>
                            <a:t>Oi</a:t>
                          </a:r>
                          <a:endParaRPr lang="en-US" sz="2400" baseline="-25000" dirty="0" smtClean="0"/>
                        </a:p>
                      </a:txBody>
                      <a:tcPr/>
                    </a:tc>
                  </a:tr>
                  <a:tr h="589660">
                    <a:tc>
                      <a:txBody>
                        <a:bodyPr/>
                        <a:lstStyle/>
                        <a:p>
                          <a:pPr algn="ctr"/>
                          <a:endParaRPr lang="en-US" sz="2400" b="1" i="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US" sz="2400" baseline="-25000" dirty="0"/>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aseline="0" dirty="0" smtClean="0"/>
                            <a:t>T</a:t>
                          </a:r>
                          <a:r>
                            <a:rPr lang="en-US" sz="2400" baseline="-25000" dirty="0" smtClean="0"/>
                            <a:t>i</a:t>
                          </a:r>
                          <a:endParaRPr lang="en-US" sz="2400" baseline="0" dirty="0" smtClean="0"/>
                        </a:p>
                      </a:txBody>
                      <a:tcPr>
                        <a:lnL w="12700" cap="flat" cmpd="sng" algn="ctr">
                          <a:solidFill>
                            <a:schemeClr val="tx1"/>
                          </a:solidFill>
                          <a:prstDash val="solid"/>
                          <a:round/>
                          <a:headEnd type="none" w="med" len="med"/>
                          <a:tailEnd type="none" w="med" len="med"/>
                        </a:lnL>
                      </a:tcPr>
                    </a:tc>
                  </a:tr>
                </a:tbl>
              </a:graphicData>
            </a:graphic>
          </p:graphicFrame>
        </mc:Fallback>
      </mc:AlternateContent>
      <p:grpSp>
        <p:nvGrpSpPr>
          <p:cNvPr id="42" name="Group 41"/>
          <p:cNvGrpSpPr/>
          <p:nvPr/>
        </p:nvGrpSpPr>
        <p:grpSpPr>
          <a:xfrm>
            <a:off x="5151215" y="1255254"/>
            <a:ext cx="3209533" cy="1341672"/>
            <a:chOff x="5687461" y="2523162"/>
            <a:chExt cx="3209533" cy="1341672"/>
          </a:xfrm>
        </p:grpSpPr>
        <p:sp>
          <p:nvSpPr>
            <p:cNvPr id="43" name="TextBox 42"/>
            <p:cNvSpPr txBox="1"/>
            <p:nvPr/>
          </p:nvSpPr>
          <p:spPr>
            <a:xfrm>
              <a:off x="5687461" y="2523162"/>
              <a:ext cx="3209533" cy="646331"/>
            </a:xfrm>
            <a:prstGeom prst="rect">
              <a:avLst/>
            </a:prstGeom>
            <a:noFill/>
          </p:spPr>
          <p:txBody>
            <a:bodyPr wrap="none" rtlCol="0">
              <a:spAutoFit/>
            </a:bodyPr>
            <a:lstStyle/>
            <a:p>
              <a:pPr marL="0" indent="0">
                <a:spcAft>
                  <a:spcPct val="50000"/>
                </a:spcAft>
                <a:buNone/>
              </a:pPr>
              <a:r>
                <a:rPr lang="en-US" sz="3600" dirty="0" smtClean="0"/>
                <a:t>	∑</a:t>
              </a:r>
              <a:r>
                <a:rPr lang="en-US" sz="3600" dirty="0" err="1" smtClean="0"/>
                <a:t>a</a:t>
              </a:r>
              <a:r>
                <a:rPr lang="en-US" sz="3600" baseline="-25000" dirty="0" err="1" smtClean="0"/>
                <a:t>i</a:t>
              </a:r>
              <a:r>
                <a:rPr lang="en-US" sz="3600" dirty="0" smtClean="0"/>
                <a:t>(</a:t>
              </a:r>
              <a:r>
                <a:rPr lang="en-US" sz="3600" dirty="0" err="1" smtClean="0"/>
                <a:t>c</a:t>
              </a:r>
              <a:r>
                <a:rPr lang="en-US" sz="3600" baseline="-25000" dirty="0" err="1" smtClean="0"/>
                <a:t>i</a:t>
              </a:r>
              <a:r>
                <a:rPr lang="en-US" sz="3600" dirty="0" err="1" smtClean="0"/>
                <a:t>+d</a:t>
              </a:r>
              <a:r>
                <a:rPr lang="en-US" sz="3600" baseline="-25000" dirty="0" err="1" smtClean="0"/>
                <a:t>i</a:t>
              </a:r>
              <a:r>
                <a:rPr lang="en-US" sz="3600" dirty="0" smtClean="0"/>
                <a:t>)/T</a:t>
              </a:r>
              <a:r>
                <a:rPr lang="en-US" sz="3600" baseline="-25000" dirty="0" smtClean="0"/>
                <a:t>i</a:t>
              </a:r>
              <a:endParaRPr lang="en-US" sz="3600" baseline="-25000" dirty="0"/>
            </a:p>
          </p:txBody>
        </p:sp>
        <p:sp>
          <p:nvSpPr>
            <p:cNvPr id="44" name="Rectangle 43"/>
            <p:cNvSpPr/>
            <p:nvPr/>
          </p:nvSpPr>
          <p:spPr>
            <a:xfrm>
              <a:off x="6583309" y="3218503"/>
              <a:ext cx="2286203" cy="646331"/>
            </a:xfrm>
            <a:prstGeom prst="rect">
              <a:avLst/>
            </a:prstGeom>
          </p:spPr>
          <p:txBody>
            <a:bodyPr wrap="none">
              <a:spAutoFit/>
            </a:bodyPr>
            <a:lstStyle/>
            <a:p>
              <a:r>
                <a:rPr lang="en-US" sz="3600" dirty="0" smtClean="0"/>
                <a:t>∑c</a:t>
              </a:r>
              <a:r>
                <a:rPr lang="en-US" sz="3600" baseline="-25000" dirty="0" smtClean="0"/>
                <a:t>i</a:t>
              </a:r>
              <a:r>
                <a:rPr lang="en-US" sz="3600" dirty="0" smtClean="0"/>
                <a:t>(</a:t>
              </a:r>
              <a:r>
                <a:rPr lang="en-US" sz="3600" dirty="0" err="1" smtClean="0"/>
                <a:t>a</a:t>
              </a:r>
              <a:r>
                <a:rPr lang="en-US" sz="3600" baseline="-25000" dirty="0" err="1" smtClean="0"/>
                <a:t>i</a:t>
              </a:r>
              <a:r>
                <a:rPr lang="en-US" sz="3600" dirty="0" err="1" smtClean="0"/>
                <a:t>+b</a:t>
              </a:r>
              <a:r>
                <a:rPr lang="en-US" sz="3600" baseline="-25000" dirty="0" err="1" smtClean="0"/>
                <a:t>i</a:t>
              </a:r>
              <a:r>
                <a:rPr lang="en-US" sz="3600" dirty="0"/>
                <a:t>)/T</a:t>
              </a:r>
              <a:r>
                <a:rPr lang="en-US" sz="3600" baseline="-25000" dirty="0"/>
                <a:t>i</a:t>
              </a:r>
              <a:endParaRPr lang="en-US" sz="3600" dirty="0"/>
            </a:p>
          </p:txBody>
        </p:sp>
        <p:cxnSp>
          <p:nvCxnSpPr>
            <p:cNvPr id="45" name="Straight Connector 44"/>
            <p:cNvCxnSpPr/>
            <p:nvPr/>
          </p:nvCxnSpPr>
          <p:spPr>
            <a:xfrm>
              <a:off x="6870439" y="3215027"/>
              <a:ext cx="188944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6" name="TextBox 45"/>
          <p:cNvSpPr txBox="1"/>
          <p:nvPr/>
        </p:nvSpPr>
        <p:spPr>
          <a:xfrm>
            <a:off x="4213948" y="1623953"/>
            <a:ext cx="1816786" cy="646331"/>
          </a:xfrm>
          <a:prstGeom prst="rect">
            <a:avLst/>
          </a:prstGeom>
          <a:noFill/>
        </p:spPr>
        <p:txBody>
          <a:bodyPr wrap="square" rtlCol="0">
            <a:spAutoFit/>
          </a:bodyPr>
          <a:lstStyle/>
          <a:p>
            <a:r>
              <a:rPr lang="en-US" sz="3600" b="1" dirty="0" smtClean="0"/>
              <a:t>CIR</a:t>
            </a:r>
            <a:r>
              <a:rPr lang="en-US" sz="3600" b="1" baseline="-25000" dirty="0" smtClean="0"/>
              <a:t>M-H</a:t>
            </a:r>
            <a:r>
              <a:rPr lang="en-US" sz="3600" b="1" dirty="0" smtClean="0"/>
              <a:t>=</a:t>
            </a:r>
            <a:endParaRPr lang="en-US" sz="3600" b="1" baseline="-25000" dirty="0"/>
          </a:p>
        </p:txBody>
      </p:sp>
      <mc:AlternateContent xmlns:mc="http://schemas.openxmlformats.org/markup-compatibility/2006" xmlns:a14="http://schemas.microsoft.com/office/drawing/2010/main">
        <mc:Choice Requires="a14">
          <p:graphicFrame>
            <p:nvGraphicFramePr>
              <p:cNvPr id="9" name="Table 8"/>
              <p:cNvGraphicFramePr>
                <a:graphicFrameLocks noGrp="1"/>
              </p:cNvGraphicFramePr>
              <p:nvPr>
                <p:extLst>
                  <p:ext uri="{D42A27DB-BD31-4B8C-83A1-F6EECF244321}">
                    <p14:modId xmlns:p14="http://schemas.microsoft.com/office/powerpoint/2010/main" val="2670426071"/>
                  </p:ext>
                </p:extLst>
              </p:nvPr>
            </p:nvGraphicFramePr>
            <p:xfrm>
              <a:off x="91113" y="3926256"/>
              <a:ext cx="3033087" cy="2226180"/>
            </p:xfrm>
            <a:graphic>
              <a:graphicData uri="http://schemas.openxmlformats.org/drawingml/2006/table">
                <a:tbl>
                  <a:tblPr firstRow="1" bandRow="1">
                    <a:tableStyleId>{5940675A-B579-460E-94D1-54222C63F5DA}</a:tableStyleId>
                  </a:tblPr>
                  <a:tblGrid>
                    <a:gridCol w="723900">
                      <a:extLst>
                        <a:ext uri="{9D8B030D-6E8A-4147-A177-3AD203B41FA5}">
                          <a16:colId xmlns:a16="http://schemas.microsoft.com/office/drawing/2014/main" val="20000"/>
                        </a:ext>
                      </a:extLst>
                    </a:gridCol>
                    <a:gridCol w="723900">
                      <a:extLst>
                        <a:ext uri="{9D8B030D-6E8A-4147-A177-3AD203B41FA5}">
                          <a16:colId xmlns:a16="http://schemas.microsoft.com/office/drawing/2014/main" val="20001"/>
                        </a:ext>
                      </a:extLst>
                    </a:gridCol>
                    <a:gridCol w="723900">
                      <a:extLst>
                        <a:ext uri="{9D8B030D-6E8A-4147-A177-3AD203B41FA5}">
                          <a16:colId xmlns:a16="http://schemas.microsoft.com/office/drawing/2014/main" val="20002"/>
                        </a:ext>
                      </a:extLst>
                    </a:gridCol>
                    <a:gridCol w="861387">
                      <a:extLst>
                        <a:ext uri="{9D8B030D-6E8A-4147-A177-3AD203B41FA5}">
                          <a16:colId xmlns:a16="http://schemas.microsoft.com/office/drawing/2014/main" val="20003"/>
                        </a:ext>
                      </a:extLst>
                    </a:gridCol>
                  </a:tblGrid>
                  <a:tr h="152400">
                    <a:tc>
                      <a:txBody>
                        <a:bodyPr/>
                        <a:lstStyle/>
                        <a:p>
                          <a:pPr algn="ctr"/>
                          <a:endParaRPr lang="en-US" sz="2400" dirty="0"/>
                        </a:p>
                      </a:txBody>
                      <a:tcPr/>
                    </a:tc>
                    <a:tc>
                      <a:txBody>
                        <a:bodyPr/>
                        <a:lstStyle/>
                        <a:p>
                          <a:pPr algn="ctr"/>
                          <a:r>
                            <a:rPr lang="en-US" sz="2400" b="1" dirty="0" smtClean="0"/>
                            <a:t>D</a:t>
                          </a:r>
                          <a:endParaRPr lang="en-US" sz="2400" b="1" dirty="0"/>
                        </a:p>
                      </a:txBody>
                      <a:tcPr/>
                    </a:tc>
                    <a:tc>
                      <a:txBody>
                        <a:bodyPr/>
                        <a:lstStyle/>
                        <a:p>
                          <a:pPr algn="ctr"/>
                          <a14:m>
                            <m:oMathPara xmlns:m="http://schemas.openxmlformats.org/officeDocument/2006/math">
                              <m:oMathParaPr>
                                <m:jc m:val="centerGroup"/>
                              </m:oMathParaPr>
                              <m:oMath xmlns:m="http://schemas.openxmlformats.org/officeDocument/2006/math">
                                <m:acc>
                                  <m:accPr>
                                    <m:chr m:val="̅"/>
                                    <m:ctrlPr>
                                      <a:rPr lang="en-US" sz="2400" b="1" i="1" dirty="0" smtClean="0">
                                        <a:latin typeface="Cambria Math" panose="02040503050406030204" pitchFamily="18" charset="0"/>
                                      </a:rPr>
                                    </m:ctrlPr>
                                  </m:accPr>
                                  <m:e>
                                    <m:r>
                                      <a:rPr lang="en-US" sz="2400" b="1" i="0" dirty="0" smtClean="0">
                                        <a:latin typeface="Cambria Math"/>
                                      </a:rPr>
                                      <m:t>𝐃</m:t>
                                    </m:r>
                                  </m:e>
                                </m:acc>
                              </m:oMath>
                            </m:oMathPara>
                          </a14:m>
                          <a:endParaRPr lang="en-US" sz="2400" b="1" dirty="0"/>
                        </a:p>
                      </a:txBody>
                      <a:tcPr/>
                    </a:tc>
                    <a:tc>
                      <a:txBody>
                        <a:bodyPr/>
                        <a:lstStyle/>
                        <a:p>
                          <a:pPr algn="ctr"/>
                          <a:r>
                            <a:rPr lang="en-US" sz="2400" b="1" dirty="0" smtClean="0"/>
                            <a:t>Total</a:t>
                          </a:r>
                          <a:endParaRPr lang="en-US" sz="2400" b="1" dirty="0"/>
                        </a:p>
                      </a:txBody>
                      <a:tcPr/>
                    </a:tc>
                    <a:extLst>
                      <a:ext uri="{0D108BD9-81ED-4DB2-BD59-A6C34878D82A}">
                        <a16:rowId xmlns:a16="http://schemas.microsoft.com/office/drawing/2014/main" val="10000"/>
                      </a:ext>
                    </a:extLst>
                  </a:tr>
                  <a:tr h="589660">
                    <a:tc>
                      <a:txBody>
                        <a:bodyPr/>
                        <a:lstStyle/>
                        <a:p>
                          <a:pPr algn="ctr"/>
                          <a:r>
                            <a:rPr lang="en-US" sz="2400" b="1" dirty="0" smtClean="0"/>
                            <a:t>E</a:t>
                          </a:r>
                          <a:endParaRPr lang="en-US" sz="2400" b="1" dirty="0"/>
                        </a:p>
                      </a:txBody>
                      <a:tcPr/>
                    </a:tc>
                    <a:tc>
                      <a:txBody>
                        <a:bodyPr/>
                        <a:lstStyle/>
                        <a:p>
                          <a:pPr algn="ctr"/>
                          <a:r>
                            <a:rPr lang="en-US" sz="2400" dirty="0" smtClean="0"/>
                            <a:t>a</a:t>
                          </a:r>
                          <a:r>
                            <a:rPr lang="en-US" sz="2400" baseline="-25000" dirty="0" smtClean="0"/>
                            <a:t>1</a:t>
                          </a:r>
                          <a:endParaRPr lang="en-US" sz="2400" baseline="-25000" dirty="0"/>
                        </a:p>
                      </a:txBody>
                      <a:tcPr/>
                    </a:tc>
                    <a:tc>
                      <a:txBody>
                        <a:bodyPr/>
                        <a:lstStyle/>
                        <a:p>
                          <a:pPr algn="ctr"/>
                          <a:r>
                            <a:rPr lang="en-US" sz="2400" dirty="0" smtClean="0"/>
                            <a:t>b</a:t>
                          </a:r>
                          <a:r>
                            <a:rPr lang="en-US" sz="2400" baseline="-25000" dirty="0" smtClean="0"/>
                            <a:t>1</a:t>
                          </a:r>
                          <a:endParaRPr lang="en-US" sz="2400" baseline="-25000" dirty="0"/>
                        </a:p>
                      </a:txBody>
                      <a:tcPr/>
                    </a:tc>
                    <a:tc>
                      <a:txBody>
                        <a:bodyPr/>
                        <a:lstStyle/>
                        <a:p>
                          <a:pPr algn="ctr"/>
                          <a:r>
                            <a:rPr lang="en-US" sz="2400" dirty="0" smtClean="0"/>
                            <a:t>T</a:t>
                          </a:r>
                          <a:r>
                            <a:rPr lang="en-US" sz="2400" baseline="-25000" dirty="0" smtClean="0"/>
                            <a:t>I1</a:t>
                          </a:r>
                          <a:endParaRPr lang="en-US" sz="2400" baseline="-25000" dirty="0"/>
                        </a:p>
                      </a:txBody>
                      <a:tcPr/>
                    </a:tc>
                    <a:extLst>
                      <a:ext uri="{0D108BD9-81ED-4DB2-BD59-A6C34878D82A}">
                        <a16:rowId xmlns:a16="http://schemas.microsoft.com/office/drawing/2014/main" val="10001"/>
                      </a:ext>
                    </a:extLst>
                  </a:tr>
                  <a:tr h="589660">
                    <a:tc>
                      <a:txBody>
                        <a:bodyPr/>
                        <a:lstStyle/>
                        <a:p>
                          <a:pPr algn="ctr"/>
                          <a14:m>
                            <m:oMathPara xmlns:m="http://schemas.openxmlformats.org/officeDocument/2006/math">
                              <m:oMathParaPr>
                                <m:jc m:val="centerGroup"/>
                              </m:oMathParaPr>
                              <m:oMath xmlns:m="http://schemas.openxmlformats.org/officeDocument/2006/math">
                                <m:acc>
                                  <m:accPr>
                                    <m:chr m:val="̅"/>
                                    <m:ctrlPr>
                                      <a:rPr lang="en-US" sz="2400" b="1" i="1" smtClean="0">
                                        <a:latin typeface="Cambria Math" panose="02040503050406030204" pitchFamily="18" charset="0"/>
                                      </a:rPr>
                                    </m:ctrlPr>
                                  </m:accPr>
                                  <m:e>
                                    <m:r>
                                      <a:rPr lang="en-US" sz="2400" b="1" i="0" smtClean="0">
                                        <a:latin typeface="Cambria Math"/>
                                      </a:rPr>
                                      <m:t>𝐄</m:t>
                                    </m:r>
                                  </m:e>
                                </m:acc>
                              </m:oMath>
                            </m:oMathPara>
                          </a14:m>
                          <a:endParaRPr lang="en-US" sz="2400" b="1" i="0" dirty="0"/>
                        </a:p>
                      </a:txBody>
                      <a:tcPr>
                        <a:lnB w="12700" cap="flat" cmpd="sng" algn="ctr">
                          <a:solidFill>
                            <a:schemeClr val="tx1"/>
                          </a:solidFill>
                          <a:prstDash val="solid"/>
                          <a:round/>
                          <a:headEnd type="none" w="med" len="med"/>
                          <a:tailEnd type="none" w="med" len="med"/>
                        </a:lnB>
                      </a:tcPr>
                    </a:tc>
                    <a:tc>
                      <a:txBody>
                        <a:bodyPr/>
                        <a:lstStyle/>
                        <a:p>
                          <a:pPr algn="ctr"/>
                          <a:r>
                            <a:rPr lang="en-US" sz="2400" dirty="0" smtClean="0"/>
                            <a:t>c</a:t>
                          </a:r>
                          <a:r>
                            <a:rPr lang="en-US" sz="2400" baseline="-25000" dirty="0" smtClean="0"/>
                            <a:t>1</a:t>
                          </a:r>
                          <a:endParaRPr lang="en-US" sz="2400" dirty="0"/>
                        </a:p>
                      </a:txBody>
                      <a:tcPr>
                        <a:lnB w="12700" cap="flat" cmpd="sng" algn="ctr">
                          <a:solidFill>
                            <a:schemeClr val="tx1"/>
                          </a:solidFill>
                          <a:prstDash val="solid"/>
                          <a:round/>
                          <a:headEnd type="none" w="med" len="med"/>
                          <a:tailEnd type="none" w="med" len="med"/>
                        </a:lnB>
                      </a:tcPr>
                    </a:tc>
                    <a:tc>
                      <a:txBody>
                        <a:bodyPr/>
                        <a:lstStyle/>
                        <a:p>
                          <a:pPr algn="ctr"/>
                          <a:r>
                            <a:rPr lang="en-US" sz="2400" dirty="0" smtClean="0"/>
                            <a:t>d</a:t>
                          </a:r>
                          <a:r>
                            <a:rPr lang="en-US" sz="2400" baseline="-25000" dirty="0" smtClean="0"/>
                            <a:t>1</a:t>
                          </a:r>
                          <a:endParaRPr lang="en-US" sz="2400" baseline="-25000" dirty="0"/>
                        </a:p>
                      </a:txBody>
                      <a:tcPr>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t>T</a:t>
                          </a:r>
                          <a:r>
                            <a:rPr lang="en-US" sz="2400" baseline="-25000" dirty="0" smtClean="0"/>
                            <a:t>01</a:t>
                          </a:r>
                        </a:p>
                      </a:txBody>
                      <a:tcPr/>
                    </a:tc>
                    <a:extLst>
                      <a:ext uri="{0D108BD9-81ED-4DB2-BD59-A6C34878D82A}">
                        <a16:rowId xmlns:a16="http://schemas.microsoft.com/office/drawing/2014/main" val="10002"/>
                      </a:ext>
                    </a:extLst>
                  </a:tr>
                  <a:tr h="589660">
                    <a:tc>
                      <a:txBody>
                        <a:bodyPr/>
                        <a:lstStyle/>
                        <a:p>
                          <a:pPr algn="ctr"/>
                          <a:endParaRPr lang="en-US" sz="2400" b="1" i="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US" sz="2400" baseline="-25000" dirty="0"/>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aseline="0" dirty="0" smtClean="0"/>
                            <a:t>T</a:t>
                          </a:r>
                          <a:r>
                            <a:rPr lang="en-US" sz="2400" baseline="-25000" dirty="0" smtClean="0"/>
                            <a:t>1</a:t>
                          </a:r>
                          <a:endParaRPr lang="en-US" sz="2400" baseline="0" dirty="0" smtClean="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mc:Choice>
        <mc:Fallback xmlns="">
          <p:graphicFrame>
            <p:nvGraphicFramePr>
              <p:cNvPr id="9" name="Table 8"/>
              <p:cNvGraphicFramePr>
                <a:graphicFrameLocks noGrp="1"/>
              </p:cNvGraphicFramePr>
              <p:nvPr>
                <p:extLst>
                  <p:ext uri="{D42A27DB-BD31-4B8C-83A1-F6EECF244321}">
                    <p14:modId xmlns:p14="http://schemas.microsoft.com/office/powerpoint/2010/main" val="2670426071"/>
                  </p:ext>
                </p:extLst>
              </p:nvPr>
            </p:nvGraphicFramePr>
            <p:xfrm>
              <a:off x="91113" y="3926256"/>
              <a:ext cx="3033087" cy="2226180"/>
            </p:xfrm>
            <a:graphic>
              <a:graphicData uri="http://schemas.openxmlformats.org/drawingml/2006/table">
                <a:tbl>
                  <a:tblPr firstRow="1" bandRow="1">
                    <a:tableStyleId>{5940675A-B579-460E-94D1-54222C63F5DA}</a:tableStyleId>
                  </a:tblPr>
                  <a:tblGrid>
                    <a:gridCol w="723900"/>
                    <a:gridCol w="723900"/>
                    <a:gridCol w="723900"/>
                    <a:gridCol w="861387"/>
                  </a:tblGrid>
                  <a:tr h="457200">
                    <a:tc>
                      <a:txBody>
                        <a:bodyPr/>
                        <a:lstStyle/>
                        <a:p>
                          <a:pPr algn="ctr"/>
                          <a:endParaRPr lang="en-US" sz="2400" dirty="0"/>
                        </a:p>
                      </a:txBody>
                      <a:tcPr/>
                    </a:tc>
                    <a:tc>
                      <a:txBody>
                        <a:bodyPr/>
                        <a:lstStyle/>
                        <a:p>
                          <a:pPr algn="ctr"/>
                          <a:r>
                            <a:rPr lang="en-US" sz="2400" b="1" dirty="0" smtClean="0"/>
                            <a:t>D</a:t>
                          </a:r>
                          <a:endParaRPr lang="en-US" sz="2400" b="1" dirty="0"/>
                        </a:p>
                      </a:txBody>
                      <a:tcPr/>
                    </a:tc>
                    <a:tc>
                      <a:txBody>
                        <a:bodyPr/>
                        <a:lstStyle/>
                        <a:p>
                          <a:endParaRPr lang="en-US"/>
                        </a:p>
                      </a:txBody>
                      <a:tcPr>
                        <a:blipFill rotWithShape="1">
                          <a:blip r:embed="rId4"/>
                          <a:stretch>
                            <a:fillRect l="-200840" t="-10667" r="-118487" b="-389333"/>
                          </a:stretch>
                        </a:blipFill>
                      </a:tcPr>
                    </a:tc>
                    <a:tc>
                      <a:txBody>
                        <a:bodyPr/>
                        <a:lstStyle/>
                        <a:p>
                          <a:pPr algn="ctr"/>
                          <a:r>
                            <a:rPr lang="en-US" sz="2400" b="1" dirty="0" smtClean="0"/>
                            <a:t>Total</a:t>
                          </a:r>
                          <a:endParaRPr lang="en-US" sz="2400" b="1" dirty="0"/>
                        </a:p>
                      </a:txBody>
                      <a:tcPr/>
                    </a:tc>
                  </a:tr>
                  <a:tr h="589660">
                    <a:tc>
                      <a:txBody>
                        <a:bodyPr/>
                        <a:lstStyle/>
                        <a:p>
                          <a:pPr algn="ctr"/>
                          <a:r>
                            <a:rPr lang="en-US" sz="2400" b="1" dirty="0" smtClean="0"/>
                            <a:t>E</a:t>
                          </a:r>
                          <a:endParaRPr lang="en-US" sz="2400" b="1" dirty="0"/>
                        </a:p>
                      </a:txBody>
                      <a:tcPr/>
                    </a:tc>
                    <a:tc>
                      <a:txBody>
                        <a:bodyPr/>
                        <a:lstStyle/>
                        <a:p>
                          <a:pPr algn="ctr"/>
                          <a:r>
                            <a:rPr lang="en-US" sz="2400" dirty="0" smtClean="0"/>
                            <a:t>a</a:t>
                          </a:r>
                          <a:r>
                            <a:rPr lang="en-US" sz="2400" baseline="-25000" dirty="0" smtClean="0"/>
                            <a:t>1</a:t>
                          </a:r>
                          <a:endParaRPr lang="en-US" sz="2400" baseline="-25000" dirty="0"/>
                        </a:p>
                      </a:txBody>
                      <a:tcPr/>
                    </a:tc>
                    <a:tc>
                      <a:txBody>
                        <a:bodyPr/>
                        <a:lstStyle/>
                        <a:p>
                          <a:pPr algn="ctr"/>
                          <a:r>
                            <a:rPr lang="en-US" sz="2400" dirty="0" smtClean="0"/>
                            <a:t>b</a:t>
                          </a:r>
                          <a:r>
                            <a:rPr lang="en-US" sz="2400" baseline="-25000" dirty="0" smtClean="0"/>
                            <a:t>1</a:t>
                          </a:r>
                          <a:endParaRPr lang="en-US" sz="2400" baseline="-25000" dirty="0"/>
                        </a:p>
                      </a:txBody>
                      <a:tcPr/>
                    </a:tc>
                    <a:tc>
                      <a:txBody>
                        <a:bodyPr/>
                        <a:lstStyle/>
                        <a:p>
                          <a:pPr algn="ctr"/>
                          <a:r>
                            <a:rPr lang="en-US" sz="2400" dirty="0" smtClean="0"/>
                            <a:t>T</a:t>
                          </a:r>
                          <a:r>
                            <a:rPr lang="en-US" sz="2400" baseline="-25000" dirty="0" smtClean="0"/>
                            <a:t>I1</a:t>
                          </a:r>
                          <a:endParaRPr lang="en-US" sz="2400" baseline="-25000" dirty="0"/>
                        </a:p>
                      </a:txBody>
                      <a:tcPr/>
                    </a:tc>
                  </a:tr>
                  <a:tr h="589660">
                    <a:tc>
                      <a:txBody>
                        <a:bodyPr/>
                        <a:lstStyle/>
                        <a:p>
                          <a:endParaRPr lang="en-US"/>
                        </a:p>
                      </a:txBody>
                      <a:tcPr>
                        <a:lnB w="12700" cap="flat" cmpd="sng" algn="ctr">
                          <a:solidFill>
                            <a:schemeClr val="tx1"/>
                          </a:solidFill>
                          <a:prstDash val="solid"/>
                          <a:round/>
                          <a:headEnd type="none" w="med" len="med"/>
                          <a:tailEnd type="none" w="med" len="med"/>
                        </a:lnB>
                        <a:blipFill rotWithShape="1">
                          <a:blip r:embed="rId4"/>
                          <a:stretch>
                            <a:fillRect l="-840" t="-187500" r="-318487" b="-103125"/>
                          </a:stretch>
                        </a:blipFill>
                      </a:tcPr>
                    </a:tc>
                    <a:tc>
                      <a:txBody>
                        <a:bodyPr/>
                        <a:lstStyle/>
                        <a:p>
                          <a:pPr algn="ctr"/>
                          <a:r>
                            <a:rPr lang="en-US" sz="2400" dirty="0" smtClean="0"/>
                            <a:t>c</a:t>
                          </a:r>
                          <a:r>
                            <a:rPr lang="en-US" sz="2400" baseline="-25000" dirty="0" smtClean="0"/>
                            <a:t>1</a:t>
                          </a:r>
                          <a:endParaRPr lang="en-US" sz="2400" dirty="0"/>
                        </a:p>
                      </a:txBody>
                      <a:tcPr>
                        <a:lnB w="12700" cap="flat" cmpd="sng" algn="ctr">
                          <a:solidFill>
                            <a:schemeClr val="tx1"/>
                          </a:solidFill>
                          <a:prstDash val="solid"/>
                          <a:round/>
                          <a:headEnd type="none" w="med" len="med"/>
                          <a:tailEnd type="none" w="med" len="med"/>
                        </a:lnB>
                      </a:tcPr>
                    </a:tc>
                    <a:tc>
                      <a:txBody>
                        <a:bodyPr/>
                        <a:lstStyle/>
                        <a:p>
                          <a:pPr algn="ctr"/>
                          <a:r>
                            <a:rPr lang="en-US" sz="2400" dirty="0" smtClean="0"/>
                            <a:t>d</a:t>
                          </a:r>
                          <a:r>
                            <a:rPr lang="en-US" sz="2400" baseline="-25000" dirty="0" smtClean="0"/>
                            <a:t>1</a:t>
                          </a:r>
                          <a:endParaRPr lang="en-US" sz="2400" baseline="-25000" dirty="0"/>
                        </a:p>
                      </a:txBody>
                      <a:tcPr>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t>T</a:t>
                          </a:r>
                          <a:r>
                            <a:rPr lang="en-US" sz="2400" baseline="-25000" dirty="0" smtClean="0"/>
                            <a:t>01</a:t>
                          </a:r>
                        </a:p>
                      </a:txBody>
                      <a:tcPr/>
                    </a:tc>
                  </a:tr>
                  <a:tr h="589660">
                    <a:tc>
                      <a:txBody>
                        <a:bodyPr/>
                        <a:lstStyle/>
                        <a:p>
                          <a:pPr algn="ctr"/>
                          <a:endParaRPr lang="en-US" sz="2400" b="1" i="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US" sz="2400" baseline="-25000" dirty="0"/>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aseline="0" dirty="0" smtClean="0"/>
                            <a:t>T</a:t>
                          </a:r>
                          <a:r>
                            <a:rPr lang="en-US" sz="2400" baseline="-25000" dirty="0" smtClean="0"/>
                            <a:t>1</a:t>
                          </a:r>
                          <a:endParaRPr lang="en-US" sz="2400" baseline="0" dirty="0" smtClean="0"/>
                        </a:p>
                      </a:txBody>
                      <a:tcPr>
                        <a:lnL w="12700" cap="flat" cmpd="sng" algn="ctr">
                          <a:solidFill>
                            <a:schemeClr val="tx1"/>
                          </a:solidFill>
                          <a:prstDash val="solid"/>
                          <a:round/>
                          <a:headEnd type="none" w="med" len="med"/>
                          <a:tailEnd type="none" w="med" len="med"/>
                        </a:lnL>
                      </a:tcPr>
                    </a:tc>
                  </a:tr>
                </a:tbl>
              </a:graphicData>
            </a:graphic>
          </p:graphicFrame>
        </mc:Fallback>
      </mc:AlternateContent>
      <p:sp>
        <p:nvSpPr>
          <p:cNvPr id="10" name="TextBox 9"/>
          <p:cNvSpPr txBox="1"/>
          <p:nvPr/>
        </p:nvSpPr>
        <p:spPr>
          <a:xfrm>
            <a:off x="38100" y="3459673"/>
            <a:ext cx="2514600" cy="369332"/>
          </a:xfrm>
          <a:prstGeom prst="rect">
            <a:avLst/>
          </a:prstGeom>
          <a:noFill/>
        </p:spPr>
        <p:txBody>
          <a:bodyPr wrap="square" rtlCol="0">
            <a:spAutoFit/>
          </a:bodyPr>
          <a:lstStyle/>
          <a:p>
            <a:pPr algn="ctr"/>
            <a:r>
              <a:rPr lang="en-US" b="1" dirty="0" smtClean="0"/>
              <a:t>Stratum 1</a:t>
            </a:r>
            <a:endParaRPr lang="en-US" b="1" dirty="0"/>
          </a:p>
        </p:txBody>
      </p:sp>
      <mc:AlternateContent xmlns:mc="http://schemas.openxmlformats.org/markup-compatibility/2006" xmlns:a14="http://schemas.microsoft.com/office/drawing/2010/main">
        <mc:Choice Requires="a14">
          <p:graphicFrame>
            <p:nvGraphicFramePr>
              <p:cNvPr id="11" name="Table 10"/>
              <p:cNvGraphicFramePr>
                <a:graphicFrameLocks noGrp="1"/>
              </p:cNvGraphicFramePr>
              <p:nvPr>
                <p:extLst>
                  <p:ext uri="{D42A27DB-BD31-4B8C-83A1-F6EECF244321}">
                    <p14:modId xmlns:p14="http://schemas.microsoft.com/office/powerpoint/2010/main" val="3914077939"/>
                  </p:ext>
                </p:extLst>
              </p:nvPr>
            </p:nvGraphicFramePr>
            <p:xfrm>
              <a:off x="3278662" y="3946020"/>
              <a:ext cx="3033087" cy="2226180"/>
            </p:xfrm>
            <a:graphic>
              <a:graphicData uri="http://schemas.openxmlformats.org/drawingml/2006/table">
                <a:tbl>
                  <a:tblPr firstRow="1" bandRow="1">
                    <a:tableStyleId>{5940675A-B579-460E-94D1-54222C63F5DA}</a:tableStyleId>
                  </a:tblPr>
                  <a:tblGrid>
                    <a:gridCol w="723900">
                      <a:extLst>
                        <a:ext uri="{9D8B030D-6E8A-4147-A177-3AD203B41FA5}">
                          <a16:colId xmlns:a16="http://schemas.microsoft.com/office/drawing/2014/main" val="20000"/>
                        </a:ext>
                      </a:extLst>
                    </a:gridCol>
                    <a:gridCol w="723900">
                      <a:extLst>
                        <a:ext uri="{9D8B030D-6E8A-4147-A177-3AD203B41FA5}">
                          <a16:colId xmlns:a16="http://schemas.microsoft.com/office/drawing/2014/main" val="20001"/>
                        </a:ext>
                      </a:extLst>
                    </a:gridCol>
                    <a:gridCol w="723900">
                      <a:extLst>
                        <a:ext uri="{9D8B030D-6E8A-4147-A177-3AD203B41FA5}">
                          <a16:colId xmlns:a16="http://schemas.microsoft.com/office/drawing/2014/main" val="20002"/>
                        </a:ext>
                      </a:extLst>
                    </a:gridCol>
                    <a:gridCol w="861387">
                      <a:extLst>
                        <a:ext uri="{9D8B030D-6E8A-4147-A177-3AD203B41FA5}">
                          <a16:colId xmlns:a16="http://schemas.microsoft.com/office/drawing/2014/main" val="20003"/>
                        </a:ext>
                      </a:extLst>
                    </a:gridCol>
                  </a:tblGrid>
                  <a:tr h="152400">
                    <a:tc>
                      <a:txBody>
                        <a:bodyPr/>
                        <a:lstStyle/>
                        <a:p>
                          <a:pPr algn="ctr"/>
                          <a:endParaRPr lang="en-US" sz="2400" dirty="0"/>
                        </a:p>
                      </a:txBody>
                      <a:tcPr/>
                    </a:tc>
                    <a:tc>
                      <a:txBody>
                        <a:bodyPr/>
                        <a:lstStyle/>
                        <a:p>
                          <a:pPr algn="ctr"/>
                          <a:r>
                            <a:rPr lang="en-US" sz="2400" b="1" dirty="0" smtClean="0"/>
                            <a:t>D</a:t>
                          </a:r>
                          <a:endParaRPr lang="en-US" sz="2400" b="1" dirty="0"/>
                        </a:p>
                      </a:txBody>
                      <a:tcPr/>
                    </a:tc>
                    <a:tc>
                      <a:txBody>
                        <a:bodyPr/>
                        <a:lstStyle/>
                        <a:p>
                          <a:pPr algn="ctr"/>
                          <a14:m>
                            <m:oMathPara xmlns:m="http://schemas.openxmlformats.org/officeDocument/2006/math">
                              <m:oMathParaPr>
                                <m:jc m:val="centerGroup"/>
                              </m:oMathParaPr>
                              <m:oMath xmlns:m="http://schemas.openxmlformats.org/officeDocument/2006/math">
                                <m:acc>
                                  <m:accPr>
                                    <m:chr m:val="̅"/>
                                    <m:ctrlPr>
                                      <a:rPr lang="en-US" sz="2400" b="1" i="1" dirty="0" smtClean="0">
                                        <a:latin typeface="Cambria Math" panose="02040503050406030204" pitchFamily="18" charset="0"/>
                                      </a:rPr>
                                    </m:ctrlPr>
                                  </m:accPr>
                                  <m:e>
                                    <m:r>
                                      <a:rPr lang="en-US" sz="2400" b="1" i="0" dirty="0" smtClean="0">
                                        <a:latin typeface="Cambria Math"/>
                                      </a:rPr>
                                      <m:t>𝐃</m:t>
                                    </m:r>
                                  </m:e>
                                </m:acc>
                              </m:oMath>
                            </m:oMathPara>
                          </a14:m>
                          <a:endParaRPr lang="en-US" sz="2400" b="1" dirty="0"/>
                        </a:p>
                      </a:txBody>
                      <a:tcPr/>
                    </a:tc>
                    <a:tc>
                      <a:txBody>
                        <a:bodyPr/>
                        <a:lstStyle/>
                        <a:p>
                          <a:pPr algn="ctr"/>
                          <a:r>
                            <a:rPr lang="en-US" sz="2400" b="1" dirty="0" smtClean="0"/>
                            <a:t>Total</a:t>
                          </a:r>
                          <a:endParaRPr lang="en-US" sz="2400" b="1" dirty="0"/>
                        </a:p>
                      </a:txBody>
                      <a:tcPr/>
                    </a:tc>
                    <a:extLst>
                      <a:ext uri="{0D108BD9-81ED-4DB2-BD59-A6C34878D82A}">
                        <a16:rowId xmlns:a16="http://schemas.microsoft.com/office/drawing/2014/main" val="10000"/>
                      </a:ext>
                    </a:extLst>
                  </a:tr>
                  <a:tr h="589660">
                    <a:tc>
                      <a:txBody>
                        <a:bodyPr/>
                        <a:lstStyle/>
                        <a:p>
                          <a:pPr algn="ctr"/>
                          <a:r>
                            <a:rPr lang="en-US" sz="2400" b="1" dirty="0" smtClean="0"/>
                            <a:t>E</a:t>
                          </a:r>
                          <a:endParaRPr lang="en-US" sz="2400" b="1" dirty="0"/>
                        </a:p>
                      </a:txBody>
                      <a:tcPr/>
                    </a:tc>
                    <a:tc>
                      <a:txBody>
                        <a:bodyPr/>
                        <a:lstStyle/>
                        <a:p>
                          <a:pPr algn="ctr"/>
                          <a:r>
                            <a:rPr lang="en-US" sz="2400" dirty="0" smtClean="0"/>
                            <a:t>a</a:t>
                          </a:r>
                          <a:r>
                            <a:rPr lang="en-US" sz="2400" baseline="-25000" dirty="0" smtClean="0"/>
                            <a:t>2</a:t>
                          </a:r>
                          <a:endParaRPr lang="en-US" sz="2400" baseline="-25000" dirty="0"/>
                        </a:p>
                      </a:txBody>
                      <a:tcPr/>
                    </a:tc>
                    <a:tc>
                      <a:txBody>
                        <a:bodyPr/>
                        <a:lstStyle/>
                        <a:p>
                          <a:pPr algn="ctr"/>
                          <a:r>
                            <a:rPr lang="en-US" sz="2400" dirty="0" smtClean="0"/>
                            <a:t>b</a:t>
                          </a:r>
                          <a:r>
                            <a:rPr lang="en-US" sz="2400" baseline="-25000" dirty="0" smtClean="0"/>
                            <a:t>2</a:t>
                          </a:r>
                          <a:endParaRPr lang="en-US" sz="2400" baseline="-25000" dirty="0"/>
                        </a:p>
                      </a:txBody>
                      <a:tcPr/>
                    </a:tc>
                    <a:tc>
                      <a:txBody>
                        <a:bodyPr/>
                        <a:lstStyle/>
                        <a:p>
                          <a:pPr algn="ctr"/>
                          <a:r>
                            <a:rPr lang="en-US" sz="2400" dirty="0" smtClean="0"/>
                            <a:t>T</a:t>
                          </a:r>
                          <a:r>
                            <a:rPr lang="en-US" sz="2400" baseline="-25000" dirty="0" smtClean="0"/>
                            <a:t>I2</a:t>
                          </a:r>
                          <a:endParaRPr lang="en-US" sz="2400" baseline="-25000" dirty="0"/>
                        </a:p>
                      </a:txBody>
                      <a:tcPr/>
                    </a:tc>
                    <a:extLst>
                      <a:ext uri="{0D108BD9-81ED-4DB2-BD59-A6C34878D82A}">
                        <a16:rowId xmlns:a16="http://schemas.microsoft.com/office/drawing/2014/main" val="10001"/>
                      </a:ext>
                    </a:extLst>
                  </a:tr>
                  <a:tr h="589660">
                    <a:tc>
                      <a:txBody>
                        <a:bodyPr/>
                        <a:lstStyle/>
                        <a:p>
                          <a:pPr algn="ctr"/>
                          <a14:m>
                            <m:oMathPara xmlns:m="http://schemas.openxmlformats.org/officeDocument/2006/math">
                              <m:oMathParaPr>
                                <m:jc m:val="centerGroup"/>
                              </m:oMathParaPr>
                              <m:oMath xmlns:m="http://schemas.openxmlformats.org/officeDocument/2006/math">
                                <m:acc>
                                  <m:accPr>
                                    <m:chr m:val="̅"/>
                                    <m:ctrlPr>
                                      <a:rPr lang="en-US" sz="2400" b="1" i="1" smtClean="0">
                                        <a:latin typeface="Cambria Math" panose="02040503050406030204" pitchFamily="18" charset="0"/>
                                      </a:rPr>
                                    </m:ctrlPr>
                                  </m:accPr>
                                  <m:e>
                                    <m:r>
                                      <a:rPr lang="en-US" sz="2400" b="1" i="0" smtClean="0">
                                        <a:latin typeface="Cambria Math"/>
                                      </a:rPr>
                                      <m:t>𝐄</m:t>
                                    </m:r>
                                  </m:e>
                                </m:acc>
                              </m:oMath>
                            </m:oMathPara>
                          </a14:m>
                          <a:endParaRPr lang="en-US" sz="2400" b="1" i="0" dirty="0"/>
                        </a:p>
                      </a:txBody>
                      <a:tcPr>
                        <a:lnB w="12700" cap="flat" cmpd="sng" algn="ctr">
                          <a:solidFill>
                            <a:schemeClr val="tx1"/>
                          </a:solidFill>
                          <a:prstDash val="solid"/>
                          <a:round/>
                          <a:headEnd type="none" w="med" len="med"/>
                          <a:tailEnd type="none" w="med" len="med"/>
                        </a:lnB>
                      </a:tcPr>
                    </a:tc>
                    <a:tc>
                      <a:txBody>
                        <a:bodyPr/>
                        <a:lstStyle/>
                        <a:p>
                          <a:pPr algn="ctr"/>
                          <a:r>
                            <a:rPr lang="en-US" sz="2400" dirty="0" smtClean="0"/>
                            <a:t>c</a:t>
                          </a:r>
                          <a:r>
                            <a:rPr lang="en-US" sz="2400" baseline="-25000" dirty="0" smtClean="0"/>
                            <a:t>2</a:t>
                          </a:r>
                          <a:endParaRPr lang="en-US" sz="2400" dirty="0"/>
                        </a:p>
                      </a:txBody>
                      <a:tcPr>
                        <a:lnB w="12700" cap="flat" cmpd="sng" algn="ctr">
                          <a:solidFill>
                            <a:schemeClr val="tx1"/>
                          </a:solidFill>
                          <a:prstDash val="solid"/>
                          <a:round/>
                          <a:headEnd type="none" w="med" len="med"/>
                          <a:tailEnd type="none" w="med" len="med"/>
                        </a:lnB>
                      </a:tcPr>
                    </a:tc>
                    <a:tc>
                      <a:txBody>
                        <a:bodyPr/>
                        <a:lstStyle/>
                        <a:p>
                          <a:pPr algn="ctr"/>
                          <a:r>
                            <a:rPr lang="en-US" sz="2400" dirty="0" smtClean="0"/>
                            <a:t>d</a:t>
                          </a:r>
                          <a:r>
                            <a:rPr lang="en-US" sz="2400" baseline="-25000" dirty="0" smtClean="0"/>
                            <a:t>2</a:t>
                          </a:r>
                          <a:endParaRPr lang="en-US" sz="2400" baseline="-25000" dirty="0"/>
                        </a:p>
                      </a:txBody>
                      <a:tcPr>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t>T</a:t>
                          </a:r>
                          <a:r>
                            <a:rPr lang="en-US" sz="2400" baseline="-25000" dirty="0" smtClean="0"/>
                            <a:t>02</a:t>
                          </a:r>
                        </a:p>
                      </a:txBody>
                      <a:tcPr/>
                    </a:tc>
                    <a:extLst>
                      <a:ext uri="{0D108BD9-81ED-4DB2-BD59-A6C34878D82A}">
                        <a16:rowId xmlns:a16="http://schemas.microsoft.com/office/drawing/2014/main" val="10002"/>
                      </a:ext>
                    </a:extLst>
                  </a:tr>
                  <a:tr h="589660">
                    <a:tc>
                      <a:txBody>
                        <a:bodyPr/>
                        <a:lstStyle/>
                        <a:p>
                          <a:pPr algn="ctr"/>
                          <a:endParaRPr lang="en-US" sz="2400" b="1" i="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US" sz="2400" baseline="-25000" dirty="0"/>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aseline="0" dirty="0" smtClean="0"/>
                            <a:t>T</a:t>
                          </a:r>
                          <a:r>
                            <a:rPr lang="en-US" sz="2400" baseline="-25000" dirty="0" smtClean="0"/>
                            <a:t>2</a:t>
                          </a:r>
                          <a:endParaRPr lang="en-US" sz="2400" baseline="0" dirty="0" smtClean="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mc:Choice>
        <mc:Fallback xmlns="">
          <p:graphicFrame>
            <p:nvGraphicFramePr>
              <p:cNvPr id="11" name="Table 10"/>
              <p:cNvGraphicFramePr>
                <a:graphicFrameLocks noGrp="1"/>
              </p:cNvGraphicFramePr>
              <p:nvPr>
                <p:extLst>
                  <p:ext uri="{D42A27DB-BD31-4B8C-83A1-F6EECF244321}">
                    <p14:modId xmlns:p14="http://schemas.microsoft.com/office/powerpoint/2010/main" val="3914077939"/>
                  </p:ext>
                </p:extLst>
              </p:nvPr>
            </p:nvGraphicFramePr>
            <p:xfrm>
              <a:off x="3278662" y="3946020"/>
              <a:ext cx="3033087" cy="2226180"/>
            </p:xfrm>
            <a:graphic>
              <a:graphicData uri="http://schemas.openxmlformats.org/drawingml/2006/table">
                <a:tbl>
                  <a:tblPr firstRow="1" bandRow="1">
                    <a:tableStyleId>{5940675A-B579-460E-94D1-54222C63F5DA}</a:tableStyleId>
                  </a:tblPr>
                  <a:tblGrid>
                    <a:gridCol w="723900"/>
                    <a:gridCol w="723900"/>
                    <a:gridCol w="723900"/>
                    <a:gridCol w="861387"/>
                  </a:tblGrid>
                  <a:tr h="457200">
                    <a:tc>
                      <a:txBody>
                        <a:bodyPr/>
                        <a:lstStyle/>
                        <a:p>
                          <a:pPr algn="ctr"/>
                          <a:endParaRPr lang="en-US" sz="2400" dirty="0"/>
                        </a:p>
                      </a:txBody>
                      <a:tcPr/>
                    </a:tc>
                    <a:tc>
                      <a:txBody>
                        <a:bodyPr/>
                        <a:lstStyle/>
                        <a:p>
                          <a:pPr algn="ctr"/>
                          <a:r>
                            <a:rPr lang="en-US" sz="2400" b="1" dirty="0" smtClean="0"/>
                            <a:t>D</a:t>
                          </a:r>
                          <a:endParaRPr lang="en-US" sz="2400" b="1" dirty="0"/>
                        </a:p>
                      </a:txBody>
                      <a:tcPr/>
                    </a:tc>
                    <a:tc>
                      <a:txBody>
                        <a:bodyPr/>
                        <a:lstStyle/>
                        <a:p>
                          <a:endParaRPr lang="en-US"/>
                        </a:p>
                      </a:txBody>
                      <a:tcPr>
                        <a:blipFill rotWithShape="1">
                          <a:blip r:embed="rId5"/>
                          <a:stretch>
                            <a:fillRect l="-200000" t="-10667" r="-119328" b="-389333"/>
                          </a:stretch>
                        </a:blipFill>
                      </a:tcPr>
                    </a:tc>
                    <a:tc>
                      <a:txBody>
                        <a:bodyPr/>
                        <a:lstStyle/>
                        <a:p>
                          <a:pPr algn="ctr"/>
                          <a:r>
                            <a:rPr lang="en-US" sz="2400" b="1" dirty="0" smtClean="0"/>
                            <a:t>Total</a:t>
                          </a:r>
                          <a:endParaRPr lang="en-US" sz="2400" b="1" dirty="0"/>
                        </a:p>
                      </a:txBody>
                      <a:tcPr/>
                    </a:tc>
                  </a:tr>
                  <a:tr h="589660">
                    <a:tc>
                      <a:txBody>
                        <a:bodyPr/>
                        <a:lstStyle/>
                        <a:p>
                          <a:pPr algn="ctr"/>
                          <a:r>
                            <a:rPr lang="en-US" sz="2400" b="1" dirty="0" smtClean="0"/>
                            <a:t>E</a:t>
                          </a:r>
                          <a:endParaRPr lang="en-US" sz="2400" b="1" dirty="0"/>
                        </a:p>
                      </a:txBody>
                      <a:tcPr/>
                    </a:tc>
                    <a:tc>
                      <a:txBody>
                        <a:bodyPr/>
                        <a:lstStyle/>
                        <a:p>
                          <a:pPr algn="ctr"/>
                          <a:r>
                            <a:rPr lang="en-US" sz="2400" dirty="0" smtClean="0"/>
                            <a:t>a</a:t>
                          </a:r>
                          <a:r>
                            <a:rPr lang="en-US" sz="2400" baseline="-25000" dirty="0" smtClean="0"/>
                            <a:t>2</a:t>
                          </a:r>
                          <a:endParaRPr lang="en-US" sz="2400" baseline="-25000" dirty="0"/>
                        </a:p>
                      </a:txBody>
                      <a:tcPr/>
                    </a:tc>
                    <a:tc>
                      <a:txBody>
                        <a:bodyPr/>
                        <a:lstStyle/>
                        <a:p>
                          <a:pPr algn="ctr"/>
                          <a:r>
                            <a:rPr lang="en-US" sz="2400" dirty="0" smtClean="0"/>
                            <a:t>b</a:t>
                          </a:r>
                          <a:r>
                            <a:rPr lang="en-US" sz="2400" baseline="-25000" dirty="0" smtClean="0"/>
                            <a:t>2</a:t>
                          </a:r>
                          <a:endParaRPr lang="en-US" sz="2400" baseline="-25000" dirty="0"/>
                        </a:p>
                      </a:txBody>
                      <a:tcPr/>
                    </a:tc>
                    <a:tc>
                      <a:txBody>
                        <a:bodyPr/>
                        <a:lstStyle/>
                        <a:p>
                          <a:pPr algn="ctr"/>
                          <a:r>
                            <a:rPr lang="en-US" sz="2400" dirty="0" smtClean="0"/>
                            <a:t>T</a:t>
                          </a:r>
                          <a:r>
                            <a:rPr lang="en-US" sz="2400" baseline="-25000" dirty="0" smtClean="0"/>
                            <a:t>I2</a:t>
                          </a:r>
                          <a:endParaRPr lang="en-US" sz="2400" baseline="-25000" dirty="0"/>
                        </a:p>
                      </a:txBody>
                      <a:tcPr/>
                    </a:tc>
                  </a:tr>
                  <a:tr h="589660">
                    <a:tc>
                      <a:txBody>
                        <a:bodyPr/>
                        <a:lstStyle/>
                        <a:p>
                          <a:endParaRPr lang="en-US"/>
                        </a:p>
                      </a:txBody>
                      <a:tcPr>
                        <a:lnB w="12700" cap="flat" cmpd="sng" algn="ctr">
                          <a:solidFill>
                            <a:schemeClr val="tx1"/>
                          </a:solidFill>
                          <a:prstDash val="solid"/>
                          <a:round/>
                          <a:headEnd type="none" w="med" len="med"/>
                          <a:tailEnd type="none" w="med" len="med"/>
                        </a:lnB>
                        <a:blipFill rotWithShape="1">
                          <a:blip r:embed="rId5"/>
                          <a:stretch>
                            <a:fillRect l="-840" t="-185567" r="-318487" b="-101031"/>
                          </a:stretch>
                        </a:blipFill>
                      </a:tcPr>
                    </a:tc>
                    <a:tc>
                      <a:txBody>
                        <a:bodyPr/>
                        <a:lstStyle/>
                        <a:p>
                          <a:pPr algn="ctr"/>
                          <a:r>
                            <a:rPr lang="en-US" sz="2400" dirty="0" smtClean="0"/>
                            <a:t>c</a:t>
                          </a:r>
                          <a:r>
                            <a:rPr lang="en-US" sz="2400" baseline="-25000" dirty="0" smtClean="0"/>
                            <a:t>2</a:t>
                          </a:r>
                          <a:endParaRPr lang="en-US" sz="2400" dirty="0"/>
                        </a:p>
                      </a:txBody>
                      <a:tcPr>
                        <a:lnB w="12700" cap="flat" cmpd="sng" algn="ctr">
                          <a:solidFill>
                            <a:schemeClr val="tx1"/>
                          </a:solidFill>
                          <a:prstDash val="solid"/>
                          <a:round/>
                          <a:headEnd type="none" w="med" len="med"/>
                          <a:tailEnd type="none" w="med" len="med"/>
                        </a:lnB>
                      </a:tcPr>
                    </a:tc>
                    <a:tc>
                      <a:txBody>
                        <a:bodyPr/>
                        <a:lstStyle/>
                        <a:p>
                          <a:pPr algn="ctr"/>
                          <a:r>
                            <a:rPr lang="en-US" sz="2400" dirty="0" smtClean="0"/>
                            <a:t>d</a:t>
                          </a:r>
                          <a:r>
                            <a:rPr lang="en-US" sz="2400" baseline="-25000" dirty="0" smtClean="0"/>
                            <a:t>2</a:t>
                          </a:r>
                          <a:endParaRPr lang="en-US" sz="2400" baseline="-25000" dirty="0"/>
                        </a:p>
                      </a:txBody>
                      <a:tcPr>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t>T</a:t>
                          </a:r>
                          <a:r>
                            <a:rPr lang="en-US" sz="2400" baseline="-25000" dirty="0" smtClean="0"/>
                            <a:t>02</a:t>
                          </a:r>
                        </a:p>
                      </a:txBody>
                      <a:tcPr/>
                    </a:tc>
                  </a:tr>
                  <a:tr h="589660">
                    <a:tc>
                      <a:txBody>
                        <a:bodyPr/>
                        <a:lstStyle/>
                        <a:p>
                          <a:pPr algn="ctr"/>
                          <a:endParaRPr lang="en-US" sz="2400" b="1" i="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US" sz="2400" baseline="-25000" dirty="0"/>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aseline="0" dirty="0" smtClean="0"/>
                            <a:t>T</a:t>
                          </a:r>
                          <a:r>
                            <a:rPr lang="en-US" sz="2400" baseline="-25000" dirty="0" smtClean="0"/>
                            <a:t>2</a:t>
                          </a:r>
                          <a:endParaRPr lang="en-US" sz="2400" baseline="0" dirty="0" smtClean="0"/>
                        </a:p>
                      </a:txBody>
                      <a:tcPr>
                        <a:lnL w="12700" cap="flat" cmpd="sng" algn="ctr">
                          <a:solidFill>
                            <a:schemeClr val="tx1"/>
                          </a:solidFill>
                          <a:prstDash val="solid"/>
                          <a:round/>
                          <a:headEnd type="none" w="med" len="med"/>
                          <a:tailEnd type="none" w="med" len="med"/>
                        </a:lnL>
                      </a:tcPr>
                    </a:tc>
                  </a:tr>
                </a:tbl>
              </a:graphicData>
            </a:graphic>
          </p:graphicFrame>
        </mc:Fallback>
      </mc:AlternateContent>
      <p:sp>
        <p:nvSpPr>
          <p:cNvPr id="12" name="TextBox 11"/>
          <p:cNvSpPr txBox="1"/>
          <p:nvPr/>
        </p:nvSpPr>
        <p:spPr>
          <a:xfrm>
            <a:off x="3537906" y="3529037"/>
            <a:ext cx="2514600" cy="369332"/>
          </a:xfrm>
          <a:prstGeom prst="rect">
            <a:avLst/>
          </a:prstGeom>
          <a:noFill/>
        </p:spPr>
        <p:txBody>
          <a:bodyPr wrap="square" rtlCol="0">
            <a:spAutoFit/>
          </a:bodyPr>
          <a:lstStyle/>
          <a:p>
            <a:pPr algn="ctr"/>
            <a:r>
              <a:rPr lang="en-US" b="1" dirty="0" smtClean="0"/>
              <a:t>Stratum 2</a:t>
            </a:r>
            <a:endParaRPr lang="en-US" b="1" dirty="0"/>
          </a:p>
        </p:txBody>
      </p:sp>
      <p:sp>
        <p:nvSpPr>
          <p:cNvPr id="13" name="TextBox 12"/>
          <p:cNvSpPr txBox="1"/>
          <p:nvPr/>
        </p:nvSpPr>
        <p:spPr>
          <a:xfrm>
            <a:off x="6306979" y="3910538"/>
            <a:ext cx="2946640" cy="369332"/>
          </a:xfrm>
          <a:prstGeom prst="rect">
            <a:avLst/>
          </a:prstGeom>
          <a:noFill/>
        </p:spPr>
        <p:txBody>
          <a:bodyPr wrap="none" rtlCol="0">
            <a:spAutoFit/>
          </a:bodyPr>
          <a:lstStyle/>
          <a:p>
            <a:r>
              <a:rPr lang="en-US" dirty="0" smtClean="0"/>
              <a:t>[a</a:t>
            </a:r>
            <a:r>
              <a:rPr lang="en-US" baseline="-25000" dirty="0" smtClean="0"/>
              <a:t>1</a:t>
            </a:r>
            <a:r>
              <a:rPr lang="en-US" dirty="0" smtClean="0"/>
              <a:t>(c</a:t>
            </a:r>
            <a:r>
              <a:rPr lang="en-US" baseline="-25000" dirty="0" smtClean="0"/>
              <a:t>1</a:t>
            </a:r>
            <a:r>
              <a:rPr lang="en-US" dirty="0" smtClean="0"/>
              <a:t>+d</a:t>
            </a:r>
            <a:r>
              <a:rPr lang="en-US" baseline="-25000" dirty="0" smtClean="0"/>
              <a:t>1</a:t>
            </a:r>
            <a:r>
              <a:rPr lang="en-US" dirty="0" smtClean="0"/>
              <a:t>)/T</a:t>
            </a:r>
            <a:r>
              <a:rPr lang="en-US" baseline="-25000" dirty="0" smtClean="0"/>
              <a:t>1</a:t>
            </a:r>
            <a:r>
              <a:rPr lang="en-US" dirty="0" smtClean="0"/>
              <a:t>] +</a:t>
            </a:r>
            <a:r>
              <a:rPr lang="en-US" dirty="0"/>
              <a:t> [</a:t>
            </a:r>
            <a:r>
              <a:rPr lang="en-US" dirty="0" smtClean="0"/>
              <a:t>a</a:t>
            </a:r>
            <a:r>
              <a:rPr lang="en-US" baseline="-25000" dirty="0" smtClean="0"/>
              <a:t>2</a:t>
            </a:r>
            <a:r>
              <a:rPr lang="en-US" dirty="0" smtClean="0"/>
              <a:t>(c</a:t>
            </a:r>
            <a:r>
              <a:rPr lang="en-US" baseline="-25000" dirty="0" smtClean="0"/>
              <a:t>2</a:t>
            </a:r>
            <a:r>
              <a:rPr lang="en-US" dirty="0" smtClean="0"/>
              <a:t>+d</a:t>
            </a:r>
            <a:r>
              <a:rPr lang="en-US" baseline="-25000" dirty="0"/>
              <a:t>2</a:t>
            </a:r>
            <a:r>
              <a:rPr lang="en-US" dirty="0" smtClean="0"/>
              <a:t>)/T</a:t>
            </a:r>
            <a:r>
              <a:rPr lang="en-US" baseline="-25000" dirty="0" smtClean="0"/>
              <a:t>2</a:t>
            </a:r>
            <a:r>
              <a:rPr lang="en-US" dirty="0" smtClean="0"/>
              <a:t>] </a:t>
            </a:r>
            <a:endParaRPr lang="en-US" dirty="0"/>
          </a:p>
        </p:txBody>
      </p:sp>
      <p:cxnSp>
        <p:nvCxnSpPr>
          <p:cNvPr id="14" name="Straight Connector 13"/>
          <p:cNvCxnSpPr/>
          <p:nvPr/>
        </p:nvCxnSpPr>
        <p:spPr>
          <a:xfrm>
            <a:off x="6443741" y="4307084"/>
            <a:ext cx="270025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334193" y="4307084"/>
            <a:ext cx="2946640" cy="369332"/>
          </a:xfrm>
          <a:prstGeom prst="rect">
            <a:avLst/>
          </a:prstGeom>
          <a:noFill/>
        </p:spPr>
        <p:txBody>
          <a:bodyPr wrap="none" rtlCol="0">
            <a:spAutoFit/>
          </a:bodyPr>
          <a:lstStyle/>
          <a:p>
            <a:r>
              <a:rPr lang="en-US" dirty="0" smtClean="0"/>
              <a:t>[c</a:t>
            </a:r>
            <a:r>
              <a:rPr lang="en-US" baseline="-25000" dirty="0" smtClean="0"/>
              <a:t>1</a:t>
            </a:r>
            <a:r>
              <a:rPr lang="en-US" dirty="0" smtClean="0"/>
              <a:t>(a</a:t>
            </a:r>
            <a:r>
              <a:rPr lang="en-US" baseline="-25000" dirty="0" smtClean="0"/>
              <a:t>1</a:t>
            </a:r>
            <a:r>
              <a:rPr lang="en-US" dirty="0" smtClean="0"/>
              <a:t>+b</a:t>
            </a:r>
            <a:r>
              <a:rPr lang="en-US" baseline="-25000" dirty="0" smtClean="0"/>
              <a:t>1</a:t>
            </a:r>
            <a:r>
              <a:rPr lang="en-US" dirty="0" smtClean="0"/>
              <a:t>)/T</a:t>
            </a:r>
            <a:r>
              <a:rPr lang="en-US" baseline="-25000" dirty="0" smtClean="0"/>
              <a:t>1</a:t>
            </a:r>
            <a:r>
              <a:rPr lang="en-US" dirty="0" smtClean="0"/>
              <a:t>] +</a:t>
            </a:r>
            <a:r>
              <a:rPr lang="en-US" dirty="0"/>
              <a:t> </a:t>
            </a:r>
            <a:r>
              <a:rPr lang="en-US" dirty="0" smtClean="0"/>
              <a:t>[c</a:t>
            </a:r>
            <a:r>
              <a:rPr lang="en-US" baseline="-25000" dirty="0" smtClean="0"/>
              <a:t>2</a:t>
            </a:r>
            <a:r>
              <a:rPr lang="en-US" dirty="0" smtClean="0"/>
              <a:t>(a</a:t>
            </a:r>
            <a:r>
              <a:rPr lang="en-US" baseline="-25000" dirty="0" smtClean="0"/>
              <a:t>2</a:t>
            </a:r>
            <a:r>
              <a:rPr lang="en-US" dirty="0" smtClean="0"/>
              <a:t>+b</a:t>
            </a:r>
            <a:r>
              <a:rPr lang="en-US" baseline="-25000" dirty="0" smtClean="0"/>
              <a:t>2</a:t>
            </a:r>
            <a:r>
              <a:rPr lang="en-US" dirty="0" smtClean="0"/>
              <a:t>)/T</a:t>
            </a:r>
            <a:r>
              <a:rPr lang="en-US" baseline="-25000" dirty="0" smtClean="0"/>
              <a:t>2</a:t>
            </a:r>
            <a:r>
              <a:rPr lang="en-US" dirty="0" smtClean="0"/>
              <a:t>] </a:t>
            </a:r>
            <a:endParaRPr lang="en-US" dirty="0"/>
          </a:p>
        </p:txBody>
      </p:sp>
    </p:spTree>
    <p:extLst>
      <p:ext uri="{BB962C8B-B14F-4D97-AF65-F5344CB8AC3E}">
        <p14:creationId xmlns:p14="http://schemas.microsoft.com/office/powerpoint/2010/main" val="160302100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idx="1"/>
          </p:nvPr>
        </p:nvSpPr>
        <p:spPr>
          <a:xfrm>
            <a:off x="402760" y="257175"/>
            <a:ext cx="7924800" cy="5943600"/>
          </a:xfrm>
        </p:spPr>
        <p:txBody>
          <a:bodyPr/>
          <a:lstStyle/>
          <a:p>
            <a:r>
              <a:rPr lang="en-US" altLang="en-US" sz="2800" dirty="0"/>
              <a:t>Layout for the </a:t>
            </a:r>
            <a:r>
              <a:rPr lang="en-US" altLang="en-US" sz="2800" dirty="0" err="1"/>
              <a:t>i</a:t>
            </a:r>
            <a:r>
              <a:rPr lang="en-US" altLang="en-US" sz="2800" baseline="30000" dirty="0" err="1"/>
              <a:t>th</a:t>
            </a:r>
            <a:r>
              <a:rPr lang="en-US" altLang="en-US" sz="2800" dirty="0"/>
              <a:t> stratum </a:t>
            </a:r>
            <a:r>
              <a:rPr lang="en-US" altLang="en-US" sz="2800" dirty="0" smtClean="0"/>
              <a:t>and strata 1-2 with </a:t>
            </a:r>
            <a:r>
              <a:rPr lang="en-US" altLang="en-US" sz="2800" dirty="0"/>
              <a:t>incidence rate (cohort) data</a:t>
            </a:r>
            <a:endParaRPr lang="en-US" altLang="en-US" sz="2800" dirty="0">
              <a:solidFill>
                <a:srgbClr val="000000"/>
              </a:solidFill>
            </a:endParaRPr>
          </a:p>
          <a:p>
            <a:endParaRPr lang="en-US" altLang="en-US" sz="2800" dirty="0">
              <a:solidFill>
                <a:srgbClr val="000000"/>
              </a:solidFill>
            </a:endParaRPr>
          </a:p>
          <a:p>
            <a:endParaRPr lang="en-US" altLang="en-US" dirty="0">
              <a:solidFill>
                <a:srgbClr val="000000"/>
              </a:solidFill>
            </a:endParaRPr>
          </a:p>
        </p:txBody>
      </p:sp>
      <mc:AlternateContent xmlns:mc="http://schemas.openxmlformats.org/markup-compatibility/2006" xmlns:a14="http://schemas.microsoft.com/office/drawing/2010/main">
        <mc:Choice Requires="a14">
          <p:graphicFrame>
            <p:nvGraphicFramePr>
              <p:cNvPr id="48" name="Table 47"/>
              <p:cNvGraphicFramePr>
                <a:graphicFrameLocks noGrp="1"/>
              </p:cNvGraphicFramePr>
              <p:nvPr>
                <p:extLst>
                  <p:ext uri="{D42A27DB-BD31-4B8C-83A1-F6EECF244321}">
                    <p14:modId xmlns:p14="http://schemas.microsoft.com/office/powerpoint/2010/main" val="3279060122"/>
                  </p:ext>
                </p:extLst>
              </p:nvPr>
            </p:nvGraphicFramePr>
            <p:xfrm>
              <a:off x="914400" y="1285840"/>
              <a:ext cx="2171700" cy="2226180"/>
            </p:xfrm>
            <a:graphic>
              <a:graphicData uri="http://schemas.openxmlformats.org/drawingml/2006/table">
                <a:tbl>
                  <a:tblPr firstRow="1" bandRow="1">
                    <a:tableStyleId>{5940675A-B579-460E-94D1-54222C63F5DA}</a:tableStyleId>
                  </a:tblPr>
                  <a:tblGrid>
                    <a:gridCol w="723900">
                      <a:extLst>
                        <a:ext uri="{9D8B030D-6E8A-4147-A177-3AD203B41FA5}">
                          <a16:colId xmlns:a16="http://schemas.microsoft.com/office/drawing/2014/main" val="20000"/>
                        </a:ext>
                      </a:extLst>
                    </a:gridCol>
                    <a:gridCol w="723900">
                      <a:extLst>
                        <a:ext uri="{9D8B030D-6E8A-4147-A177-3AD203B41FA5}">
                          <a16:colId xmlns:a16="http://schemas.microsoft.com/office/drawing/2014/main" val="20001"/>
                        </a:ext>
                      </a:extLst>
                    </a:gridCol>
                    <a:gridCol w="723900">
                      <a:extLst>
                        <a:ext uri="{9D8B030D-6E8A-4147-A177-3AD203B41FA5}">
                          <a16:colId xmlns:a16="http://schemas.microsoft.com/office/drawing/2014/main" val="20002"/>
                        </a:ext>
                      </a:extLst>
                    </a:gridCol>
                  </a:tblGrid>
                  <a:tr h="152400">
                    <a:tc>
                      <a:txBody>
                        <a:bodyPr/>
                        <a:lstStyle/>
                        <a:p>
                          <a:pPr algn="ctr"/>
                          <a:endParaRPr lang="en-US" sz="2400" dirty="0"/>
                        </a:p>
                      </a:txBody>
                      <a:tcPr/>
                    </a:tc>
                    <a:tc>
                      <a:txBody>
                        <a:bodyPr/>
                        <a:lstStyle/>
                        <a:p>
                          <a:pPr algn="ctr"/>
                          <a:r>
                            <a:rPr lang="en-US" sz="2400" b="1" dirty="0" smtClean="0"/>
                            <a:t>D</a:t>
                          </a:r>
                          <a:endParaRPr lang="en-US" sz="2400" b="1" dirty="0"/>
                        </a:p>
                      </a:txBody>
                      <a:tcPr/>
                    </a:tc>
                    <a:tc>
                      <a:txBody>
                        <a:bodyPr/>
                        <a:lstStyle/>
                        <a:p>
                          <a:pPr algn="ctr"/>
                          <a:r>
                            <a:rPr lang="en-US" sz="2400" b="1" dirty="0" smtClean="0"/>
                            <a:t>PT</a:t>
                          </a:r>
                          <a:endParaRPr lang="en-US" sz="2400" b="1" dirty="0"/>
                        </a:p>
                      </a:txBody>
                      <a:tcPr/>
                    </a:tc>
                    <a:extLst>
                      <a:ext uri="{0D108BD9-81ED-4DB2-BD59-A6C34878D82A}">
                        <a16:rowId xmlns:a16="http://schemas.microsoft.com/office/drawing/2014/main" val="10000"/>
                      </a:ext>
                    </a:extLst>
                  </a:tr>
                  <a:tr h="589660">
                    <a:tc>
                      <a:txBody>
                        <a:bodyPr/>
                        <a:lstStyle/>
                        <a:p>
                          <a:pPr algn="ctr"/>
                          <a:r>
                            <a:rPr lang="en-US" sz="2400" b="1" dirty="0" smtClean="0"/>
                            <a:t>E</a:t>
                          </a:r>
                          <a:endParaRPr lang="en-US" sz="2400" b="1" dirty="0"/>
                        </a:p>
                      </a:txBody>
                      <a:tcPr/>
                    </a:tc>
                    <a:tc>
                      <a:txBody>
                        <a:bodyPr/>
                        <a:lstStyle/>
                        <a:p>
                          <a:pPr algn="ctr"/>
                          <a:r>
                            <a:rPr lang="en-US" sz="2400" dirty="0" err="1" smtClean="0"/>
                            <a:t>a</a:t>
                          </a:r>
                          <a:r>
                            <a:rPr lang="en-US" sz="2400" baseline="-25000" dirty="0" err="1" smtClean="0"/>
                            <a:t>i</a:t>
                          </a:r>
                          <a:endParaRPr lang="en-US" sz="2400" baseline="-25000" dirty="0"/>
                        </a:p>
                      </a:txBody>
                      <a:tcPr/>
                    </a:tc>
                    <a:tc>
                      <a:txBody>
                        <a:bodyPr/>
                        <a:lstStyle/>
                        <a:p>
                          <a:pPr algn="ctr"/>
                          <a:r>
                            <a:rPr lang="en-US" sz="2400" baseline="0" dirty="0" err="1" smtClean="0"/>
                            <a:t>PT</a:t>
                          </a:r>
                          <a:r>
                            <a:rPr lang="en-US" sz="2400" baseline="-25000" dirty="0" err="1" smtClean="0"/>
                            <a:t>Ii</a:t>
                          </a:r>
                          <a:endParaRPr lang="en-US" sz="2400" baseline="-25000" dirty="0"/>
                        </a:p>
                      </a:txBody>
                      <a:tcPr/>
                    </a:tc>
                    <a:extLst>
                      <a:ext uri="{0D108BD9-81ED-4DB2-BD59-A6C34878D82A}">
                        <a16:rowId xmlns:a16="http://schemas.microsoft.com/office/drawing/2014/main" val="10001"/>
                      </a:ext>
                    </a:extLst>
                  </a:tr>
                  <a:tr h="589660">
                    <a:tc>
                      <a:txBody>
                        <a:bodyPr/>
                        <a:lstStyle/>
                        <a:p>
                          <a:pPr algn="ctr"/>
                          <a14:m>
                            <m:oMathPara xmlns:m="http://schemas.openxmlformats.org/officeDocument/2006/math">
                              <m:oMathParaPr>
                                <m:jc m:val="centerGroup"/>
                              </m:oMathParaPr>
                              <m:oMath xmlns:m="http://schemas.openxmlformats.org/officeDocument/2006/math">
                                <m:acc>
                                  <m:accPr>
                                    <m:chr m:val="̅"/>
                                    <m:ctrlPr>
                                      <a:rPr lang="en-US" sz="2400" b="1" i="1" smtClean="0">
                                        <a:latin typeface="Cambria Math" panose="02040503050406030204" pitchFamily="18" charset="0"/>
                                      </a:rPr>
                                    </m:ctrlPr>
                                  </m:accPr>
                                  <m:e>
                                    <m:r>
                                      <a:rPr lang="en-US" sz="2400" b="1" i="0" smtClean="0">
                                        <a:latin typeface="Cambria Math"/>
                                      </a:rPr>
                                      <m:t>𝐄</m:t>
                                    </m:r>
                                  </m:e>
                                </m:acc>
                              </m:oMath>
                            </m:oMathPara>
                          </a14:m>
                          <a:endParaRPr lang="en-US" sz="2400" b="1" i="0" dirty="0"/>
                        </a:p>
                      </a:txBody>
                      <a:tcPr>
                        <a:lnB w="12700" cap="flat" cmpd="sng" algn="ctr">
                          <a:solidFill>
                            <a:schemeClr val="tx1"/>
                          </a:solidFill>
                          <a:prstDash val="solid"/>
                          <a:round/>
                          <a:headEnd type="none" w="med" len="med"/>
                          <a:tailEnd type="none" w="med" len="med"/>
                        </a:lnB>
                      </a:tcPr>
                    </a:tc>
                    <a:tc>
                      <a:txBody>
                        <a:bodyPr/>
                        <a:lstStyle/>
                        <a:p>
                          <a:pPr algn="ctr"/>
                          <a:r>
                            <a:rPr lang="en-US" sz="2400" dirty="0" smtClean="0"/>
                            <a:t>c</a:t>
                          </a:r>
                          <a:r>
                            <a:rPr lang="en-US" sz="2400" baseline="-25000" dirty="0" smtClean="0"/>
                            <a:t>i</a:t>
                          </a:r>
                          <a:endParaRPr lang="en-US" sz="2400" dirty="0"/>
                        </a:p>
                      </a:txBody>
                      <a:tcPr>
                        <a:lnB w="12700" cap="flat" cmpd="sng" algn="ctr">
                          <a:solidFill>
                            <a:schemeClr val="tx1"/>
                          </a:solidFill>
                          <a:prstDash val="solid"/>
                          <a:round/>
                          <a:headEnd type="none" w="med" len="med"/>
                          <a:tailEnd type="none" w="med" len="med"/>
                        </a:lnB>
                      </a:tcPr>
                    </a:tc>
                    <a:tc>
                      <a:txBody>
                        <a:bodyPr/>
                        <a:lstStyle/>
                        <a:p>
                          <a:pPr algn="ctr"/>
                          <a:r>
                            <a:rPr lang="en-US" sz="2400" baseline="0" dirty="0" err="1" smtClean="0"/>
                            <a:t>PT</a:t>
                          </a:r>
                          <a:r>
                            <a:rPr lang="en-US" sz="2400" baseline="-25000" dirty="0" err="1" smtClean="0"/>
                            <a:t>Oi</a:t>
                          </a:r>
                          <a:endParaRPr lang="en-US" sz="2400" baseline="-2500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89660">
                    <a:tc>
                      <a:txBody>
                        <a:bodyPr/>
                        <a:lstStyle/>
                        <a:p>
                          <a:pPr algn="ctr"/>
                          <a:endParaRPr lang="en-US" sz="2400" b="1" i="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US" sz="2400" dirty="0"/>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sz="2400" baseline="0" dirty="0" err="1" smtClean="0"/>
                            <a:t>PT</a:t>
                          </a:r>
                          <a:r>
                            <a:rPr lang="en-US" sz="2400" baseline="-25000" dirty="0" err="1" smtClean="0"/>
                            <a:t>i</a:t>
                          </a:r>
                          <a:endParaRPr lang="en-US" sz="2400" baseline="-25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mc:Choice>
        <mc:Fallback xmlns="">
          <p:graphicFrame>
            <p:nvGraphicFramePr>
              <p:cNvPr id="48" name="Table 47"/>
              <p:cNvGraphicFramePr>
                <a:graphicFrameLocks noGrp="1"/>
              </p:cNvGraphicFramePr>
              <p:nvPr>
                <p:extLst>
                  <p:ext uri="{D42A27DB-BD31-4B8C-83A1-F6EECF244321}">
                    <p14:modId xmlns:p14="http://schemas.microsoft.com/office/powerpoint/2010/main" val="3279060122"/>
                  </p:ext>
                </p:extLst>
              </p:nvPr>
            </p:nvGraphicFramePr>
            <p:xfrm>
              <a:off x="914400" y="1285840"/>
              <a:ext cx="2171700" cy="2226180"/>
            </p:xfrm>
            <a:graphic>
              <a:graphicData uri="http://schemas.openxmlformats.org/drawingml/2006/table">
                <a:tbl>
                  <a:tblPr firstRow="1" bandRow="1">
                    <a:tableStyleId>{5940675A-B579-460E-94D1-54222C63F5DA}</a:tableStyleId>
                  </a:tblPr>
                  <a:tblGrid>
                    <a:gridCol w="723900"/>
                    <a:gridCol w="723900"/>
                    <a:gridCol w="723900"/>
                  </a:tblGrid>
                  <a:tr h="457200">
                    <a:tc>
                      <a:txBody>
                        <a:bodyPr/>
                        <a:lstStyle/>
                        <a:p>
                          <a:pPr algn="ctr"/>
                          <a:endParaRPr lang="en-US" sz="2400" dirty="0"/>
                        </a:p>
                      </a:txBody>
                      <a:tcPr/>
                    </a:tc>
                    <a:tc>
                      <a:txBody>
                        <a:bodyPr/>
                        <a:lstStyle/>
                        <a:p>
                          <a:pPr algn="ctr"/>
                          <a:r>
                            <a:rPr lang="en-US" sz="2400" b="1" dirty="0" smtClean="0"/>
                            <a:t>D</a:t>
                          </a:r>
                          <a:endParaRPr lang="en-US" sz="2400" b="1" dirty="0"/>
                        </a:p>
                      </a:txBody>
                      <a:tcPr/>
                    </a:tc>
                    <a:tc>
                      <a:txBody>
                        <a:bodyPr/>
                        <a:lstStyle/>
                        <a:p>
                          <a:pPr algn="ctr"/>
                          <a:r>
                            <a:rPr lang="en-US" sz="2400" b="1" dirty="0" smtClean="0"/>
                            <a:t>PT</a:t>
                          </a:r>
                          <a:endParaRPr lang="en-US" sz="2400" b="1" dirty="0"/>
                        </a:p>
                      </a:txBody>
                      <a:tcPr/>
                    </a:tc>
                  </a:tr>
                  <a:tr h="589660">
                    <a:tc>
                      <a:txBody>
                        <a:bodyPr/>
                        <a:lstStyle/>
                        <a:p>
                          <a:pPr algn="ctr"/>
                          <a:r>
                            <a:rPr lang="en-US" sz="2400" b="1" dirty="0" smtClean="0"/>
                            <a:t>E</a:t>
                          </a:r>
                          <a:endParaRPr lang="en-US" sz="2400" b="1" dirty="0"/>
                        </a:p>
                      </a:txBody>
                      <a:tcPr/>
                    </a:tc>
                    <a:tc>
                      <a:txBody>
                        <a:bodyPr/>
                        <a:lstStyle/>
                        <a:p>
                          <a:pPr algn="ctr"/>
                          <a:r>
                            <a:rPr lang="en-US" sz="2400" dirty="0" err="1" smtClean="0"/>
                            <a:t>a</a:t>
                          </a:r>
                          <a:r>
                            <a:rPr lang="en-US" sz="2400" baseline="-25000" dirty="0" err="1" smtClean="0"/>
                            <a:t>i</a:t>
                          </a:r>
                          <a:endParaRPr lang="en-US" sz="2400" baseline="-25000" dirty="0"/>
                        </a:p>
                      </a:txBody>
                      <a:tcPr/>
                    </a:tc>
                    <a:tc>
                      <a:txBody>
                        <a:bodyPr/>
                        <a:lstStyle/>
                        <a:p>
                          <a:pPr algn="ctr"/>
                          <a:r>
                            <a:rPr lang="en-US" sz="2400" baseline="0" dirty="0" err="1" smtClean="0"/>
                            <a:t>PT</a:t>
                          </a:r>
                          <a:r>
                            <a:rPr lang="en-US" sz="2400" baseline="-25000" dirty="0" err="1" smtClean="0"/>
                            <a:t>Ii</a:t>
                          </a:r>
                          <a:endParaRPr lang="en-US" sz="2400" baseline="-25000" dirty="0"/>
                        </a:p>
                      </a:txBody>
                      <a:tcPr/>
                    </a:tc>
                  </a:tr>
                  <a:tr h="589660">
                    <a:tc>
                      <a:txBody>
                        <a:bodyPr/>
                        <a:lstStyle/>
                        <a:p>
                          <a:endParaRPr lang="en-US"/>
                        </a:p>
                      </a:txBody>
                      <a:tcPr>
                        <a:lnB w="12700" cap="flat" cmpd="sng" algn="ctr">
                          <a:solidFill>
                            <a:schemeClr val="tx1"/>
                          </a:solidFill>
                          <a:prstDash val="solid"/>
                          <a:round/>
                          <a:headEnd type="none" w="med" len="med"/>
                          <a:tailEnd type="none" w="med" len="med"/>
                        </a:lnB>
                        <a:blipFill rotWithShape="1">
                          <a:blip r:embed="rId3"/>
                          <a:stretch>
                            <a:fillRect t="-187500" r="-200000" b="-102083"/>
                          </a:stretch>
                        </a:blipFill>
                      </a:tcPr>
                    </a:tc>
                    <a:tc>
                      <a:txBody>
                        <a:bodyPr/>
                        <a:lstStyle/>
                        <a:p>
                          <a:pPr algn="ctr"/>
                          <a:r>
                            <a:rPr lang="en-US" sz="2400" dirty="0" smtClean="0"/>
                            <a:t>c</a:t>
                          </a:r>
                          <a:r>
                            <a:rPr lang="en-US" sz="2400" baseline="-25000" dirty="0" smtClean="0"/>
                            <a:t>i</a:t>
                          </a:r>
                          <a:endParaRPr lang="en-US" sz="2400" dirty="0"/>
                        </a:p>
                      </a:txBody>
                      <a:tcPr>
                        <a:lnB w="12700" cap="flat" cmpd="sng" algn="ctr">
                          <a:solidFill>
                            <a:schemeClr val="tx1"/>
                          </a:solidFill>
                          <a:prstDash val="solid"/>
                          <a:round/>
                          <a:headEnd type="none" w="med" len="med"/>
                          <a:tailEnd type="none" w="med" len="med"/>
                        </a:lnB>
                      </a:tcPr>
                    </a:tc>
                    <a:tc>
                      <a:txBody>
                        <a:bodyPr/>
                        <a:lstStyle/>
                        <a:p>
                          <a:pPr algn="ctr"/>
                          <a:r>
                            <a:rPr lang="en-US" sz="2400" baseline="0" dirty="0" err="1" smtClean="0"/>
                            <a:t>PT</a:t>
                          </a:r>
                          <a:r>
                            <a:rPr lang="en-US" sz="2400" baseline="-25000" dirty="0" err="1" smtClean="0"/>
                            <a:t>Oi</a:t>
                          </a:r>
                          <a:endParaRPr lang="en-US" sz="2400" baseline="-25000" dirty="0"/>
                        </a:p>
                      </a:txBody>
                      <a:tcPr>
                        <a:lnB w="12700" cap="flat" cmpd="sng" algn="ctr">
                          <a:solidFill>
                            <a:schemeClr val="tx1"/>
                          </a:solidFill>
                          <a:prstDash val="solid"/>
                          <a:round/>
                          <a:headEnd type="none" w="med" len="med"/>
                          <a:tailEnd type="none" w="med" len="med"/>
                        </a:lnB>
                      </a:tcPr>
                    </a:tc>
                  </a:tr>
                  <a:tr h="589660">
                    <a:tc>
                      <a:txBody>
                        <a:bodyPr/>
                        <a:lstStyle/>
                        <a:p>
                          <a:pPr algn="ctr"/>
                          <a:endParaRPr lang="en-US" sz="2400" b="1" i="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US" sz="2400" dirty="0"/>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sz="2400" baseline="0" dirty="0" err="1" smtClean="0"/>
                            <a:t>PT</a:t>
                          </a:r>
                          <a:r>
                            <a:rPr lang="en-US" sz="2400" baseline="-25000" dirty="0" err="1" smtClean="0"/>
                            <a:t>i</a:t>
                          </a:r>
                          <a:endParaRPr lang="en-US" sz="2400" baseline="-25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mc:Fallback>
      </mc:AlternateContent>
      <p:grpSp>
        <p:nvGrpSpPr>
          <p:cNvPr id="3" name="Group 2"/>
          <p:cNvGrpSpPr/>
          <p:nvPr/>
        </p:nvGrpSpPr>
        <p:grpSpPr>
          <a:xfrm>
            <a:off x="4578007" y="1752599"/>
            <a:ext cx="4313544" cy="1408332"/>
            <a:chOff x="4578007" y="1752599"/>
            <a:chExt cx="4313544" cy="1408332"/>
          </a:xfrm>
        </p:grpSpPr>
        <p:sp>
          <p:nvSpPr>
            <p:cNvPr id="49" name="TextBox 48"/>
            <p:cNvSpPr txBox="1"/>
            <p:nvPr/>
          </p:nvSpPr>
          <p:spPr>
            <a:xfrm>
              <a:off x="5530887" y="1752599"/>
              <a:ext cx="3360664" cy="646331"/>
            </a:xfrm>
            <a:prstGeom prst="rect">
              <a:avLst/>
            </a:prstGeom>
            <a:noFill/>
          </p:spPr>
          <p:txBody>
            <a:bodyPr wrap="none" rtlCol="0">
              <a:spAutoFit/>
            </a:bodyPr>
            <a:lstStyle/>
            <a:p>
              <a:pPr marL="0" indent="0">
                <a:spcAft>
                  <a:spcPct val="50000"/>
                </a:spcAft>
                <a:buNone/>
              </a:pPr>
              <a:r>
                <a:rPr lang="en-US" sz="3600" dirty="0" smtClean="0"/>
                <a:t>	∑</a:t>
              </a:r>
              <a:r>
                <a:rPr lang="en-US" sz="3600" dirty="0" err="1" smtClean="0"/>
                <a:t>a</a:t>
              </a:r>
              <a:r>
                <a:rPr lang="en-US" sz="3600" baseline="-25000" dirty="0" err="1" smtClean="0"/>
                <a:t>i</a:t>
              </a:r>
              <a:r>
                <a:rPr lang="en-US" sz="3600" dirty="0" smtClean="0"/>
                <a:t>(</a:t>
              </a:r>
              <a:r>
                <a:rPr lang="en-US" sz="3600" dirty="0" err="1" smtClean="0"/>
                <a:t>PT</a:t>
              </a:r>
              <a:r>
                <a:rPr lang="en-US" sz="3600" baseline="-25000" dirty="0" err="1" smtClean="0"/>
                <a:t>Oi</a:t>
              </a:r>
              <a:r>
                <a:rPr lang="en-US" sz="3600" dirty="0" smtClean="0"/>
                <a:t>)/</a:t>
              </a:r>
              <a:r>
                <a:rPr lang="en-US" sz="3600" dirty="0" err="1"/>
                <a:t>P</a:t>
              </a:r>
              <a:r>
                <a:rPr lang="en-US" sz="3600" dirty="0" err="1" smtClean="0"/>
                <a:t>T</a:t>
              </a:r>
              <a:r>
                <a:rPr lang="en-US" sz="3600" baseline="-25000" dirty="0" err="1" smtClean="0"/>
                <a:t>i</a:t>
              </a:r>
              <a:endParaRPr lang="en-US" sz="3600" baseline="-25000" dirty="0"/>
            </a:p>
          </p:txBody>
        </p:sp>
        <p:cxnSp>
          <p:nvCxnSpPr>
            <p:cNvPr id="50" name="Straight Connector 49"/>
            <p:cNvCxnSpPr/>
            <p:nvPr/>
          </p:nvCxnSpPr>
          <p:spPr>
            <a:xfrm>
              <a:off x="6409008" y="2470885"/>
              <a:ext cx="244753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5486400" y="2514600"/>
              <a:ext cx="3221459" cy="646331"/>
            </a:xfrm>
            <a:prstGeom prst="rect">
              <a:avLst/>
            </a:prstGeom>
            <a:noFill/>
          </p:spPr>
          <p:txBody>
            <a:bodyPr wrap="none" rtlCol="0">
              <a:spAutoFit/>
            </a:bodyPr>
            <a:lstStyle/>
            <a:p>
              <a:pPr marL="0" indent="0">
                <a:spcAft>
                  <a:spcPct val="50000"/>
                </a:spcAft>
                <a:buNone/>
              </a:pPr>
              <a:r>
                <a:rPr lang="en-US" sz="3600" dirty="0" smtClean="0"/>
                <a:t>	∑c</a:t>
              </a:r>
              <a:r>
                <a:rPr lang="en-US" sz="3600" baseline="-25000" dirty="0" smtClean="0"/>
                <a:t>i</a:t>
              </a:r>
              <a:r>
                <a:rPr lang="en-US" sz="3600" dirty="0" smtClean="0"/>
                <a:t>(</a:t>
              </a:r>
              <a:r>
                <a:rPr lang="en-US" sz="3600" dirty="0" err="1" smtClean="0"/>
                <a:t>PT</a:t>
              </a:r>
              <a:r>
                <a:rPr lang="en-US" sz="3600" baseline="-25000" dirty="0" err="1"/>
                <a:t>I</a:t>
              </a:r>
              <a:r>
                <a:rPr lang="en-US" sz="3600" baseline="-25000" dirty="0" err="1" smtClean="0"/>
                <a:t>i</a:t>
              </a:r>
              <a:r>
                <a:rPr lang="en-US" sz="3600" dirty="0" smtClean="0"/>
                <a:t>)/</a:t>
              </a:r>
              <a:r>
                <a:rPr lang="en-US" sz="3600" dirty="0" err="1" smtClean="0"/>
                <a:t>PT</a:t>
              </a:r>
              <a:r>
                <a:rPr lang="en-US" sz="3600" baseline="-25000" dirty="0" err="1" smtClean="0"/>
                <a:t>i</a:t>
              </a:r>
              <a:endParaRPr lang="en-US" sz="3600" baseline="-25000" dirty="0"/>
            </a:p>
          </p:txBody>
        </p:sp>
        <p:sp>
          <p:nvSpPr>
            <p:cNvPr id="52" name="TextBox 51"/>
            <p:cNvSpPr txBox="1"/>
            <p:nvPr/>
          </p:nvSpPr>
          <p:spPr>
            <a:xfrm>
              <a:off x="4578007" y="2075764"/>
              <a:ext cx="1816786" cy="646331"/>
            </a:xfrm>
            <a:prstGeom prst="rect">
              <a:avLst/>
            </a:prstGeom>
            <a:noFill/>
          </p:spPr>
          <p:txBody>
            <a:bodyPr wrap="square" rtlCol="0">
              <a:spAutoFit/>
            </a:bodyPr>
            <a:lstStyle/>
            <a:p>
              <a:r>
                <a:rPr lang="en-US" sz="3600" b="1" dirty="0" smtClean="0"/>
                <a:t>IRR</a:t>
              </a:r>
              <a:r>
                <a:rPr lang="en-US" sz="3600" b="1" baseline="-25000" dirty="0" smtClean="0"/>
                <a:t>M-H</a:t>
              </a:r>
              <a:r>
                <a:rPr lang="en-US" sz="3600" b="1" dirty="0" smtClean="0"/>
                <a:t>=</a:t>
              </a:r>
              <a:endParaRPr lang="en-US" sz="3600" b="1" baseline="-25000" dirty="0"/>
            </a:p>
          </p:txBody>
        </p:sp>
      </p:grpSp>
      <mc:AlternateContent xmlns:mc="http://schemas.openxmlformats.org/markup-compatibility/2006" xmlns:a14="http://schemas.microsoft.com/office/drawing/2010/main">
        <mc:Choice Requires="a14">
          <p:graphicFrame>
            <p:nvGraphicFramePr>
              <p:cNvPr id="53" name="Table 52"/>
              <p:cNvGraphicFramePr>
                <a:graphicFrameLocks noGrp="1"/>
              </p:cNvGraphicFramePr>
              <p:nvPr>
                <p:extLst>
                  <p:ext uri="{D42A27DB-BD31-4B8C-83A1-F6EECF244321}">
                    <p14:modId xmlns:p14="http://schemas.microsoft.com/office/powerpoint/2010/main" val="4014055780"/>
                  </p:ext>
                </p:extLst>
              </p:nvPr>
            </p:nvGraphicFramePr>
            <p:xfrm>
              <a:off x="152400" y="3964260"/>
              <a:ext cx="2171700" cy="2226180"/>
            </p:xfrm>
            <a:graphic>
              <a:graphicData uri="http://schemas.openxmlformats.org/drawingml/2006/table">
                <a:tbl>
                  <a:tblPr firstRow="1" bandRow="1">
                    <a:tableStyleId>{5940675A-B579-460E-94D1-54222C63F5DA}</a:tableStyleId>
                  </a:tblPr>
                  <a:tblGrid>
                    <a:gridCol w="723900">
                      <a:extLst>
                        <a:ext uri="{9D8B030D-6E8A-4147-A177-3AD203B41FA5}">
                          <a16:colId xmlns:a16="http://schemas.microsoft.com/office/drawing/2014/main" val="20000"/>
                        </a:ext>
                      </a:extLst>
                    </a:gridCol>
                    <a:gridCol w="723900">
                      <a:extLst>
                        <a:ext uri="{9D8B030D-6E8A-4147-A177-3AD203B41FA5}">
                          <a16:colId xmlns:a16="http://schemas.microsoft.com/office/drawing/2014/main" val="20001"/>
                        </a:ext>
                      </a:extLst>
                    </a:gridCol>
                    <a:gridCol w="723900">
                      <a:extLst>
                        <a:ext uri="{9D8B030D-6E8A-4147-A177-3AD203B41FA5}">
                          <a16:colId xmlns:a16="http://schemas.microsoft.com/office/drawing/2014/main" val="20002"/>
                        </a:ext>
                      </a:extLst>
                    </a:gridCol>
                  </a:tblGrid>
                  <a:tr h="457200">
                    <a:tc>
                      <a:txBody>
                        <a:bodyPr/>
                        <a:lstStyle/>
                        <a:p>
                          <a:pPr algn="ctr"/>
                          <a:endParaRPr lang="en-US" sz="2400" dirty="0"/>
                        </a:p>
                      </a:txBody>
                      <a:tcPr/>
                    </a:tc>
                    <a:tc>
                      <a:txBody>
                        <a:bodyPr/>
                        <a:lstStyle/>
                        <a:p>
                          <a:pPr algn="ctr"/>
                          <a:r>
                            <a:rPr lang="en-US" sz="2400" b="1" dirty="0" smtClean="0"/>
                            <a:t>D</a:t>
                          </a:r>
                          <a:endParaRPr lang="en-US" sz="2400" b="1" dirty="0"/>
                        </a:p>
                      </a:txBody>
                      <a:tcPr/>
                    </a:tc>
                    <a:tc>
                      <a:txBody>
                        <a:bodyPr/>
                        <a:lstStyle/>
                        <a:p>
                          <a:pPr algn="ctr"/>
                          <a:r>
                            <a:rPr lang="en-US" sz="2400" b="1" dirty="0" smtClean="0"/>
                            <a:t>PT</a:t>
                          </a:r>
                          <a:endParaRPr lang="en-US" sz="2400" b="1" dirty="0"/>
                        </a:p>
                      </a:txBody>
                      <a:tcPr/>
                    </a:tc>
                    <a:extLst>
                      <a:ext uri="{0D108BD9-81ED-4DB2-BD59-A6C34878D82A}">
                        <a16:rowId xmlns:a16="http://schemas.microsoft.com/office/drawing/2014/main" val="10000"/>
                      </a:ext>
                    </a:extLst>
                  </a:tr>
                  <a:tr h="589660">
                    <a:tc>
                      <a:txBody>
                        <a:bodyPr/>
                        <a:lstStyle/>
                        <a:p>
                          <a:pPr algn="ctr"/>
                          <a:r>
                            <a:rPr lang="en-US" sz="2400" b="1" dirty="0" smtClean="0"/>
                            <a:t>E</a:t>
                          </a:r>
                          <a:endParaRPr lang="en-US" sz="2400" b="1" dirty="0"/>
                        </a:p>
                      </a:txBody>
                      <a:tcPr/>
                    </a:tc>
                    <a:tc>
                      <a:txBody>
                        <a:bodyPr/>
                        <a:lstStyle/>
                        <a:p>
                          <a:pPr algn="ctr"/>
                          <a:r>
                            <a:rPr lang="en-US" sz="2400" dirty="0" smtClean="0"/>
                            <a:t>a</a:t>
                          </a:r>
                          <a:r>
                            <a:rPr lang="en-US" sz="2400" baseline="-25000" dirty="0" smtClean="0"/>
                            <a:t>1</a:t>
                          </a:r>
                          <a:endParaRPr lang="en-US" sz="2400" baseline="-25000" dirty="0"/>
                        </a:p>
                      </a:txBody>
                      <a:tcPr/>
                    </a:tc>
                    <a:tc>
                      <a:txBody>
                        <a:bodyPr/>
                        <a:lstStyle/>
                        <a:p>
                          <a:pPr algn="ctr"/>
                          <a:r>
                            <a:rPr lang="en-US" sz="2400" baseline="0" dirty="0" smtClean="0"/>
                            <a:t>PT</a:t>
                          </a:r>
                          <a:r>
                            <a:rPr lang="en-US" sz="2400" baseline="-25000" dirty="0" smtClean="0"/>
                            <a:t>I1</a:t>
                          </a:r>
                          <a:endParaRPr lang="en-US" sz="2400" baseline="-25000" dirty="0"/>
                        </a:p>
                      </a:txBody>
                      <a:tcPr/>
                    </a:tc>
                    <a:extLst>
                      <a:ext uri="{0D108BD9-81ED-4DB2-BD59-A6C34878D82A}">
                        <a16:rowId xmlns:a16="http://schemas.microsoft.com/office/drawing/2014/main" val="10001"/>
                      </a:ext>
                    </a:extLst>
                  </a:tr>
                  <a:tr h="589660">
                    <a:tc>
                      <a:txBody>
                        <a:bodyPr/>
                        <a:lstStyle/>
                        <a:p>
                          <a:pPr algn="ctr"/>
                          <a14:m>
                            <m:oMathPara xmlns:m="http://schemas.openxmlformats.org/officeDocument/2006/math">
                              <m:oMathParaPr>
                                <m:jc m:val="centerGroup"/>
                              </m:oMathParaPr>
                              <m:oMath xmlns:m="http://schemas.openxmlformats.org/officeDocument/2006/math">
                                <m:acc>
                                  <m:accPr>
                                    <m:chr m:val="̅"/>
                                    <m:ctrlPr>
                                      <a:rPr lang="en-US" sz="2400" b="1" i="1" smtClean="0">
                                        <a:latin typeface="Cambria Math" panose="02040503050406030204" pitchFamily="18" charset="0"/>
                                      </a:rPr>
                                    </m:ctrlPr>
                                  </m:accPr>
                                  <m:e>
                                    <m:r>
                                      <a:rPr lang="en-US" sz="2400" b="1" i="0" smtClean="0">
                                        <a:latin typeface="Cambria Math"/>
                                      </a:rPr>
                                      <m:t>𝐄</m:t>
                                    </m:r>
                                  </m:e>
                                </m:acc>
                              </m:oMath>
                            </m:oMathPara>
                          </a14:m>
                          <a:endParaRPr lang="en-US" sz="2400" b="1" i="0" dirty="0"/>
                        </a:p>
                      </a:txBody>
                      <a:tcPr>
                        <a:lnB w="12700" cap="flat" cmpd="sng" algn="ctr">
                          <a:solidFill>
                            <a:schemeClr val="tx1"/>
                          </a:solidFill>
                          <a:prstDash val="solid"/>
                          <a:round/>
                          <a:headEnd type="none" w="med" len="med"/>
                          <a:tailEnd type="none" w="med" len="med"/>
                        </a:lnB>
                      </a:tcPr>
                    </a:tc>
                    <a:tc>
                      <a:txBody>
                        <a:bodyPr/>
                        <a:lstStyle/>
                        <a:p>
                          <a:pPr algn="ctr"/>
                          <a:r>
                            <a:rPr lang="en-US" sz="2400" dirty="0" smtClean="0"/>
                            <a:t>c</a:t>
                          </a:r>
                          <a:r>
                            <a:rPr lang="en-US" sz="2400" baseline="-25000" dirty="0" smtClean="0"/>
                            <a:t>1</a:t>
                          </a:r>
                          <a:endParaRPr lang="en-US" sz="2400" dirty="0"/>
                        </a:p>
                      </a:txBody>
                      <a:tcPr>
                        <a:lnB w="12700" cap="flat" cmpd="sng" algn="ctr">
                          <a:solidFill>
                            <a:schemeClr val="tx1"/>
                          </a:solidFill>
                          <a:prstDash val="solid"/>
                          <a:round/>
                          <a:headEnd type="none" w="med" len="med"/>
                          <a:tailEnd type="none" w="med" len="med"/>
                        </a:lnB>
                      </a:tcPr>
                    </a:tc>
                    <a:tc>
                      <a:txBody>
                        <a:bodyPr/>
                        <a:lstStyle/>
                        <a:p>
                          <a:pPr algn="ctr"/>
                          <a:r>
                            <a:rPr lang="en-US" sz="2400" baseline="0" dirty="0" smtClean="0"/>
                            <a:t>PT</a:t>
                          </a:r>
                          <a:r>
                            <a:rPr lang="en-US" sz="2400" baseline="-25000" dirty="0" smtClean="0"/>
                            <a:t>O1</a:t>
                          </a:r>
                          <a:endParaRPr lang="en-US" sz="2400" baseline="-2500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89660">
                    <a:tc>
                      <a:txBody>
                        <a:bodyPr/>
                        <a:lstStyle/>
                        <a:p>
                          <a:pPr algn="ctr"/>
                          <a:endParaRPr lang="en-US" sz="2400" b="1" i="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US" sz="2400" dirty="0"/>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sz="2400" baseline="0" dirty="0" smtClean="0"/>
                            <a:t>PT</a:t>
                          </a:r>
                          <a:r>
                            <a:rPr lang="en-US" sz="2400" baseline="-25000" dirty="0" smtClean="0"/>
                            <a:t>1</a:t>
                          </a:r>
                          <a:endParaRPr lang="en-US" sz="2400" baseline="-25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mc:Choice>
        <mc:Fallback xmlns="">
          <p:graphicFrame>
            <p:nvGraphicFramePr>
              <p:cNvPr id="53" name="Table 52"/>
              <p:cNvGraphicFramePr>
                <a:graphicFrameLocks noGrp="1"/>
              </p:cNvGraphicFramePr>
              <p:nvPr>
                <p:extLst>
                  <p:ext uri="{D42A27DB-BD31-4B8C-83A1-F6EECF244321}">
                    <p14:modId xmlns:p14="http://schemas.microsoft.com/office/powerpoint/2010/main" val="4014055780"/>
                  </p:ext>
                </p:extLst>
              </p:nvPr>
            </p:nvGraphicFramePr>
            <p:xfrm>
              <a:off x="152400" y="3964260"/>
              <a:ext cx="2171700" cy="2226180"/>
            </p:xfrm>
            <a:graphic>
              <a:graphicData uri="http://schemas.openxmlformats.org/drawingml/2006/table">
                <a:tbl>
                  <a:tblPr firstRow="1" bandRow="1">
                    <a:tableStyleId>{5940675A-B579-460E-94D1-54222C63F5DA}</a:tableStyleId>
                  </a:tblPr>
                  <a:tblGrid>
                    <a:gridCol w="723900"/>
                    <a:gridCol w="723900"/>
                    <a:gridCol w="723900"/>
                  </a:tblGrid>
                  <a:tr h="457200">
                    <a:tc>
                      <a:txBody>
                        <a:bodyPr/>
                        <a:lstStyle/>
                        <a:p>
                          <a:pPr algn="ctr"/>
                          <a:endParaRPr lang="en-US" sz="2400" dirty="0"/>
                        </a:p>
                      </a:txBody>
                      <a:tcPr/>
                    </a:tc>
                    <a:tc>
                      <a:txBody>
                        <a:bodyPr/>
                        <a:lstStyle/>
                        <a:p>
                          <a:pPr algn="ctr"/>
                          <a:r>
                            <a:rPr lang="en-US" sz="2400" b="1" dirty="0" smtClean="0"/>
                            <a:t>D</a:t>
                          </a:r>
                          <a:endParaRPr lang="en-US" sz="2400" b="1" dirty="0"/>
                        </a:p>
                      </a:txBody>
                      <a:tcPr/>
                    </a:tc>
                    <a:tc>
                      <a:txBody>
                        <a:bodyPr/>
                        <a:lstStyle/>
                        <a:p>
                          <a:pPr algn="ctr"/>
                          <a:r>
                            <a:rPr lang="en-US" sz="2400" b="1" dirty="0" smtClean="0"/>
                            <a:t>PT</a:t>
                          </a:r>
                          <a:endParaRPr lang="en-US" sz="2400" b="1" dirty="0"/>
                        </a:p>
                      </a:txBody>
                      <a:tcPr/>
                    </a:tc>
                  </a:tr>
                  <a:tr h="589660">
                    <a:tc>
                      <a:txBody>
                        <a:bodyPr/>
                        <a:lstStyle/>
                        <a:p>
                          <a:pPr algn="ctr"/>
                          <a:r>
                            <a:rPr lang="en-US" sz="2400" b="1" dirty="0" smtClean="0"/>
                            <a:t>E</a:t>
                          </a:r>
                          <a:endParaRPr lang="en-US" sz="2400" b="1" dirty="0"/>
                        </a:p>
                      </a:txBody>
                      <a:tcPr/>
                    </a:tc>
                    <a:tc>
                      <a:txBody>
                        <a:bodyPr/>
                        <a:lstStyle/>
                        <a:p>
                          <a:pPr algn="ctr"/>
                          <a:r>
                            <a:rPr lang="en-US" sz="2400" dirty="0" smtClean="0"/>
                            <a:t>a</a:t>
                          </a:r>
                          <a:r>
                            <a:rPr lang="en-US" sz="2400" baseline="-25000" dirty="0" smtClean="0"/>
                            <a:t>1</a:t>
                          </a:r>
                          <a:endParaRPr lang="en-US" sz="2400" baseline="-25000" dirty="0"/>
                        </a:p>
                      </a:txBody>
                      <a:tcPr/>
                    </a:tc>
                    <a:tc>
                      <a:txBody>
                        <a:bodyPr/>
                        <a:lstStyle/>
                        <a:p>
                          <a:pPr algn="ctr"/>
                          <a:r>
                            <a:rPr lang="en-US" sz="2400" baseline="0" dirty="0" smtClean="0"/>
                            <a:t>PT</a:t>
                          </a:r>
                          <a:r>
                            <a:rPr lang="en-US" sz="2400" baseline="-25000" dirty="0" smtClean="0"/>
                            <a:t>I1</a:t>
                          </a:r>
                          <a:endParaRPr lang="en-US" sz="2400" baseline="-25000" dirty="0"/>
                        </a:p>
                      </a:txBody>
                      <a:tcPr/>
                    </a:tc>
                  </a:tr>
                  <a:tr h="589660">
                    <a:tc>
                      <a:txBody>
                        <a:bodyPr/>
                        <a:lstStyle/>
                        <a:p>
                          <a:endParaRPr lang="en-US"/>
                        </a:p>
                      </a:txBody>
                      <a:tcPr>
                        <a:lnB w="12700" cap="flat" cmpd="sng" algn="ctr">
                          <a:solidFill>
                            <a:schemeClr val="tx1"/>
                          </a:solidFill>
                          <a:prstDash val="solid"/>
                          <a:round/>
                          <a:headEnd type="none" w="med" len="med"/>
                          <a:tailEnd type="none" w="med" len="med"/>
                        </a:lnB>
                        <a:blipFill rotWithShape="1">
                          <a:blip r:embed="rId4"/>
                          <a:stretch>
                            <a:fillRect t="-187500" r="-200000" b="-103125"/>
                          </a:stretch>
                        </a:blipFill>
                      </a:tcPr>
                    </a:tc>
                    <a:tc>
                      <a:txBody>
                        <a:bodyPr/>
                        <a:lstStyle/>
                        <a:p>
                          <a:pPr algn="ctr"/>
                          <a:r>
                            <a:rPr lang="en-US" sz="2400" dirty="0" smtClean="0"/>
                            <a:t>c</a:t>
                          </a:r>
                          <a:r>
                            <a:rPr lang="en-US" sz="2400" baseline="-25000" dirty="0" smtClean="0"/>
                            <a:t>1</a:t>
                          </a:r>
                          <a:endParaRPr lang="en-US" sz="2400" dirty="0"/>
                        </a:p>
                      </a:txBody>
                      <a:tcPr>
                        <a:lnB w="12700" cap="flat" cmpd="sng" algn="ctr">
                          <a:solidFill>
                            <a:schemeClr val="tx1"/>
                          </a:solidFill>
                          <a:prstDash val="solid"/>
                          <a:round/>
                          <a:headEnd type="none" w="med" len="med"/>
                          <a:tailEnd type="none" w="med" len="med"/>
                        </a:lnB>
                      </a:tcPr>
                    </a:tc>
                    <a:tc>
                      <a:txBody>
                        <a:bodyPr/>
                        <a:lstStyle/>
                        <a:p>
                          <a:pPr algn="ctr"/>
                          <a:r>
                            <a:rPr lang="en-US" sz="2400" baseline="0" dirty="0" smtClean="0"/>
                            <a:t>PT</a:t>
                          </a:r>
                          <a:r>
                            <a:rPr lang="en-US" sz="2400" baseline="-25000" dirty="0" smtClean="0"/>
                            <a:t>O1</a:t>
                          </a:r>
                          <a:endParaRPr lang="en-US" sz="2400" baseline="-25000" dirty="0"/>
                        </a:p>
                      </a:txBody>
                      <a:tcPr>
                        <a:lnB w="12700" cap="flat" cmpd="sng" algn="ctr">
                          <a:solidFill>
                            <a:schemeClr val="tx1"/>
                          </a:solidFill>
                          <a:prstDash val="solid"/>
                          <a:round/>
                          <a:headEnd type="none" w="med" len="med"/>
                          <a:tailEnd type="none" w="med" len="med"/>
                        </a:lnB>
                      </a:tcPr>
                    </a:tc>
                  </a:tr>
                  <a:tr h="589660">
                    <a:tc>
                      <a:txBody>
                        <a:bodyPr/>
                        <a:lstStyle/>
                        <a:p>
                          <a:pPr algn="ctr"/>
                          <a:endParaRPr lang="en-US" sz="2400" b="1" i="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US" sz="2400" dirty="0"/>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sz="2400" baseline="0" dirty="0" smtClean="0"/>
                            <a:t>PT</a:t>
                          </a:r>
                          <a:r>
                            <a:rPr lang="en-US" sz="2400" baseline="-25000" dirty="0" smtClean="0"/>
                            <a:t>1</a:t>
                          </a:r>
                          <a:endParaRPr lang="en-US" sz="2400" baseline="-25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mc:Fallback>
      </mc:AlternateContent>
      <mc:AlternateContent xmlns:mc="http://schemas.openxmlformats.org/markup-compatibility/2006" xmlns:a14="http://schemas.microsoft.com/office/drawing/2010/main">
        <mc:Choice Requires="a14">
          <p:graphicFrame>
            <p:nvGraphicFramePr>
              <p:cNvPr id="54" name="Table 53"/>
              <p:cNvGraphicFramePr>
                <a:graphicFrameLocks noGrp="1"/>
              </p:cNvGraphicFramePr>
              <p:nvPr>
                <p:extLst>
                  <p:ext uri="{D42A27DB-BD31-4B8C-83A1-F6EECF244321}">
                    <p14:modId xmlns:p14="http://schemas.microsoft.com/office/powerpoint/2010/main" val="2774953022"/>
                  </p:ext>
                </p:extLst>
              </p:nvPr>
            </p:nvGraphicFramePr>
            <p:xfrm>
              <a:off x="2544580" y="4073998"/>
              <a:ext cx="2171700" cy="2226180"/>
            </p:xfrm>
            <a:graphic>
              <a:graphicData uri="http://schemas.openxmlformats.org/drawingml/2006/table">
                <a:tbl>
                  <a:tblPr firstRow="1" bandRow="1">
                    <a:tableStyleId>{5940675A-B579-460E-94D1-54222C63F5DA}</a:tableStyleId>
                  </a:tblPr>
                  <a:tblGrid>
                    <a:gridCol w="723900">
                      <a:extLst>
                        <a:ext uri="{9D8B030D-6E8A-4147-A177-3AD203B41FA5}">
                          <a16:colId xmlns:a16="http://schemas.microsoft.com/office/drawing/2014/main" val="20000"/>
                        </a:ext>
                      </a:extLst>
                    </a:gridCol>
                    <a:gridCol w="723900">
                      <a:extLst>
                        <a:ext uri="{9D8B030D-6E8A-4147-A177-3AD203B41FA5}">
                          <a16:colId xmlns:a16="http://schemas.microsoft.com/office/drawing/2014/main" val="20001"/>
                        </a:ext>
                      </a:extLst>
                    </a:gridCol>
                    <a:gridCol w="723900">
                      <a:extLst>
                        <a:ext uri="{9D8B030D-6E8A-4147-A177-3AD203B41FA5}">
                          <a16:colId xmlns:a16="http://schemas.microsoft.com/office/drawing/2014/main" val="20002"/>
                        </a:ext>
                      </a:extLst>
                    </a:gridCol>
                  </a:tblGrid>
                  <a:tr h="152400">
                    <a:tc>
                      <a:txBody>
                        <a:bodyPr/>
                        <a:lstStyle/>
                        <a:p>
                          <a:pPr algn="ctr"/>
                          <a:endParaRPr lang="en-US" sz="2400" dirty="0"/>
                        </a:p>
                      </a:txBody>
                      <a:tcPr/>
                    </a:tc>
                    <a:tc>
                      <a:txBody>
                        <a:bodyPr/>
                        <a:lstStyle/>
                        <a:p>
                          <a:pPr algn="ctr"/>
                          <a:r>
                            <a:rPr lang="en-US" sz="2400" b="1" dirty="0" smtClean="0"/>
                            <a:t>D</a:t>
                          </a:r>
                          <a:endParaRPr lang="en-US" sz="2400" b="1" dirty="0"/>
                        </a:p>
                      </a:txBody>
                      <a:tcPr/>
                    </a:tc>
                    <a:tc>
                      <a:txBody>
                        <a:bodyPr/>
                        <a:lstStyle/>
                        <a:p>
                          <a:pPr algn="ctr"/>
                          <a:r>
                            <a:rPr lang="en-US" sz="2400" b="1" dirty="0" smtClean="0"/>
                            <a:t>PT</a:t>
                          </a:r>
                          <a:endParaRPr lang="en-US" sz="2400" b="1" dirty="0"/>
                        </a:p>
                      </a:txBody>
                      <a:tcPr/>
                    </a:tc>
                    <a:extLst>
                      <a:ext uri="{0D108BD9-81ED-4DB2-BD59-A6C34878D82A}">
                        <a16:rowId xmlns:a16="http://schemas.microsoft.com/office/drawing/2014/main" val="10000"/>
                      </a:ext>
                    </a:extLst>
                  </a:tr>
                  <a:tr h="589660">
                    <a:tc>
                      <a:txBody>
                        <a:bodyPr/>
                        <a:lstStyle/>
                        <a:p>
                          <a:pPr algn="ctr"/>
                          <a:r>
                            <a:rPr lang="en-US" sz="2400" b="1" dirty="0" smtClean="0"/>
                            <a:t>E</a:t>
                          </a:r>
                          <a:endParaRPr lang="en-US" sz="2400" b="1" dirty="0"/>
                        </a:p>
                      </a:txBody>
                      <a:tcPr/>
                    </a:tc>
                    <a:tc>
                      <a:txBody>
                        <a:bodyPr/>
                        <a:lstStyle/>
                        <a:p>
                          <a:pPr algn="ctr"/>
                          <a:r>
                            <a:rPr lang="en-US" sz="2400" dirty="0" smtClean="0"/>
                            <a:t>a</a:t>
                          </a:r>
                          <a:r>
                            <a:rPr lang="en-US" sz="2400" baseline="-25000" dirty="0" smtClean="0"/>
                            <a:t>2</a:t>
                          </a:r>
                          <a:endParaRPr lang="en-US" sz="2400" baseline="-25000" dirty="0"/>
                        </a:p>
                      </a:txBody>
                      <a:tcPr/>
                    </a:tc>
                    <a:tc>
                      <a:txBody>
                        <a:bodyPr/>
                        <a:lstStyle/>
                        <a:p>
                          <a:pPr algn="ctr"/>
                          <a:r>
                            <a:rPr lang="en-US" sz="2400" baseline="0" dirty="0" smtClean="0"/>
                            <a:t>PT</a:t>
                          </a:r>
                          <a:r>
                            <a:rPr lang="en-US" sz="2400" baseline="-25000" dirty="0" smtClean="0"/>
                            <a:t>I2</a:t>
                          </a:r>
                          <a:endParaRPr lang="en-US" sz="2400" baseline="-25000" dirty="0"/>
                        </a:p>
                      </a:txBody>
                      <a:tcPr/>
                    </a:tc>
                    <a:extLst>
                      <a:ext uri="{0D108BD9-81ED-4DB2-BD59-A6C34878D82A}">
                        <a16:rowId xmlns:a16="http://schemas.microsoft.com/office/drawing/2014/main" val="10001"/>
                      </a:ext>
                    </a:extLst>
                  </a:tr>
                  <a:tr h="589660">
                    <a:tc>
                      <a:txBody>
                        <a:bodyPr/>
                        <a:lstStyle/>
                        <a:p>
                          <a:pPr algn="ctr"/>
                          <a14:m>
                            <m:oMathPara xmlns:m="http://schemas.openxmlformats.org/officeDocument/2006/math">
                              <m:oMathParaPr>
                                <m:jc m:val="centerGroup"/>
                              </m:oMathParaPr>
                              <m:oMath xmlns:m="http://schemas.openxmlformats.org/officeDocument/2006/math">
                                <m:acc>
                                  <m:accPr>
                                    <m:chr m:val="̅"/>
                                    <m:ctrlPr>
                                      <a:rPr lang="en-US" sz="2400" b="1" i="1" smtClean="0">
                                        <a:latin typeface="Cambria Math" panose="02040503050406030204" pitchFamily="18" charset="0"/>
                                      </a:rPr>
                                    </m:ctrlPr>
                                  </m:accPr>
                                  <m:e>
                                    <m:r>
                                      <a:rPr lang="en-US" sz="2400" b="1" i="0" smtClean="0">
                                        <a:latin typeface="Cambria Math"/>
                                      </a:rPr>
                                      <m:t>𝐄</m:t>
                                    </m:r>
                                  </m:e>
                                </m:acc>
                              </m:oMath>
                            </m:oMathPara>
                          </a14:m>
                          <a:endParaRPr lang="en-US" sz="2400" b="1" i="0" dirty="0"/>
                        </a:p>
                      </a:txBody>
                      <a:tcPr>
                        <a:lnB w="12700" cap="flat" cmpd="sng" algn="ctr">
                          <a:solidFill>
                            <a:schemeClr val="tx1"/>
                          </a:solidFill>
                          <a:prstDash val="solid"/>
                          <a:round/>
                          <a:headEnd type="none" w="med" len="med"/>
                          <a:tailEnd type="none" w="med" len="med"/>
                        </a:lnB>
                      </a:tcPr>
                    </a:tc>
                    <a:tc>
                      <a:txBody>
                        <a:bodyPr/>
                        <a:lstStyle/>
                        <a:p>
                          <a:pPr algn="ctr"/>
                          <a:r>
                            <a:rPr lang="en-US" sz="2400" dirty="0" smtClean="0"/>
                            <a:t>c</a:t>
                          </a:r>
                          <a:r>
                            <a:rPr lang="en-US" sz="2400" baseline="-25000" dirty="0" smtClean="0"/>
                            <a:t>2</a:t>
                          </a:r>
                          <a:endParaRPr lang="en-US" sz="2400" dirty="0"/>
                        </a:p>
                      </a:txBody>
                      <a:tcPr>
                        <a:lnB w="12700" cap="flat" cmpd="sng" algn="ctr">
                          <a:solidFill>
                            <a:schemeClr val="tx1"/>
                          </a:solidFill>
                          <a:prstDash val="solid"/>
                          <a:round/>
                          <a:headEnd type="none" w="med" len="med"/>
                          <a:tailEnd type="none" w="med" len="med"/>
                        </a:lnB>
                      </a:tcPr>
                    </a:tc>
                    <a:tc>
                      <a:txBody>
                        <a:bodyPr/>
                        <a:lstStyle/>
                        <a:p>
                          <a:pPr algn="ctr"/>
                          <a:r>
                            <a:rPr lang="en-US" sz="2400" baseline="0" dirty="0" smtClean="0"/>
                            <a:t>PT</a:t>
                          </a:r>
                          <a:r>
                            <a:rPr lang="en-US" sz="2400" baseline="-25000" dirty="0" smtClean="0"/>
                            <a:t>O2</a:t>
                          </a:r>
                          <a:endParaRPr lang="en-US" sz="2400" baseline="-2500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89660">
                    <a:tc>
                      <a:txBody>
                        <a:bodyPr/>
                        <a:lstStyle/>
                        <a:p>
                          <a:pPr algn="ctr"/>
                          <a:endParaRPr lang="en-US" sz="2400" b="1" i="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US" sz="2400" dirty="0"/>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sz="2400" baseline="0" dirty="0" smtClean="0"/>
                            <a:t>PT</a:t>
                          </a:r>
                          <a:r>
                            <a:rPr lang="en-US" sz="2400" baseline="-25000" dirty="0" smtClean="0"/>
                            <a:t>2</a:t>
                          </a:r>
                          <a:endParaRPr lang="en-US" sz="2400" baseline="-25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mc:Choice>
        <mc:Fallback xmlns="">
          <p:graphicFrame>
            <p:nvGraphicFramePr>
              <p:cNvPr id="54" name="Table 53"/>
              <p:cNvGraphicFramePr>
                <a:graphicFrameLocks noGrp="1"/>
              </p:cNvGraphicFramePr>
              <p:nvPr>
                <p:extLst>
                  <p:ext uri="{D42A27DB-BD31-4B8C-83A1-F6EECF244321}">
                    <p14:modId xmlns:p14="http://schemas.microsoft.com/office/powerpoint/2010/main" val="2774953022"/>
                  </p:ext>
                </p:extLst>
              </p:nvPr>
            </p:nvGraphicFramePr>
            <p:xfrm>
              <a:off x="2544580" y="4073998"/>
              <a:ext cx="2171700" cy="2226180"/>
            </p:xfrm>
            <a:graphic>
              <a:graphicData uri="http://schemas.openxmlformats.org/drawingml/2006/table">
                <a:tbl>
                  <a:tblPr firstRow="1" bandRow="1">
                    <a:tableStyleId>{5940675A-B579-460E-94D1-54222C63F5DA}</a:tableStyleId>
                  </a:tblPr>
                  <a:tblGrid>
                    <a:gridCol w="723900"/>
                    <a:gridCol w="723900"/>
                    <a:gridCol w="723900"/>
                  </a:tblGrid>
                  <a:tr h="457200">
                    <a:tc>
                      <a:txBody>
                        <a:bodyPr/>
                        <a:lstStyle/>
                        <a:p>
                          <a:pPr algn="ctr"/>
                          <a:endParaRPr lang="en-US" sz="2400" dirty="0"/>
                        </a:p>
                      </a:txBody>
                      <a:tcPr/>
                    </a:tc>
                    <a:tc>
                      <a:txBody>
                        <a:bodyPr/>
                        <a:lstStyle/>
                        <a:p>
                          <a:pPr algn="ctr"/>
                          <a:r>
                            <a:rPr lang="en-US" sz="2400" b="1" dirty="0" smtClean="0"/>
                            <a:t>D</a:t>
                          </a:r>
                          <a:endParaRPr lang="en-US" sz="2400" b="1" dirty="0"/>
                        </a:p>
                      </a:txBody>
                      <a:tcPr/>
                    </a:tc>
                    <a:tc>
                      <a:txBody>
                        <a:bodyPr/>
                        <a:lstStyle/>
                        <a:p>
                          <a:pPr algn="ctr"/>
                          <a:r>
                            <a:rPr lang="en-US" sz="2400" b="1" dirty="0" smtClean="0"/>
                            <a:t>PT</a:t>
                          </a:r>
                          <a:endParaRPr lang="en-US" sz="2400" b="1" dirty="0"/>
                        </a:p>
                      </a:txBody>
                      <a:tcPr/>
                    </a:tc>
                  </a:tr>
                  <a:tr h="589660">
                    <a:tc>
                      <a:txBody>
                        <a:bodyPr/>
                        <a:lstStyle/>
                        <a:p>
                          <a:pPr algn="ctr"/>
                          <a:r>
                            <a:rPr lang="en-US" sz="2400" b="1" dirty="0" smtClean="0"/>
                            <a:t>E</a:t>
                          </a:r>
                          <a:endParaRPr lang="en-US" sz="2400" b="1" dirty="0"/>
                        </a:p>
                      </a:txBody>
                      <a:tcPr/>
                    </a:tc>
                    <a:tc>
                      <a:txBody>
                        <a:bodyPr/>
                        <a:lstStyle/>
                        <a:p>
                          <a:pPr algn="ctr"/>
                          <a:r>
                            <a:rPr lang="en-US" sz="2400" dirty="0" smtClean="0"/>
                            <a:t>a</a:t>
                          </a:r>
                          <a:r>
                            <a:rPr lang="en-US" sz="2400" baseline="-25000" dirty="0" smtClean="0"/>
                            <a:t>2</a:t>
                          </a:r>
                          <a:endParaRPr lang="en-US" sz="2400" baseline="-25000" dirty="0"/>
                        </a:p>
                      </a:txBody>
                      <a:tcPr/>
                    </a:tc>
                    <a:tc>
                      <a:txBody>
                        <a:bodyPr/>
                        <a:lstStyle/>
                        <a:p>
                          <a:pPr algn="ctr"/>
                          <a:r>
                            <a:rPr lang="en-US" sz="2400" baseline="0" dirty="0" smtClean="0"/>
                            <a:t>PT</a:t>
                          </a:r>
                          <a:r>
                            <a:rPr lang="en-US" sz="2400" baseline="-25000" dirty="0" smtClean="0"/>
                            <a:t>I2</a:t>
                          </a:r>
                          <a:endParaRPr lang="en-US" sz="2400" baseline="-25000" dirty="0"/>
                        </a:p>
                      </a:txBody>
                      <a:tcPr/>
                    </a:tc>
                  </a:tr>
                  <a:tr h="589660">
                    <a:tc>
                      <a:txBody>
                        <a:bodyPr/>
                        <a:lstStyle/>
                        <a:p>
                          <a:endParaRPr lang="en-US"/>
                        </a:p>
                      </a:txBody>
                      <a:tcPr>
                        <a:lnB w="12700" cap="flat" cmpd="sng" algn="ctr">
                          <a:solidFill>
                            <a:schemeClr val="tx1"/>
                          </a:solidFill>
                          <a:prstDash val="solid"/>
                          <a:round/>
                          <a:headEnd type="none" w="med" len="med"/>
                          <a:tailEnd type="none" w="med" len="med"/>
                        </a:lnB>
                        <a:blipFill rotWithShape="1">
                          <a:blip r:embed="rId5"/>
                          <a:stretch>
                            <a:fillRect t="-187500" r="-200000" b="-103125"/>
                          </a:stretch>
                        </a:blipFill>
                      </a:tcPr>
                    </a:tc>
                    <a:tc>
                      <a:txBody>
                        <a:bodyPr/>
                        <a:lstStyle/>
                        <a:p>
                          <a:pPr algn="ctr"/>
                          <a:r>
                            <a:rPr lang="en-US" sz="2400" dirty="0" smtClean="0"/>
                            <a:t>c</a:t>
                          </a:r>
                          <a:r>
                            <a:rPr lang="en-US" sz="2400" baseline="-25000" dirty="0" smtClean="0"/>
                            <a:t>2</a:t>
                          </a:r>
                          <a:endParaRPr lang="en-US" sz="2400" dirty="0"/>
                        </a:p>
                      </a:txBody>
                      <a:tcPr>
                        <a:lnB w="12700" cap="flat" cmpd="sng" algn="ctr">
                          <a:solidFill>
                            <a:schemeClr val="tx1"/>
                          </a:solidFill>
                          <a:prstDash val="solid"/>
                          <a:round/>
                          <a:headEnd type="none" w="med" len="med"/>
                          <a:tailEnd type="none" w="med" len="med"/>
                        </a:lnB>
                      </a:tcPr>
                    </a:tc>
                    <a:tc>
                      <a:txBody>
                        <a:bodyPr/>
                        <a:lstStyle/>
                        <a:p>
                          <a:pPr algn="ctr"/>
                          <a:r>
                            <a:rPr lang="en-US" sz="2400" baseline="0" dirty="0" smtClean="0"/>
                            <a:t>PT</a:t>
                          </a:r>
                          <a:r>
                            <a:rPr lang="en-US" sz="2400" baseline="-25000" dirty="0" smtClean="0"/>
                            <a:t>O2</a:t>
                          </a:r>
                          <a:endParaRPr lang="en-US" sz="2400" baseline="-25000" dirty="0"/>
                        </a:p>
                      </a:txBody>
                      <a:tcPr>
                        <a:lnB w="12700" cap="flat" cmpd="sng" algn="ctr">
                          <a:solidFill>
                            <a:schemeClr val="tx1"/>
                          </a:solidFill>
                          <a:prstDash val="solid"/>
                          <a:round/>
                          <a:headEnd type="none" w="med" len="med"/>
                          <a:tailEnd type="none" w="med" len="med"/>
                        </a:lnB>
                      </a:tcPr>
                    </a:tc>
                  </a:tr>
                  <a:tr h="589660">
                    <a:tc>
                      <a:txBody>
                        <a:bodyPr/>
                        <a:lstStyle/>
                        <a:p>
                          <a:pPr algn="ctr"/>
                          <a:endParaRPr lang="en-US" sz="2400" b="1" i="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US" sz="2400" dirty="0"/>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sz="2400" baseline="0" dirty="0" smtClean="0"/>
                            <a:t>PT</a:t>
                          </a:r>
                          <a:r>
                            <a:rPr lang="en-US" sz="2400" baseline="-25000" dirty="0" smtClean="0"/>
                            <a:t>2</a:t>
                          </a:r>
                          <a:endParaRPr lang="en-US" sz="2400" baseline="-25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mc:Fallback>
      </mc:AlternateContent>
      <p:sp>
        <p:nvSpPr>
          <p:cNvPr id="55" name="TextBox 54"/>
          <p:cNvSpPr txBox="1"/>
          <p:nvPr/>
        </p:nvSpPr>
        <p:spPr>
          <a:xfrm>
            <a:off x="0" y="3581400"/>
            <a:ext cx="2514600" cy="369332"/>
          </a:xfrm>
          <a:prstGeom prst="rect">
            <a:avLst/>
          </a:prstGeom>
          <a:noFill/>
        </p:spPr>
        <p:txBody>
          <a:bodyPr wrap="square" rtlCol="0">
            <a:spAutoFit/>
          </a:bodyPr>
          <a:lstStyle/>
          <a:p>
            <a:pPr algn="ctr"/>
            <a:r>
              <a:rPr lang="en-US" b="1" dirty="0" smtClean="0"/>
              <a:t>Stratum 1</a:t>
            </a:r>
            <a:endParaRPr lang="en-US" b="1" dirty="0"/>
          </a:p>
        </p:txBody>
      </p:sp>
      <p:sp>
        <p:nvSpPr>
          <p:cNvPr id="56" name="TextBox 55"/>
          <p:cNvSpPr txBox="1"/>
          <p:nvPr/>
        </p:nvSpPr>
        <p:spPr>
          <a:xfrm>
            <a:off x="2362200" y="3631580"/>
            <a:ext cx="2514600" cy="369332"/>
          </a:xfrm>
          <a:prstGeom prst="rect">
            <a:avLst/>
          </a:prstGeom>
          <a:noFill/>
        </p:spPr>
        <p:txBody>
          <a:bodyPr wrap="square" rtlCol="0">
            <a:spAutoFit/>
          </a:bodyPr>
          <a:lstStyle/>
          <a:p>
            <a:pPr algn="ctr"/>
            <a:r>
              <a:rPr lang="en-US" b="1" dirty="0" smtClean="0"/>
              <a:t>Stratum 2</a:t>
            </a:r>
            <a:endParaRPr lang="en-US" b="1" dirty="0"/>
          </a:p>
        </p:txBody>
      </p:sp>
      <p:sp>
        <p:nvSpPr>
          <p:cNvPr id="57" name="TextBox 56"/>
          <p:cNvSpPr txBox="1"/>
          <p:nvPr/>
        </p:nvSpPr>
        <p:spPr>
          <a:xfrm>
            <a:off x="5341776" y="4254502"/>
            <a:ext cx="3940118" cy="461665"/>
          </a:xfrm>
          <a:prstGeom prst="rect">
            <a:avLst/>
          </a:prstGeom>
          <a:noFill/>
        </p:spPr>
        <p:txBody>
          <a:bodyPr wrap="none" rtlCol="0">
            <a:spAutoFit/>
          </a:bodyPr>
          <a:lstStyle/>
          <a:p>
            <a:r>
              <a:rPr lang="en-US" sz="2400" dirty="0" smtClean="0"/>
              <a:t>[a</a:t>
            </a:r>
            <a:r>
              <a:rPr lang="en-US" sz="2400" baseline="-25000" dirty="0" smtClean="0"/>
              <a:t>1</a:t>
            </a:r>
            <a:r>
              <a:rPr lang="en-US" sz="2400" dirty="0" smtClean="0"/>
              <a:t>(PT</a:t>
            </a:r>
            <a:r>
              <a:rPr lang="en-US" sz="2400" baseline="-25000" dirty="0"/>
              <a:t>O</a:t>
            </a:r>
            <a:r>
              <a:rPr lang="en-US" sz="2400" baseline="-25000" dirty="0" smtClean="0"/>
              <a:t>1</a:t>
            </a:r>
            <a:r>
              <a:rPr lang="en-US" sz="2400" dirty="0" smtClean="0"/>
              <a:t>)/PT</a:t>
            </a:r>
            <a:r>
              <a:rPr lang="en-US" sz="2400" baseline="-25000" dirty="0" smtClean="0"/>
              <a:t>1</a:t>
            </a:r>
            <a:r>
              <a:rPr lang="en-US" sz="2400" dirty="0" smtClean="0"/>
              <a:t>] +</a:t>
            </a:r>
            <a:r>
              <a:rPr lang="en-US" sz="2400" dirty="0"/>
              <a:t> [</a:t>
            </a:r>
            <a:r>
              <a:rPr lang="en-US" sz="2400" dirty="0" smtClean="0"/>
              <a:t>a</a:t>
            </a:r>
            <a:r>
              <a:rPr lang="en-US" sz="2400" baseline="-25000" dirty="0" smtClean="0"/>
              <a:t>2</a:t>
            </a:r>
            <a:r>
              <a:rPr lang="en-US" sz="2400" dirty="0" smtClean="0"/>
              <a:t>(PT</a:t>
            </a:r>
            <a:r>
              <a:rPr lang="en-US" sz="2400" baseline="-25000" dirty="0" smtClean="0"/>
              <a:t>O2</a:t>
            </a:r>
            <a:r>
              <a:rPr lang="en-US" sz="2400" dirty="0" smtClean="0"/>
              <a:t>)/PT</a:t>
            </a:r>
            <a:r>
              <a:rPr lang="en-US" sz="2400" baseline="-25000" dirty="0" smtClean="0"/>
              <a:t>2</a:t>
            </a:r>
            <a:r>
              <a:rPr lang="en-US" sz="2400" dirty="0" smtClean="0"/>
              <a:t>] </a:t>
            </a:r>
            <a:endParaRPr lang="en-US" sz="2400" dirty="0"/>
          </a:p>
        </p:txBody>
      </p:sp>
      <p:cxnSp>
        <p:nvCxnSpPr>
          <p:cNvPr id="58" name="Straight Connector 57"/>
          <p:cNvCxnSpPr/>
          <p:nvPr/>
        </p:nvCxnSpPr>
        <p:spPr>
          <a:xfrm>
            <a:off x="5555871" y="4716167"/>
            <a:ext cx="351192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5391626" y="4725423"/>
            <a:ext cx="3752374" cy="461665"/>
          </a:xfrm>
          <a:prstGeom prst="rect">
            <a:avLst/>
          </a:prstGeom>
          <a:noFill/>
        </p:spPr>
        <p:txBody>
          <a:bodyPr wrap="none" rtlCol="0">
            <a:spAutoFit/>
          </a:bodyPr>
          <a:lstStyle/>
          <a:p>
            <a:r>
              <a:rPr lang="en-US" sz="2400" dirty="0" smtClean="0"/>
              <a:t>[c</a:t>
            </a:r>
            <a:r>
              <a:rPr lang="en-US" sz="2400" baseline="-25000" dirty="0" smtClean="0"/>
              <a:t>1</a:t>
            </a:r>
            <a:r>
              <a:rPr lang="en-US" sz="2400" dirty="0" smtClean="0"/>
              <a:t>(PT</a:t>
            </a:r>
            <a:r>
              <a:rPr lang="en-US" sz="2400" baseline="-25000" dirty="0" smtClean="0"/>
              <a:t>I1</a:t>
            </a:r>
            <a:r>
              <a:rPr lang="en-US" sz="2400" dirty="0" smtClean="0"/>
              <a:t>)/PT</a:t>
            </a:r>
            <a:r>
              <a:rPr lang="en-US" sz="2400" baseline="-25000" dirty="0" smtClean="0"/>
              <a:t>1</a:t>
            </a:r>
            <a:r>
              <a:rPr lang="en-US" sz="2400" dirty="0" smtClean="0"/>
              <a:t>] +</a:t>
            </a:r>
            <a:r>
              <a:rPr lang="en-US" sz="2400" dirty="0"/>
              <a:t> </a:t>
            </a:r>
            <a:r>
              <a:rPr lang="en-US" sz="2400" dirty="0" smtClean="0"/>
              <a:t>[</a:t>
            </a:r>
            <a:r>
              <a:rPr lang="en-US" sz="2400" dirty="0"/>
              <a:t>c</a:t>
            </a:r>
            <a:r>
              <a:rPr lang="en-US" sz="2400" baseline="-25000" dirty="0" smtClean="0"/>
              <a:t>2</a:t>
            </a:r>
            <a:r>
              <a:rPr lang="en-US" sz="2400" dirty="0" smtClean="0"/>
              <a:t>(PT</a:t>
            </a:r>
            <a:r>
              <a:rPr lang="en-US" sz="2400" baseline="-25000" dirty="0" smtClean="0"/>
              <a:t>I2</a:t>
            </a:r>
            <a:r>
              <a:rPr lang="en-US" sz="2400" dirty="0" smtClean="0"/>
              <a:t>)/PT</a:t>
            </a:r>
            <a:r>
              <a:rPr lang="en-US" sz="2400" baseline="-25000" dirty="0" smtClean="0"/>
              <a:t>2</a:t>
            </a:r>
            <a:r>
              <a:rPr lang="en-US" sz="2400" dirty="0" smtClean="0"/>
              <a:t>] </a:t>
            </a:r>
            <a:endParaRPr lang="en-US" sz="2400" dirty="0"/>
          </a:p>
        </p:txBody>
      </p:sp>
    </p:spTree>
    <p:extLst>
      <p:ext uri="{BB962C8B-B14F-4D97-AF65-F5344CB8AC3E}">
        <p14:creationId xmlns:p14="http://schemas.microsoft.com/office/powerpoint/2010/main" val="184892988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idx="1"/>
          </p:nvPr>
        </p:nvSpPr>
        <p:spPr>
          <a:xfrm>
            <a:off x="354013" y="228600"/>
            <a:ext cx="8382000" cy="6172200"/>
          </a:xfrm>
        </p:spPr>
        <p:txBody>
          <a:bodyPr/>
          <a:lstStyle/>
          <a:p>
            <a:pPr algn="ctr">
              <a:spcAft>
                <a:spcPct val="50000"/>
              </a:spcAft>
              <a:buFontTx/>
              <a:buNone/>
            </a:pPr>
            <a:r>
              <a:rPr lang="en-US" altLang="en-US" sz="3600" dirty="0"/>
              <a:t>Example - Incidence Rate Data</a:t>
            </a:r>
          </a:p>
          <a:p>
            <a:pPr>
              <a:lnSpc>
                <a:spcPct val="80000"/>
              </a:lnSpc>
            </a:pPr>
            <a:r>
              <a:rPr lang="en-US" altLang="en-US" sz="2800" dirty="0"/>
              <a:t>Exposure = Male </a:t>
            </a:r>
            <a:r>
              <a:rPr lang="en-US" altLang="en-US" sz="2800" dirty="0" smtClean="0"/>
              <a:t>sex (females are unexposed)</a:t>
            </a:r>
            <a:endParaRPr lang="en-US" altLang="en-US" sz="2800" dirty="0"/>
          </a:p>
          <a:p>
            <a:pPr>
              <a:lnSpc>
                <a:spcPct val="80000"/>
              </a:lnSpc>
            </a:pPr>
            <a:r>
              <a:rPr lang="en-US" altLang="en-US" sz="2800" dirty="0" smtClean="0"/>
              <a:t>Outcome   </a:t>
            </a:r>
            <a:r>
              <a:rPr lang="en-US" altLang="en-US" sz="2800" dirty="0"/>
              <a:t>= Trigeminal Neuralgia-Related death</a:t>
            </a:r>
          </a:p>
          <a:p>
            <a:pPr>
              <a:lnSpc>
                <a:spcPct val="80000"/>
              </a:lnSpc>
            </a:pPr>
            <a:r>
              <a:rPr lang="en-US" altLang="en-US" sz="2800" dirty="0"/>
              <a:t>Potential confounder = Age (&lt; 65; 65+)</a:t>
            </a:r>
            <a:endParaRPr lang="en-US" altLang="en-US" sz="2800" dirty="0">
              <a:solidFill>
                <a:srgbClr val="000000"/>
              </a:solidFill>
            </a:endParaRPr>
          </a:p>
        </p:txBody>
      </p:sp>
      <p:grpSp>
        <p:nvGrpSpPr>
          <p:cNvPr id="2" name="Group 3"/>
          <p:cNvGrpSpPr>
            <a:grpSpLocks/>
          </p:cNvGrpSpPr>
          <p:nvPr/>
        </p:nvGrpSpPr>
        <p:grpSpPr bwMode="auto">
          <a:xfrm>
            <a:off x="2209800" y="2514600"/>
            <a:ext cx="3903663" cy="2895600"/>
            <a:chOff x="950" y="1728"/>
            <a:chExt cx="2459" cy="1824"/>
          </a:xfrm>
        </p:grpSpPr>
        <p:sp>
          <p:nvSpPr>
            <p:cNvPr id="89092" name="Rectangle 4"/>
            <p:cNvSpPr>
              <a:spLocks noChangeArrowheads="1"/>
            </p:cNvSpPr>
            <p:nvPr/>
          </p:nvSpPr>
          <p:spPr bwMode="auto">
            <a:xfrm>
              <a:off x="2640" y="2304"/>
              <a:ext cx="768" cy="624"/>
            </a:xfrm>
            <a:prstGeom prst="rect">
              <a:avLst/>
            </a:prstGeom>
            <a:noFill/>
            <a:ln w="9525">
              <a:solidFill>
                <a:schemeClr val="tx1"/>
              </a:solidFill>
              <a:miter lim="800000"/>
              <a:headEnd/>
              <a:tailEnd/>
            </a:ln>
            <a:effectLst/>
          </p:spPr>
          <p:txBody>
            <a:bodyPr wrap="none" anchor="ctr"/>
            <a:lstStyle/>
            <a:p>
              <a:endParaRPr lang="en-US"/>
            </a:p>
          </p:txBody>
        </p:sp>
        <p:sp>
          <p:nvSpPr>
            <p:cNvPr id="89093" name="Rectangle 5"/>
            <p:cNvSpPr>
              <a:spLocks noChangeArrowheads="1"/>
            </p:cNvSpPr>
            <p:nvPr/>
          </p:nvSpPr>
          <p:spPr bwMode="auto">
            <a:xfrm>
              <a:off x="2640" y="2928"/>
              <a:ext cx="768" cy="624"/>
            </a:xfrm>
            <a:prstGeom prst="rect">
              <a:avLst/>
            </a:prstGeom>
            <a:noFill/>
            <a:ln w="9525">
              <a:solidFill>
                <a:schemeClr val="tx1"/>
              </a:solidFill>
              <a:miter lim="800000"/>
              <a:headEnd/>
              <a:tailEnd/>
            </a:ln>
            <a:effectLst/>
          </p:spPr>
          <p:txBody>
            <a:bodyPr wrap="none" anchor="ctr"/>
            <a:lstStyle/>
            <a:p>
              <a:endParaRPr lang="en-US"/>
            </a:p>
          </p:txBody>
        </p:sp>
        <p:sp>
          <p:nvSpPr>
            <p:cNvPr id="89094" name="Rectangle 6"/>
            <p:cNvSpPr>
              <a:spLocks noChangeArrowheads="1"/>
            </p:cNvSpPr>
            <p:nvPr/>
          </p:nvSpPr>
          <p:spPr bwMode="auto">
            <a:xfrm>
              <a:off x="1872" y="2928"/>
              <a:ext cx="768" cy="624"/>
            </a:xfrm>
            <a:prstGeom prst="rect">
              <a:avLst/>
            </a:prstGeom>
            <a:noFill/>
            <a:ln w="9525">
              <a:solidFill>
                <a:schemeClr val="tx1"/>
              </a:solidFill>
              <a:miter lim="800000"/>
              <a:headEnd/>
              <a:tailEnd/>
            </a:ln>
            <a:effectLst/>
          </p:spPr>
          <p:txBody>
            <a:bodyPr wrap="none" anchor="ctr"/>
            <a:lstStyle/>
            <a:p>
              <a:endParaRPr lang="en-US"/>
            </a:p>
          </p:txBody>
        </p:sp>
        <p:sp>
          <p:nvSpPr>
            <p:cNvPr id="89095" name="Rectangle 7"/>
            <p:cNvSpPr>
              <a:spLocks noChangeArrowheads="1"/>
            </p:cNvSpPr>
            <p:nvPr/>
          </p:nvSpPr>
          <p:spPr bwMode="auto">
            <a:xfrm>
              <a:off x="1872" y="2304"/>
              <a:ext cx="768" cy="624"/>
            </a:xfrm>
            <a:prstGeom prst="rect">
              <a:avLst/>
            </a:prstGeom>
            <a:noFill/>
            <a:ln w="9525">
              <a:solidFill>
                <a:schemeClr val="tx1"/>
              </a:solidFill>
              <a:miter lim="800000"/>
              <a:headEnd/>
              <a:tailEnd/>
            </a:ln>
            <a:effectLst/>
          </p:spPr>
          <p:txBody>
            <a:bodyPr wrap="none" anchor="ctr"/>
            <a:lstStyle/>
            <a:p>
              <a:endParaRPr lang="en-US"/>
            </a:p>
          </p:txBody>
        </p:sp>
        <p:sp>
          <p:nvSpPr>
            <p:cNvPr id="89096" name="Text Box 8"/>
            <p:cNvSpPr txBox="1">
              <a:spLocks noChangeArrowheads="1"/>
            </p:cNvSpPr>
            <p:nvPr/>
          </p:nvSpPr>
          <p:spPr bwMode="auto">
            <a:xfrm>
              <a:off x="1056" y="2496"/>
              <a:ext cx="449" cy="233"/>
            </a:xfrm>
            <a:prstGeom prst="rect">
              <a:avLst/>
            </a:prstGeom>
            <a:noFill/>
            <a:ln w="9525">
              <a:noFill/>
              <a:miter lim="800000"/>
              <a:headEnd/>
              <a:tailEnd/>
            </a:ln>
            <a:effectLst/>
          </p:spPr>
          <p:txBody>
            <a:bodyPr wrap="none">
              <a:spAutoFit/>
            </a:bodyPr>
            <a:lstStyle/>
            <a:p>
              <a:r>
                <a:rPr lang="en-US" altLang="en-US" dirty="0" smtClean="0">
                  <a:latin typeface="Gill Sans MT" pitchFamily="34" charset="0"/>
                </a:rPr>
                <a:t>Males</a:t>
              </a:r>
              <a:endParaRPr lang="en-US" altLang="en-US" dirty="0">
                <a:latin typeface="Gill Sans MT" pitchFamily="34" charset="0"/>
              </a:endParaRPr>
            </a:p>
          </p:txBody>
        </p:sp>
        <p:sp>
          <p:nvSpPr>
            <p:cNvPr id="89097" name="Text Box 9"/>
            <p:cNvSpPr txBox="1">
              <a:spLocks noChangeArrowheads="1"/>
            </p:cNvSpPr>
            <p:nvPr/>
          </p:nvSpPr>
          <p:spPr bwMode="auto">
            <a:xfrm>
              <a:off x="950" y="3167"/>
              <a:ext cx="584" cy="233"/>
            </a:xfrm>
            <a:prstGeom prst="rect">
              <a:avLst/>
            </a:prstGeom>
            <a:noFill/>
            <a:ln w="9525">
              <a:noFill/>
              <a:miter lim="800000"/>
              <a:headEnd/>
              <a:tailEnd/>
            </a:ln>
            <a:effectLst/>
          </p:spPr>
          <p:txBody>
            <a:bodyPr wrap="none">
              <a:spAutoFit/>
            </a:bodyPr>
            <a:lstStyle/>
            <a:p>
              <a:r>
                <a:rPr lang="en-US" altLang="en-US" dirty="0" smtClean="0">
                  <a:latin typeface="Gill Sans MT" pitchFamily="34" charset="0"/>
                </a:rPr>
                <a:t>Females</a:t>
              </a:r>
              <a:endParaRPr lang="en-US" altLang="en-US" dirty="0">
                <a:latin typeface="Gill Sans MT" pitchFamily="34" charset="0"/>
              </a:endParaRPr>
            </a:p>
          </p:txBody>
        </p:sp>
        <p:sp>
          <p:nvSpPr>
            <p:cNvPr id="89098" name="Text Box 10"/>
            <p:cNvSpPr txBox="1">
              <a:spLocks noChangeArrowheads="1"/>
            </p:cNvSpPr>
            <p:nvPr/>
          </p:nvSpPr>
          <p:spPr bwMode="auto">
            <a:xfrm>
              <a:off x="1920" y="1968"/>
              <a:ext cx="674" cy="291"/>
            </a:xfrm>
            <a:prstGeom prst="rect">
              <a:avLst/>
            </a:prstGeom>
            <a:noFill/>
            <a:ln w="9525">
              <a:noFill/>
              <a:miter lim="800000"/>
              <a:headEnd/>
              <a:tailEnd/>
            </a:ln>
            <a:effectLst/>
          </p:spPr>
          <p:txBody>
            <a:bodyPr wrap="none">
              <a:spAutoFit/>
            </a:bodyPr>
            <a:lstStyle/>
            <a:p>
              <a:r>
                <a:rPr lang="en-US" altLang="en-US" dirty="0">
                  <a:latin typeface="Gill Sans MT" pitchFamily="34" charset="0"/>
                </a:rPr>
                <a:t>Deaths</a:t>
              </a:r>
            </a:p>
          </p:txBody>
        </p:sp>
        <p:sp>
          <p:nvSpPr>
            <p:cNvPr id="89099" name="Text Box 11"/>
            <p:cNvSpPr txBox="1">
              <a:spLocks noChangeArrowheads="1"/>
            </p:cNvSpPr>
            <p:nvPr/>
          </p:nvSpPr>
          <p:spPr bwMode="auto">
            <a:xfrm>
              <a:off x="2688" y="1728"/>
              <a:ext cx="721" cy="523"/>
            </a:xfrm>
            <a:prstGeom prst="rect">
              <a:avLst/>
            </a:prstGeom>
            <a:noFill/>
            <a:ln w="9525">
              <a:noFill/>
              <a:miter lim="800000"/>
              <a:headEnd/>
              <a:tailEnd/>
            </a:ln>
            <a:effectLst/>
          </p:spPr>
          <p:txBody>
            <a:bodyPr wrap="none">
              <a:spAutoFit/>
            </a:bodyPr>
            <a:lstStyle/>
            <a:p>
              <a:r>
                <a:rPr lang="en-US" altLang="en-US">
                  <a:latin typeface="Gill Sans MT" pitchFamily="34" charset="0"/>
                </a:rPr>
                <a:t>Person-</a:t>
              </a:r>
            </a:p>
            <a:p>
              <a:r>
                <a:rPr lang="en-US" altLang="en-US">
                  <a:latin typeface="Gill Sans MT" pitchFamily="34" charset="0"/>
                </a:rPr>
                <a:t>Years</a:t>
              </a:r>
            </a:p>
          </p:txBody>
        </p:sp>
        <p:sp>
          <p:nvSpPr>
            <p:cNvPr id="89100" name="Text Box 12"/>
            <p:cNvSpPr txBox="1">
              <a:spLocks noChangeArrowheads="1"/>
            </p:cNvSpPr>
            <p:nvPr/>
          </p:nvSpPr>
          <p:spPr bwMode="auto">
            <a:xfrm>
              <a:off x="2064" y="2496"/>
              <a:ext cx="310" cy="291"/>
            </a:xfrm>
            <a:prstGeom prst="rect">
              <a:avLst/>
            </a:prstGeom>
            <a:noFill/>
            <a:ln w="9525">
              <a:noFill/>
              <a:miter lim="800000"/>
              <a:headEnd/>
              <a:tailEnd/>
            </a:ln>
            <a:effectLst/>
          </p:spPr>
          <p:txBody>
            <a:bodyPr wrap="none">
              <a:spAutoFit/>
            </a:bodyPr>
            <a:lstStyle/>
            <a:p>
              <a:r>
                <a:rPr lang="en-US" altLang="en-US">
                  <a:latin typeface="Gill Sans MT" pitchFamily="34" charset="0"/>
                </a:rPr>
                <a:t>90</a:t>
              </a:r>
            </a:p>
          </p:txBody>
        </p:sp>
        <p:sp>
          <p:nvSpPr>
            <p:cNvPr id="89101" name="Text Box 13"/>
            <p:cNvSpPr txBox="1">
              <a:spLocks noChangeArrowheads="1"/>
            </p:cNvSpPr>
            <p:nvPr/>
          </p:nvSpPr>
          <p:spPr bwMode="auto">
            <a:xfrm>
              <a:off x="2016" y="3120"/>
              <a:ext cx="405" cy="288"/>
            </a:xfrm>
            <a:prstGeom prst="rect">
              <a:avLst/>
            </a:prstGeom>
            <a:noFill/>
            <a:ln w="9525">
              <a:noFill/>
              <a:miter lim="800000"/>
              <a:headEnd/>
              <a:tailEnd/>
            </a:ln>
            <a:effectLst/>
          </p:spPr>
          <p:txBody>
            <a:bodyPr wrap="none">
              <a:spAutoFit/>
            </a:bodyPr>
            <a:lstStyle/>
            <a:p>
              <a:r>
                <a:rPr lang="en-US" altLang="en-US">
                  <a:latin typeface="Gill Sans MT" pitchFamily="34" charset="0"/>
                </a:rPr>
                <a:t>131</a:t>
              </a:r>
            </a:p>
          </p:txBody>
        </p:sp>
        <p:sp>
          <p:nvSpPr>
            <p:cNvPr id="89102" name="Text Box 14"/>
            <p:cNvSpPr txBox="1">
              <a:spLocks noChangeArrowheads="1"/>
            </p:cNvSpPr>
            <p:nvPr/>
          </p:nvSpPr>
          <p:spPr bwMode="auto">
            <a:xfrm>
              <a:off x="2784" y="2496"/>
              <a:ext cx="504" cy="291"/>
            </a:xfrm>
            <a:prstGeom prst="rect">
              <a:avLst/>
            </a:prstGeom>
            <a:noFill/>
            <a:ln w="9525">
              <a:noFill/>
              <a:miter lim="800000"/>
              <a:headEnd/>
              <a:tailEnd/>
            </a:ln>
            <a:effectLst/>
          </p:spPr>
          <p:txBody>
            <a:bodyPr wrap="none">
              <a:spAutoFit/>
            </a:bodyPr>
            <a:lstStyle/>
            <a:p>
              <a:r>
                <a:rPr lang="en-US" altLang="en-US">
                  <a:latin typeface="Gill Sans MT" pitchFamily="34" charset="0"/>
                </a:rPr>
                <a:t>2465</a:t>
              </a:r>
            </a:p>
          </p:txBody>
        </p:sp>
        <p:sp>
          <p:nvSpPr>
            <p:cNvPr id="89103" name="Text Box 15"/>
            <p:cNvSpPr txBox="1">
              <a:spLocks noChangeArrowheads="1"/>
            </p:cNvSpPr>
            <p:nvPr/>
          </p:nvSpPr>
          <p:spPr bwMode="auto">
            <a:xfrm>
              <a:off x="2736" y="3120"/>
              <a:ext cx="504" cy="291"/>
            </a:xfrm>
            <a:prstGeom prst="rect">
              <a:avLst/>
            </a:prstGeom>
            <a:noFill/>
            <a:ln w="9525">
              <a:noFill/>
              <a:miter lim="800000"/>
              <a:headEnd/>
              <a:tailEnd/>
            </a:ln>
            <a:effectLst/>
          </p:spPr>
          <p:txBody>
            <a:bodyPr wrap="none">
              <a:spAutoFit/>
            </a:bodyPr>
            <a:lstStyle/>
            <a:p>
              <a:r>
                <a:rPr lang="en-US" altLang="en-US">
                  <a:latin typeface="Gill Sans MT" pitchFamily="34" charset="0"/>
                </a:rPr>
                <a:t>3946</a:t>
              </a:r>
            </a:p>
          </p:txBody>
        </p:sp>
      </p:grpSp>
      <p:sp>
        <p:nvSpPr>
          <p:cNvPr id="89109" name="Text Box 21"/>
          <p:cNvSpPr txBox="1">
            <a:spLocks noChangeArrowheads="1"/>
          </p:cNvSpPr>
          <p:nvPr/>
        </p:nvSpPr>
        <p:spPr bwMode="auto">
          <a:xfrm>
            <a:off x="930636" y="5869632"/>
            <a:ext cx="5365315" cy="584775"/>
          </a:xfrm>
          <a:prstGeom prst="rect">
            <a:avLst/>
          </a:prstGeom>
          <a:noFill/>
          <a:ln w="9525">
            <a:noFill/>
            <a:miter lim="800000"/>
            <a:headEnd/>
            <a:tailEnd/>
          </a:ln>
          <a:effectLst/>
        </p:spPr>
        <p:txBody>
          <a:bodyPr wrap="none">
            <a:spAutoFit/>
          </a:bodyPr>
          <a:lstStyle/>
          <a:p>
            <a:r>
              <a:rPr lang="en-US" sz="3200" dirty="0">
                <a:latin typeface="Gill Sans MT" pitchFamily="34" charset="0"/>
              </a:rPr>
              <a:t>Crude IRR (</a:t>
            </a:r>
            <a:r>
              <a:rPr lang="en-US" sz="3200" dirty="0" smtClean="0">
                <a:latin typeface="Gill Sans MT" pitchFamily="34" charset="0"/>
              </a:rPr>
              <a:t>males </a:t>
            </a:r>
            <a:r>
              <a:rPr lang="en-US" sz="3200" dirty="0">
                <a:latin typeface="Gill Sans MT" pitchFamily="34" charset="0"/>
              </a:rPr>
              <a:t>vs. </a:t>
            </a:r>
            <a:r>
              <a:rPr lang="en-US" sz="3200" dirty="0" smtClean="0">
                <a:latin typeface="Gill Sans MT" pitchFamily="34" charset="0"/>
              </a:rPr>
              <a:t>females)=</a:t>
            </a:r>
            <a:endParaRPr lang="en-US" sz="3200" dirty="0">
              <a:latin typeface="Gill Sans MT" pitchFamily="34" charset="0"/>
            </a:endParaRPr>
          </a:p>
        </p:txBody>
      </p:sp>
    </p:spTree>
    <p:extLst>
      <p:ext uri="{BB962C8B-B14F-4D97-AF65-F5344CB8AC3E}">
        <p14:creationId xmlns:p14="http://schemas.microsoft.com/office/powerpoint/2010/main" val="95893528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304800"/>
            <a:ext cx="9144000" cy="5973763"/>
          </a:xfrm>
        </p:spPr>
        <p:txBody>
          <a:bodyPr>
            <a:normAutofit fontScale="70000" lnSpcReduction="20000"/>
          </a:bodyPr>
          <a:lstStyle/>
          <a:p>
            <a:pPr fontAlgn="base"/>
            <a:r>
              <a:rPr lang="en-US" i="1" dirty="0"/>
              <a:t>The </a:t>
            </a:r>
            <a:r>
              <a:rPr lang="en-US" i="1" dirty="0">
                <a:solidFill>
                  <a:srgbClr val="0000FF"/>
                </a:solidFill>
              </a:rPr>
              <a:t>intense flashes of pain </a:t>
            </a:r>
            <a:r>
              <a:rPr lang="en-US" i="1" dirty="0"/>
              <a:t>can be triggered by </a:t>
            </a:r>
            <a:r>
              <a:rPr lang="en-US" i="1" dirty="0">
                <a:solidFill>
                  <a:srgbClr val="0000FF"/>
                </a:solidFill>
              </a:rPr>
              <a:t>vibration or contact with the cheek </a:t>
            </a:r>
            <a:r>
              <a:rPr lang="en-US" i="1" dirty="0"/>
              <a:t>(such as when shaving, washing the face, or applying makeup), brushing teeth, eating, drinking, talking, or being exposed to the wind. </a:t>
            </a:r>
            <a:r>
              <a:rPr lang="en-US" i="1" dirty="0">
                <a:solidFill>
                  <a:srgbClr val="0000FF"/>
                </a:solidFill>
              </a:rPr>
              <a:t>People with TN avoid social contact and daily activities such as eating and talking because they fear an attack. </a:t>
            </a:r>
            <a:r>
              <a:rPr lang="en-US" i="1" dirty="0"/>
              <a:t>Many have been known to </a:t>
            </a:r>
            <a:r>
              <a:rPr lang="en-US" i="1" dirty="0">
                <a:solidFill>
                  <a:srgbClr val="0000FF"/>
                </a:solidFill>
              </a:rPr>
              <a:t>lose their jobs</a:t>
            </a:r>
            <a:r>
              <a:rPr lang="en-US" i="1" dirty="0"/>
              <a:t> because of the debilitating nature of the pain. </a:t>
            </a:r>
            <a:r>
              <a:rPr lang="en-US" i="1" dirty="0">
                <a:solidFill>
                  <a:srgbClr val="0000FF"/>
                </a:solidFill>
              </a:rPr>
              <a:t>Marriages have dissolved </a:t>
            </a:r>
            <a:r>
              <a:rPr lang="en-US" i="1" dirty="0"/>
              <a:t>due to the difficulty of providing care and support to persons with TN. Pain from TN </a:t>
            </a:r>
            <a:r>
              <a:rPr lang="en-US" i="1" dirty="0">
                <a:solidFill>
                  <a:srgbClr val="0000FF"/>
                </a:solidFill>
              </a:rPr>
              <a:t>is frequently very isolating and depressing for the individual</a:t>
            </a:r>
            <a:r>
              <a:rPr lang="en-US" i="1" dirty="0"/>
              <a:t>. </a:t>
            </a:r>
            <a:r>
              <a:rPr lang="en-US" i="1" dirty="0">
                <a:solidFill>
                  <a:srgbClr val="0000FF"/>
                </a:solidFill>
              </a:rPr>
              <a:t>Depression and sleep disturbance may render individuals more vulnerable to pain and suffering</a:t>
            </a:r>
            <a:r>
              <a:rPr lang="en-US" i="1" dirty="0"/>
              <a:t>. </a:t>
            </a:r>
            <a:r>
              <a:rPr lang="en-US" i="1" dirty="0">
                <a:solidFill>
                  <a:srgbClr val="0000FF"/>
                </a:solidFill>
              </a:rPr>
              <a:t>Thus, there are individual, family, and societal costs of TN.</a:t>
            </a:r>
          </a:p>
          <a:p>
            <a:pPr fontAlgn="base"/>
            <a:endParaRPr lang="en-US" i="1" dirty="0" smtClean="0"/>
          </a:p>
          <a:p>
            <a:pPr fontAlgn="base"/>
            <a:endParaRPr lang="en-US" i="1" dirty="0"/>
          </a:p>
          <a:p>
            <a:pPr fontAlgn="base"/>
            <a:r>
              <a:rPr lang="en-US" i="1" dirty="0" smtClean="0">
                <a:solidFill>
                  <a:srgbClr val="0000FF"/>
                </a:solidFill>
              </a:rPr>
              <a:t>Common </a:t>
            </a:r>
            <a:r>
              <a:rPr lang="en-US" i="1" dirty="0">
                <a:solidFill>
                  <a:srgbClr val="0000FF"/>
                </a:solidFill>
              </a:rPr>
              <a:t>analgesics and opioids are not usually helpful in treating the pain. </a:t>
            </a:r>
            <a:r>
              <a:rPr lang="en-US" i="1" dirty="0"/>
              <a:t> </a:t>
            </a:r>
            <a:r>
              <a:rPr lang="en-US" i="1" dirty="0">
                <a:solidFill>
                  <a:srgbClr val="0000FF"/>
                </a:solidFill>
              </a:rPr>
              <a:t>The condition is progressive. The attacks often worsen over time, with fewer and shorter pain-free periods before they recur.</a:t>
            </a:r>
            <a:r>
              <a:rPr lang="en-US" i="1" dirty="0"/>
              <a:t> </a:t>
            </a:r>
            <a:r>
              <a:rPr lang="en-US" i="1" dirty="0">
                <a:solidFill>
                  <a:srgbClr val="0000FF"/>
                </a:solidFill>
              </a:rPr>
              <a:t>Eventually, the pain-free intervals disappear and medication to control the pain becomes less effective. Patients opt to have surgery which may or may not be effective.  Pain free periods after surgery vary.  Sometimes surgery exacerbates the pain.</a:t>
            </a:r>
          </a:p>
          <a:p>
            <a:endParaRPr lang="en-US" dirty="0"/>
          </a:p>
        </p:txBody>
      </p:sp>
      <p:sp>
        <p:nvSpPr>
          <p:cNvPr id="4" name="Rectangle 3"/>
          <p:cNvSpPr/>
          <p:nvPr/>
        </p:nvSpPr>
        <p:spPr>
          <a:xfrm>
            <a:off x="11430" y="6400800"/>
            <a:ext cx="4375942" cy="369332"/>
          </a:xfrm>
          <a:prstGeom prst="rect">
            <a:avLst/>
          </a:prstGeom>
        </p:spPr>
        <p:txBody>
          <a:bodyPr wrap="none">
            <a:spAutoFit/>
          </a:bodyPr>
          <a:lstStyle/>
          <a:p>
            <a:r>
              <a:rPr lang="en-US" i="1" dirty="0"/>
              <a:t>http://fpa-support.org/trigeminal-neuralgia/</a:t>
            </a:r>
          </a:p>
        </p:txBody>
      </p:sp>
    </p:spTree>
    <p:extLst>
      <p:ext uri="{BB962C8B-B14F-4D97-AF65-F5344CB8AC3E}">
        <p14:creationId xmlns:p14="http://schemas.microsoft.com/office/powerpoint/2010/main" val="251728283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457200" y="304800"/>
            <a:ext cx="3657600" cy="4027488"/>
            <a:chOff x="144" y="336"/>
            <a:chExt cx="2304" cy="2537"/>
          </a:xfrm>
        </p:grpSpPr>
        <p:sp>
          <p:nvSpPr>
            <p:cNvPr id="90117" name="Text Box 5"/>
            <p:cNvSpPr txBox="1">
              <a:spLocks noChangeArrowheads="1"/>
            </p:cNvSpPr>
            <p:nvPr/>
          </p:nvSpPr>
          <p:spPr bwMode="auto">
            <a:xfrm>
              <a:off x="960" y="336"/>
              <a:ext cx="835" cy="291"/>
            </a:xfrm>
            <a:prstGeom prst="rect">
              <a:avLst/>
            </a:prstGeom>
            <a:noFill/>
            <a:ln w="9525">
              <a:noFill/>
              <a:miter lim="800000"/>
              <a:headEnd/>
              <a:tailEnd/>
            </a:ln>
            <a:effectLst/>
          </p:spPr>
          <p:txBody>
            <a:bodyPr wrap="none">
              <a:spAutoFit/>
            </a:bodyPr>
            <a:lstStyle/>
            <a:p>
              <a:r>
                <a:rPr lang="en-US" altLang="en-US" u="sng">
                  <a:latin typeface="Gill Sans MT" pitchFamily="34" charset="0"/>
                </a:rPr>
                <a:t>Age &lt; 65</a:t>
              </a:r>
            </a:p>
          </p:txBody>
        </p:sp>
        <p:sp>
          <p:nvSpPr>
            <p:cNvPr id="90118" name="Text Box 6"/>
            <p:cNvSpPr txBox="1">
              <a:spLocks noChangeArrowheads="1"/>
            </p:cNvSpPr>
            <p:nvPr/>
          </p:nvSpPr>
          <p:spPr bwMode="auto">
            <a:xfrm>
              <a:off x="768" y="990"/>
              <a:ext cx="581" cy="252"/>
            </a:xfrm>
            <a:prstGeom prst="rect">
              <a:avLst/>
            </a:prstGeom>
            <a:noFill/>
            <a:ln w="9525">
              <a:noFill/>
              <a:miter lim="800000"/>
              <a:headEnd/>
              <a:tailEnd/>
            </a:ln>
            <a:effectLst/>
          </p:spPr>
          <p:txBody>
            <a:bodyPr wrap="none">
              <a:spAutoFit/>
            </a:bodyPr>
            <a:lstStyle/>
            <a:p>
              <a:r>
                <a:rPr lang="en-US" altLang="en-US" sz="2000">
                  <a:latin typeface="Gill Sans MT" pitchFamily="34" charset="0"/>
                </a:rPr>
                <a:t>Deaths</a:t>
              </a:r>
            </a:p>
          </p:txBody>
        </p:sp>
        <p:sp>
          <p:nvSpPr>
            <p:cNvPr id="90119" name="Text Box 7"/>
            <p:cNvSpPr txBox="1">
              <a:spLocks noChangeArrowheads="1"/>
            </p:cNvSpPr>
            <p:nvPr/>
          </p:nvSpPr>
          <p:spPr bwMode="auto">
            <a:xfrm>
              <a:off x="1488" y="798"/>
              <a:ext cx="621" cy="446"/>
            </a:xfrm>
            <a:prstGeom prst="rect">
              <a:avLst/>
            </a:prstGeom>
            <a:noFill/>
            <a:ln w="9525">
              <a:noFill/>
              <a:miter lim="800000"/>
              <a:headEnd/>
              <a:tailEnd/>
            </a:ln>
            <a:effectLst/>
          </p:spPr>
          <p:txBody>
            <a:bodyPr wrap="none">
              <a:spAutoFit/>
            </a:bodyPr>
            <a:lstStyle/>
            <a:p>
              <a:r>
                <a:rPr lang="en-US" altLang="en-US" sz="2000">
                  <a:latin typeface="Gill Sans MT" pitchFamily="34" charset="0"/>
                </a:rPr>
                <a:t>Person-</a:t>
              </a:r>
            </a:p>
            <a:p>
              <a:r>
                <a:rPr lang="en-US" altLang="en-US" sz="2000">
                  <a:latin typeface="Gill Sans MT" pitchFamily="34" charset="0"/>
                </a:rPr>
                <a:t>Years</a:t>
              </a:r>
            </a:p>
          </p:txBody>
        </p:sp>
        <p:sp>
          <p:nvSpPr>
            <p:cNvPr id="90120" name="Text Box 8"/>
            <p:cNvSpPr txBox="1">
              <a:spLocks noChangeArrowheads="1"/>
            </p:cNvSpPr>
            <p:nvPr/>
          </p:nvSpPr>
          <p:spPr bwMode="auto">
            <a:xfrm>
              <a:off x="288" y="1422"/>
              <a:ext cx="487" cy="252"/>
            </a:xfrm>
            <a:prstGeom prst="rect">
              <a:avLst/>
            </a:prstGeom>
            <a:noFill/>
            <a:ln w="9525">
              <a:noFill/>
              <a:miter lim="800000"/>
              <a:headEnd/>
              <a:tailEnd/>
            </a:ln>
            <a:effectLst/>
          </p:spPr>
          <p:txBody>
            <a:bodyPr wrap="none">
              <a:spAutoFit/>
            </a:bodyPr>
            <a:lstStyle/>
            <a:p>
              <a:r>
                <a:rPr lang="en-US" altLang="en-US" sz="2000" dirty="0" smtClean="0">
                  <a:latin typeface="Gill Sans MT" pitchFamily="34" charset="0"/>
                </a:rPr>
                <a:t>Males</a:t>
              </a:r>
              <a:endParaRPr lang="en-US" altLang="en-US" sz="2000" dirty="0">
                <a:latin typeface="Gill Sans MT" pitchFamily="34" charset="0"/>
              </a:endParaRPr>
            </a:p>
          </p:txBody>
        </p:sp>
        <p:sp>
          <p:nvSpPr>
            <p:cNvPr id="90121" name="Text Box 9"/>
            <p:cNvSpPr txBox="1">
              <a:spLocks noChangeArrowheads="1"/>
            </p:cNvSpPr>
            <p:nvPr/>
          </p:nvSpPr>
          <p:spPr bwMode="auto">
            <a:xfrm>
              <a:off x="144" y="1854"/>
              <a:ext cx="636" cy="252"/>
            </a:xfrm>
            <a:prstGeom prst="rect">
              <a:avLst/>
            </a:prstGeom>
            <a:noFill/>
            <a:ln w="9525">
              <a:noFill/>
              <a:miter lim="800000"/>
              <a:headEnd/>
              <a:tailEnd/>
            </a:ln>
            <a:effectLst/>
          </p:spPr>
          <p:txBody>
            <a:bodyPr wrap="none">
              <a:spAutoFit/>
            </a:bodyPr>
            <a:lstStyle/>
            <a:p>
              <a:r>
                <a:rPr lang="en-US" altLang="en-US" sz="2000" dirty="0" smtClean="0">
                  <a:latin typeface="Gill Sans MT" pitchFamily="34" charset="0"/>
                </a:rPr>
                <a:t>Females</a:t>
              </a:r>
              <a:endParaRPr lang="en-US" altLang="en-US" sz="2000" dirty="0">
                <a:latin typeface="Gill Sans MT" pitchFamily="34" charset="0"/>
              </a:endParaRPr>
            </a:p>
          </p:txBody>
        </p:sp>
        <p:sp>
          <p:nvSpPr>
            <p:cNvPr id="90122" name="Rectangle 10"/>
            <p:cNvSpPr>
              <a:spLocks noChangeArrowheads="1"/>
            </p:cNvSpPr>
            <p:nvPr/>
          </p:nvSpPr>
          <p:spPr bwMode="auto">
            <a:xfrm>
              <a:off x="864" y="1344"/>
              <a:ext cx="576" cy="432"/>
            </a:xfrm>
            <a:prstGeom prst="rect">
              <a:avLst/>
            </a:prstGeom>
            <a:noFill/>
            <a:ln w="9525">
              <a:solidFill>
                <a:schemeClr val="tx1"/>
              </a:solidFill>
              <a:miter lim="800000"/>
              <a:headEnd/>
              <a:tailEnd/>
            </a:ln>
            <a:effectLst/>
          </p:spPr>
          <p:txBody>
            <a:bodyPr wrap="none" anchor="ctr"/>
            <a:lstStyle/>
            <a:p>
              <a:endParaRPr lang="en-US"/>
            </a:p>
          </p:txBody>
        </p:sp>
        <p:sp>
          <p:nvSpPr>
            <p:cNvPr id="90123" name="Rectangle 11"/>
            <p:cNvSpPr>
              <a:spLocks noChangeArrowheads="1"/>
            </p:cNvSpPr>
            <p:nvPr/>
          </p:nvSpPr>
          <p:spPr bwMode="auto">
            <a:xfrm>
              <a:off x="1440" y="1776"/>
              <a:ext cx="576" cy="432"/>
            </a:xfrm>
            <a:prstGeom prst="rect">
              <a:avLst/>
            </a:prstGeom>
            <a:noFill/>
            <a:ln w="9525">
              <a:solidFill>
                <a:schemeClr val="tx1"/>
              </a:solidFill>
              <a:miter lim="800000"/>
              <a:headEnd/>
              <a:tailEnd/>
            </a:ln>
            <a:effectLst/>
          </p:spPr>
          <p:txBody>
            <a:bodyPr wrap="none" anchor="ctr"/>
            <a:lstStyle/>
            <a:p>
              <a:endParaRPr lang="en-US"/>
            </a:p>
          </p:txBody>
        </p:sp>
        <p:sp>
          <p:nvSpPr>
            <p:cNvPr id="90124" name="Rectangle 12"/>
            <p:cNvSpPr>
              <a:spLocks noChangeArrowheads="1"/>
            </p:cNvSpPr>
            <p:nvPr/>
          </p:nvSpPr>
          <p:spPr bwMode="auto">
            <a:xfrm>
              <a:off x="1440" y="1344"/>
              <a:ext cx="576" cy="432"/>
            </a:xfrm>
            <a:prstGeom prst="rect">
              <a:avLst/>
            </a:prstGeom>
            <a:noFill/>
            <a:ln w="9525">
              <a:solidFill>
                <a:schemeClr val="tx1"/>
              </a:solidFill>
              <a:miter lim="800000"/>
              <a:headEnd/>
              <a:tailEnd/>
            </a:ln>
            <a:effectLst/>
          </p:spPr>
          <p:txBody>
            <a:bodyPr wrap="none" anchor="ctr"/>
            <a:lstStyle/>
            <a:p>
              <a:endParaRPr lang="en-US"/>
            </a:p>
          </p:txBody>
        </p:sp>
        <p:sp>
          <p:nvSpPr>
            <p:cNvPr id="90125" name="Rectangle 13"/>
            <p:cNvSpPr>
              <a:spLocks noChangeArrowheads="1"/>
            </p:cNvSpPr>
            <p:nvPr/>
          </p:nvSpPr>
          <p:spPr bwMode="auto">
            <a:xfrm>
              <a:off x="864" y="1776"/>
              <a:ext cx="576" cy="432"/>
            </a:xfrm>
            <a:prstGeom prst="rect">
              <a:avLst/>
            </a:prstGeom>
            <a:noFill/>
            <a:ln w="9525">
              <a:solidFill>
                <a:schemeClr val="tx1"/>
              </a:solidFill>
              <a:miter lim="800000"/>
              <a:headEnd/>
              <a:tailEnd/>
            </a:ln>
            <a:effectLst/>
          </p:spPr>
          <p:txBody>
            <a:bodyPr wrap="none" anchor="ctr"/>
            <a:lstStyle/>
            <a:p>
              <a:endParaRPr lang="en-US"/>
            </a:p>
          </p:txBody>
        </p:sp>
        <p:sp>
          <p:nvSpPr>
            <p:cNvPr id="90126" name="Text Box 14"/>
            <p:cNvSpPr txBox="1">
              <a:spLocks noChangeArrowheads="1"/>
            </p:cNvSpPr>
            <p:nvPr/>
          </p:nvSpPr>
          <p:spPr bwMode="auto">
            <a:xfrm>
              <a:off x="960" y="1422"/>
              <a:ext cx="286" cy="250"/>
            </a:xfrm>
            <a:prstGeom prst="rect">
              <a:avLst/>
            </a:prstGeom>
            <a:noFill/>
            <a:ln w="9525">
              <a:noFill/>
              <a:miter lim="800000"/>
              <a:headEnd/>
              <a:tailEnd/>
            </a:ln>
            <a:effectLst/>
          </p:spPr>
          <p:txBody>
            <a:bodyPr wrap="none">
              <a:spAutoFit/>
            </a:bodyPr>
            <a:lstStyle/>
            <a:p>
              <a:r>
                <a:rPr lang="en-US" altLang="en-US" sz="2000">
                  <a:latin typeface="Gill Sans MT" pitchFamily="34" charset="0"/>
                </a:rPr>
                <a:t>14</a:t>
              </a:r>
            </a:p>
          </p:txBody>
        </p:sp>
        <p:sp>
          <p:nvSpPr>
            <p:cNvPr id="90127" name="Text Box 15"/>
            <p:cNvSpPr txBox="1">
              <a:spLocks noChangeArrowheads="1"/>
            </p:cNvSpPr>
            <p:nvPr/>
          </p:nvSpPr>
          <p:spPr bwMode="auto">
            <a:xfrm>
              <a:off x="960" y="1854"/>
              <a:ext cx="286" cy="250"/>
            </a:xfrm>
            <a:prstGeom prst="rect">
              <a:avLst/>
            </a:prstGeom>
            <a:noFill/>
            <a:ln w="9525">
              <a:noFill/>
              <a:miter lim="800000"/>
              <a:headEnd/>
              <a:tailEnd/>
            </a:ln>
            <a:effectLst/>
          </p:spPr>
          <p:txBody>
            <a:bodyPr wrap="none">
              <a:spAutoFit/>
            </a:bodyPr>
            <a:lstStyle/>
            <a:p>
              <a:r>
                <a:rPr lang="en-US" altLang="en-US" sz="2000">
                  <a:latin typeface="Gill Sans MT" pitchFamily="34" charset="0"/>
                </a:rPr>
                <a:t>10</a:t>
              </a:r>
            </a:p>
          </p:txBody>
        </p:sp>
        <p:sp>
          <p:nvSpPr>
            <p:cNvPr id="90128" name="Text Box 16"/>
            <p:cNvSpPr txBox="1">
              <a:spLocks noChangeArrowheads="1"/>
            </p:cNvSpPr>
            <p:nvPr/>
          </p:nvSpPr>
          <p:spPr bwMode="auto">
            <a:xfrm>
              <a:off x="1488" y="1422"/>
              <a:ext cx="456" cy="250"/>
            </a:xfrm>
            <a:prstGeom prst="rect">
              <a:avLst/>
            </a:prstGeom>
            <a:noFill/>
            <a:ln w="9525">
              <a:noFill/>
              <a:miter lim="800000"/>
              <a:headEnd/>
              <a:tailEnd/>
            </a:ln>
            <a:effectLst/>
          </p:spPr>
          <p:txBody>
            <a:bodyPr wrap="none">
              <a:spAutoFit/>
            </a:bodyPr>
            <a:lstStyle/>
            <a:p>
              <a:r>
                <a:rPr lang="en-US" altLang="en-US" sz="2000">
                  <a:latin typeface="Gill Sans MT" pitchFamily="34" charset="0"/>
                </a:rPr>
                <a:t>1516</a:t>
              </a:r>
            </a:p>
          </p:txBody>
        </p:sp>
        <p:sp>
          <p:nvSpPr>
            <p:cNvPr id="90129" name="Text Box 17"/>
            <p:cNvSpPr txBox="1">
              <a:spLocks noChangeArrowheads="1"/>
            </p:cNvSpPr>
            <p:nvPr/>
          </p:nvSpPr>
          <p:spPr bwMode="auto">
            <a:xfrm>
              <a:off x="1488" y="1854"/>
              <a:ext cx="456" cy="250"/>
            </a:xfrm>
            <a:prstGeom prst="rect">
              <a:avLst/>
            </a:prstGeom>
            <a:noFill/>
            <a:ln w="9525">
              <a:noFill/>
              <a:miter lim="800000"/>
              <a:headEnd/>
              <a:tailEnd/>
            </a:ln>
            <a:effectLst/>
          </p:spPr>
          <p:txBody>
            <a:bodyPr wrap="none">
              <a:spAutoFit/>
            </a:bodyPr>
            <a:lstStyle/>
            <a:p>
              <a:r>
                <a:rPr lang="en-US" altLang="en-US" sz="2000">
                  <a:latin typeface="Gill Sans MT" pitchFamily="34" charset="0"/>
                </a:rPr>
                <a:t>1701</a:t>
              </a:r>
            </a:p>
          </p:txBody>
        </p:sp>
        <p:sp>
          <p:nvSpPr>
            <p:cNvPr id="90130" name="Text Box 18"/>
            <p:cNvSpPr txBox="1">
              <a:spLocks noChangeArrowheads="1"/>
            </p:cNvSpPr>
            <p:nvPr/>
          </p:nvSpPr>
          <p:spPr bwMode="auto">
            <a:xfrm>
              <a:off x="1392" y="2304"/>
              <a:ext cx="768" cy="252"/>
            </a:xfrm>
            <a:prstGeom prst="rect">
              <a:avLst/>
            </a:prstGeom>
            <a:noFill/>
            <a:ln w="9525">
              <a:noFill/>
              <a:miter lim="800000"/>
              <a:headEnd/>
              <a:tailEnd/>
            </a:ln>
            <a:effectLst/>
          </p:spPr>
          <p:txBody>
            <a:bodyPr wrap="none">
              <a:spAutoFit/>
            </a:bodyPr>
            <a:lstStyle/>
            <a:p>
              <a:r>
                <a:rPr lang="en-US" altLang="en-US" sz="2000" dirty="0" smtClean="0">
                  <a:latin typeface="Gill Sans MT" pitchFamily="34" charset="0"/>
                </a:rPr>
                <a:t>PT</a:t>
              </a:r>
              <a:r>
                <a:rPr lang="en-US" altLang="en-US" sz="2000" baseline="-25000" dirty="0" smtClean="0">
                  <a:latin typeface="Gill Sans MT" pitchFamily="34" charset="0"/>
                </a:rPr>
                <a:t>1</a:t>
              </a:r>
              <a:r>
                <a:rPr lang="en-US" altLang="en-US" sz="2000" dirty="0" smtClean="0">
                  <a:latin typeface="Gill Sans MT" pitchFamily="34" charset="0"/>
                </a:rPr>
                <a:t>=3217</a:t>
              </a:r>
              <a:endParaRPr lang="en-US" altLang="en-US" sz="2000" dirty="0">
                <a:latin typeface="Gill Sans MT" pitchFamily="34" charset="0"/>
              </a:endParaRPr>
            </a:p>
          </p:txBody>
        </p:sp>
        <p:sp>
          <p:nvSpPr>
            <p:cNvPr id="90131" name="Text Box 19"/>
            <p:cNvSpPr txBox="1">
              <a:spLocks noChangeArrowheads="1"/>
            </p:cNvSpPr>
            <p:nvPr/>
          </p:nvSpPr>
          <p:spPr bwMode="auto">
            <a:xfrm>
              <a:off x="384" y="2640"/>
              <a:ext cx="2064" cy="233"/>
            </a:xfrm>
            <a:prstGeom prst="rect">
              <a:avLst/>
            </a:prstGeom>
            <a:noFill/>
            <a:ln w="9525">
              <a:noFill/>
              <a:miter lim="800000"/>
              <a:headEnd/>
              <a:tailEnd/>
            </a:ln>
            <a:effectLst/>
          </p:spPr>
          <p:txBody>
            <a:bodyPr>
              <a:spAutoFit/>
            </a:bodyPr>
            <a:lstStyle/>
            <a:p>
              <a:pPr algn="ctr"/>
              <a:r>
                <a:rPr lang="en-US" altLang="en-US" dirty="0">
                  <a:latin typeface="Gill Sans MT" pitchFamily="34" charset="0"/>
                </a:rPr>
                <a:t>IRR(&lt;65) = 1.57</a:t>
              </a:r>
            </a:p>
          </p:txBody>
        </p:sp>
        <p:sp>
          <p:nvSpPr>
            <p:cNvPr id="90132" name="Line 20"/>
            <p:cNvSpPr>
              <a:spLocks noChangeShapeType="1"/>
            </p:cNvSpPr>
            <p:nvPr/>
          </p:nvSpPr>
          <p:spPr bwMode="auto">
            <a:xfrm>
              <a:off x="1440" y="2160"/>
              <a:ext cx="0" cy="384"/>
            </a:xfrm>
            <a:prstGeom prst="line">
              <a:avLst/>
            </a:prstGeom>
            <a:noFill/>
            <a:ln w="9525">
              <a:solidFill>
                <a:schemeClr val="tx1"/>
              </a:solidFill>
              <a:round/>
              <a:headEnd/>
              <a:tailEnd/>
            </a:ln>
            <a:effectLst/>
          </p:spPr>
          <p:txBody>
            <a:bodyPr wrap="none" anchor="ctr"/>
            <a:lstStyle/>
            <a:p>
              <a:endParaRPr lang="en-US"/>
            </a:p>
          </p:txBody>
        </p:sp>
        <p:sp>
          <p:nvSpPr>
            <p:cNvPr id="90133" name="Line 21"/>
            <p:cNvSpPr>
              <a:spLocks noChangeShapeType="1"/>
            </p:cNvSpPr>
            <p:nvPr/>
          </p:nvSpPr>
          <p:spPr bwMode="auto">
            <a:xfrm>
              <a:off x="2016" y="2160"/>
              <a:ext cx="0" cy="384"/>
            </a:xfrm>
            <a:prstGeom prst="line">
              <a:avLst/>
            </a:prstGeom>
            <a:noFill/>
            <a:ln w="9525">
              <a:solidFill>
                <a:schemeClr val="tx1"/>
              </a:solidFill>
              <a:round/>
              <a:headEnd/>
              <a:tailEnd/>
            </a:ln>
            <a:effectLst/>
          </p:spPr>
          <p:txBody>
            <a:bodyPr wrap="none" anchor="ctr"/>
            <a:lstStyle/>
            <a:p>
              <a:endParaRPr lang="en-US"/>
            </a:p>
          </p:txBody>
        </p:sp>
      </p:grpSp>
      <p:grpSp>
        <p:nvGrpSpPr>
          <p:cNvPr id="3" name="Group 22"/>
          <p:cNvGrpSpPr>
            <a:grpSpLocks/>
          </p:cNvGrpSpPr>
          <p:nvPr/>
        </p:nvGrpSpPr>
        <p:grpSpPr bwMode="auto">
          <a:xfrm>
            <a:off x="4572000" y="304800"/>
            <a:ext cx="3635375" cy="4027488"/>
            <a:chOff x="2928" y="336"/>
            <a:chExt cx="2290" cy="2537"/>
          </a:xfrm>
        </p:grpSpPr>
        <p:sp>
          <p:nvSpPr>
            <p:cNvPr id="90135" name="Rectangle 23"/>
            <p:cNvSpPr>
              <a:spLocks noChangeArrowheads="1"/>
            </p:cNvSpPr>
            <p:nvPr/>
          </p:nvSpPr>
          <p:spPr bwMode="auto">
            <a:xfrm>
              <a:off x="3792" y="1344"/>
              <a:ext cx="576" cy="432"/>
            </a:xfrm>
            <a:prstGeom prst="rect">
              <a:avLst/>
            </a:prstGeom>
            <a:noFill/>
            <a:ln w="9525">
              <a:solidFill>
                <a:schemeClr val="tx1"/>
              </a:solidFill>
              <a:miter lim="800000"/>
              <a:headEnd/>
              <a:tailEnd/>
            </a:ln>
            <a:effectLst/>
          </p:spPr>
          <p:txBody>
            <a:bodyPr wrap="none" anchor="ctr"/>
            <a:lstStyle/>
            <a:p>
              <a:endParaRPr lang="en-US"/>
            </a:p>
          </p:txBody>
        </p:sp>
        <p:sp>
          <p:nvSpPr>
            <p:cNvPr id="90136" name="Rectangle 24"/>
            <p:cNvSpPr>
              <a:spLocks noChangeArrowheads="1"/>
            </p:cNvSpPr>
            <p:nvPr/>
          </p:nvSpPr>
          <p:spPr bwMode="auto">
            <a:xfrm>
              <a:off x="3792" y="1776"/>
              <a:ext cx="576" cy="432"/>
            </a:xfrm>
            <a:prstGeom prst="rect">
              <a:avLst/>
            </a:prstGeom>
            <a:noFill/>
            <a:ln w="9525">
              <a:solidFill>
                <a:schemeClr val="tx1"/>
              </a:solidFill>
              <a:miter lim="800000"/>
              <a:headEnd/>
              <a:tailEnd/>
            </a:ln>
            <a:effectLst/>
          </p:spPr>
          <p:txBody>
            <a:bodyPr wrap="none" anchor="ctr"/>
            <a:lstStyle/>
            <a:p>
              <a:endParaRPr lang="en-US"/>
            </a:p>
          </p:txBody>
        </p:sp>
        <p:sp>
          <p:nvSpPr>
            <p:cNvPr id="90137" name="Rectangle 25"/>
            <p:cNvSpPr>
              <a:spLocks noChangeArrowheads="1"/>
            </p:cNvSpPr>
            <p:nvPr/>
          </p:nvSpPr>
          <p:spPr bwMode="auto">
            <a:xfrm>
              <a:off x="4368" y="1776"/>
              <a:ext cx="576" cy="432"/>
            </a:xfrm>
            <a:prstGeom prst="rect">
              <a:avLst/>
            </a:prstGeom>
            <a:noFill/>
            <a:ln w="9525">
              <a:solidFill>
                <a:schemeClr val="tx1"/>
              </a:solidFill>
              <a:miter lim="800000"/>
              <a:headEnd/>
              <a:tailEnd/>
            </a:ln>
            <a:effectLst/>
          </p:spPr>
          <p:txBody>
            <a:bodyPr wrap="none" anchor="ctr"/>
            <a:lstStyle/>
            <a:p>
              <a:endParaRPr lang="en-US"/>
            </a:p>
          </p:txBody>
        </p:sp>
        <p:sp>
          <p:nvSpPr>
            <p:cNvPr id="90138" name="Rectangle 26"/>
            <p:cNvSpPr>
              <a:spLocks noChangeArrowheads="1"/>
            </p:cNvSpPr>
            <p:nvPr/>
          </p:nvSpPr>
          <p:spPr bwMode="auto">
            <a:xfrm>
              <a:off x="4368" y="1344"/>
              <a:ext cx="576" cy="432"/>
            </a:xfrm>
            <a:prstGeom prst="rect">
              <a:avLst/>
            </a:prstGeom>
            <a:noFill/>
            <a:ln w="9525">
              <a:solidFill>
                <a:schemeClr val="tx1"/>
              </a:solidFill>
              <a:miter lim="800000"/>
              <a:headEnd/>
              <a:tailEnd/>
            </a:ln>
            <a:effectLst/>
          </p:spPr>
          <p:txBody>
            <a:bodyPr wrap="none" anchor="ctr"/>
            <a:lstStyle/>
            <a:p>
              <a:endParaRPr lang="en-US"/>
            </a:p>
          </p:txBody>
        </p:sp>
        <p:sp>
          <p:nvSpPr>
            <p:cNvPr id="90139" name="Text Box 27"/>
            <p:cNvSpPr txBox="1">
              <a:spLocks noChangeArrowheads="1"/>
            </p:cNvSpPr>
            <p:nvPr/>
          </p:nvSpPr>
          <p:spPr bwMode="auto">
            <a:xfrm>
              <a:off x="3696" y="1038"/>
              <a:ext cx="581" cy="252"/>
            </a:xfrm>
            <a:prstGeom prst="rect">
              <a:avLst/>
            </a:prstGeom>
            <a:noFill/>
            <a:ln w="9525">
              <a:noFill/>
              <a:miter lim="800000"/>
              <a:headEnd/>
              <a:tailEnd/>
            </a:ln>
            <a:effectLst/>
          </p:spPr>
          <p:txBody>
            <a:bodyPr wrap="none">
              <a:spAutoFit/>
            </a:bodyPr>
            <a:lstStyle/>
            <a:p>
              <a:r>
                <a:rPr lang="en-US" altLang="en-US" sz="2000">
                  <a:latin typeface="Gill Sans MT" pitchFamily="34" charset="0"/>
                </a:rPr>
                <a:t>Deaths</a:t>
              </a:r>
            </a:p>
          </p:txBody>
        </p:sp>
        <p:sp>
          <p:nvSpPr>
            <p:cNvPr id="90140" name="Text Box 28"/>
            <p:cNvSpPr txBox="1">
              <a:spLocks noChangeArrowheads="1"/>
            </p:cNvSpPr>
            <p:nvPr/>
          </p:nvSpPr>
          <p:spPr bwMode="auto">
            <a:xfrm>
              <a:off x="4416" y="798"/>
              <a:ext cx="621" cy="446"/>
            </a:xfrm>
            <a:prstGeom prst="rect">
              <a:avLst/>
            </a:prstGeom>
            <a:noFill/>
            <a:ln w="9525">
              <a:noFill/>
              <a:miter lim="800000"/>
              <a:headEnd/>
              <a:tailEnd/>
            </a:ln>
            <a:effectLst/>
          </p:spPr>
          <p:txBody>
            <a:bodyPr wrap="none">
              <a:spAutoFit/>
            </a:bodyPr>
            <a:lstStyle/>
            <a:p>
              <a:r>
                <a:rPr lang="en-US" altLang="en-US" sz="2000">
                  <a:latin typeface="Gill Sans MT" pitchFamily="34" charset="0"/>
                </a:rPr>
                <a:t>Person-</a:t>
              </a:r>
            </a:p>
            <a:p>
              <a:r>
                <a:rPr lang="en-US" altLang="en-US" sz="2000">
                  <a:latin typeface="Gill Sans MT" pitchFamily="34" charset="0"/>
                </a:rPr>
                <a:t>Years</a:t>
              </a:r>
            </a:p>
          </p:txBody>
        </p:sp>
        <p:sp>
          <p:nvSpPr>
            <p:cNvPr id="90141" name="Text Box 29"/>
            <p:cNvSpPr txBox="1">
              <a:spLocks noChangeArrowheads="1"/>
            </p:cNvSpPr>
            <p:nvPr/>
          </p:nvSpPr>
          <p:spPr bwMode="auto">
            <a:xfrm>
              <a:off x="3120" y="1470"/>
              <a:ext cx="487" cy="252"/>
            </a:xfrm>
            <a:prstGeom prst="rect">
              <a:avLst/>
            </a:prstGeom>
            <a:noFill/>
            <a:ln w="9525">
              <a:noFill/>
              <a:miter lim="800000"/>
              <a:headEnd/>
              <a:tailEnd/>
            </a:ln>
            <a:effectLst/>
          </p:spPr>
          <p:txBody>
            <a:bodyPr wrap="none">
              <a:spAutoFit/>
            </a:bodyPr>
            <a:lstStyle/>
            <a:p>
              <a:r>
                <a:rPr lang="en-US" altLang="en-US" sz="2000" dirty="0" smtClean="0">
                  <a:latin typeface="Gill Sans MT" pitchFamily="34" charset="0"/>
                </a:rPr>
                <a:t>Males</a:t>
              </a:r>
              <a:endParaRPr lang="en-US" altLang="en-US" sz="2000" dirty="0">
                <a:latin typeface="Gill Sans MT" pitchFamily="34" charset="0"/>
              </a:endParaRPr>
            </a:p>
          </p:txBody>
        </p:sp>
        <p:sp>
          <p:nvSpPr>
            <p:cNvPr id="90142" name="Text Box 30"/>
            <p:cNvSpPr txBox="1">
              <a:spLocks noChangeArrowheads="1"/>
            </p:cNvSpPr>
            <p:nvPr/>
          </p:nvSpPr>
          <p:spPr bwMode="auto">
            <a:xfrm>
              <a:off x="2928" y="1902"/>
              <a:ext cx="636" cy="252"/>
            </a:xfrm>
            <a:prstGeom prst="rect">
              <a:avLst/>
            </a:prstGeom>
            <a:noFill/>
            <a:ln w="9525">
              <a:noFill/>
              <a:miter lim="800000"/>
              <a:headEnd/>
              <a:tailEnd/>
            </a:ln>
            <a:effectLst/>
          </p:spPr>
          <p:txBody>
            <a:bodyPr wrap="none">
              <a:spAutoFit/>
            </a:bodyPr>
            <a:lstStyle/>
            <a:p>
              <a:r>
                <a:rPr lang="en-US" altLang="en-US" sz="2000" dirty="0" smtClean="0">
                  <a:latin typeface="Gill Sans MT" pitchFamily="34" charset="0"/>
                </a:rPr>
                <a:t>Females</a:t>
              </a:r>
              <a:endParaRPr lang="en-US" altLang="en-US" sz="2000" dirty="0">
                <a:latin typeface="Gill Sans MT" pitchFamily="34" charset="0"/>
              </a:endParaRPr>
            </a:p>
          </p:txBody>
        </p:sp>
        <p:sp>
          <p:nvSpPr>
            <p:cNvPr id="90143" name="Text Box 31"/>
            <p:cNvSpPr txBox="1">
              <a:spLocks noChangeArrowheads="1"/>
            </p:cNvSpPr>
            <p:nvPr/>
          </p:nvSpPr>
          <p:spPr bwMode="auto">
            <a:xfrm>
              <a:off x="3936" y="1470"/>
              <a:ext cx="278" cy="252"/>
            </a:xfrm>
            <a:prstGeom prst="rect">
              <a:avLst/>
            </a:prstGeom>
            <a:noFill/>
            <a:ln w="9525">
              <a:noFill/>
              <a:miter lim="800000"/>
              <a:headEnd/>
              <a:tailEnd/>
            </a:ln>
            <a:effectLst/>
          </p:spPr>
          <p:txBody>
            <a:bodyPr wrap="none">
              <a:spAutoFit/>
            </a:bodyPr>
            <a:lstStyle/>
            <a:p>
              <a:r>
                <a:rPr lang="en-US" altLang="en-US" sz="2000">
                  <a:latin typeface="Gill Sans MT" pitchFamily="34" charset="0"/>
                </a:rPr>
                <a:t>76</a:t>
              </a:r>
            </a:p>
          </p:txBody>
        </p:sp>
        <p:sp>
          <p:nvSpPr>
            <p:cNvPr id="90144" name="Text Box 32"/>
            <p:cNvSpPr txBox="1">
              <a:spLocks noChangeArrowheads="1"/>
            </p:cNvSpPr>
            <p:nvPr/>
          </p:nvSpPr>
          <p:spPr bwMode="auto">
            <a:xfrm>
              <a:off x="3888" y="1902"/>
              <a:ext cx="358" cy="250"/>
            </a:xfrm>
            <a:prstGeom prst="rect">
              <a:avLst/>
            </a:prstGeom>
            <a:noFill/>
            <a:ln w="9525">
              <a:noFill/>
              <a:miter lim="800000"/>
              <a:headEnd/>
              <a:tailEnd/>
            </a:ln>
            <a:effectLst/>
          </p:spPr>
          <p:txBody>
            <a:bodyPr wrap="none">
              <a:spAutoFit/>
            </a:bodyPr>
            <a:lstStyle/>
            <a:p>
              <a:r>
                <a:rPr lang="en-US" altLang="en-US" sz="2000">
                  <a:latin typeface="Gill Sans MT" pitchFamily="34" charset="0"/>
                </a:rPr>
                <a:t>121</a:t>
              </a:r>
            </a:p>
          </p:txBody>
        </p:sp>
        <p:sp>
          <p:nvSpPr>
            <p:cNvPr id="90145" name="Text Box 33"/>
            <p:cNvSpPr txBox="1">
              <a:spLocks noChangeArrowheads="1"/>
            </p:cNvSpPr>
            <p:nvPr/>
          </p:nvSpPr>
          <p:spPr bwMode="auto">
            <a:xfrm>
              <a:off x="4416" y="1470"/>
              <a:ext cx="359" cy="252"/>
            </a:xfrm>
            <a:prstGeom prst="rect">
              <a:avLst/>
            </a:prstGeom>
            <a:noFill/>
            <a:ln w="9525">
              <a:noFill/>
              <a:miter lim="800000"/>
              <a:headEnd/>
              <a:tailEnd/>
            </a:ln>
            <a:effectLst/>
          </p:spPr>
          <p:txBody>
            <a:bodyPr wrap="none">
              <a:spAutoFit/>
            </a:bodyPr>
            <a:lstStyle/>
            <a:p>
              <a:r>
                <a:rPr lang="en-US" altLang="en-US" sz="2000">
                  <a:latin typeface="Gill Sans MT" pitchFamily="34" charset="0"/>
                </a:rPr>
                <a:t>949</a:t>
              </a:r>
            </a:p>
          </p:txBody>
        </p:sp>
        <p:sp>
          <p:nvSpPr>
            <p:cNvPr id="90146" name="Text Box 34"/>
            <p:cNvSpPr txBox="1">
              <a:spLocks noChangeArrowheads="1"/>
            </p:cNvSpPr>
            <p:nvPr/>
          </p:nvSpPr>
          <p:spPr bwMode="auto">
            <a:xfrm>
              <a:off x="4397" y="1900"/>
              <a:ext cx="439" cy="252"/>
            </a:xfrm>
            <a:prstGeom prst="rect">
              <a:avLst/>
            </a:prstGeom>
            <a:noFill/>
            <a:ln w="9525">
              <a:noFill/>
              <a:miter lim="800000"/>
              <a:headEnd/>
              <a:tailEnd/>
            </a:ln>
            <a:effectLst/>
          </p:spPr>
          <p:txBody>
            <a:bodyPr wrap="none">
              <a:spAutoFit/>
            </a:bodyPr>
            <a:lstStyle/>
            <a:p>
              <a:r>
                <a:rPr lang="en-US" altLang="en-US" sz="2000" dirty="0">
                  <a:latin typeface="Gill Sans MT" pitchFamily="34" charset="0"/>
                </a:rPr>
                <a:t>2245</a:t>
              </a:r>
            </a:p>
          </p:txBody>
        </p:sp>
        <p:sp>
          <p:nvSpPr>
            <p:cNvPr id="90147" name="Text Box 35"/>
            <p:cNvSpPr txBox="1">
              <a:spLocks noChangeArrowheads="1"/>
            </p:cNvSpPr>
            <p:nvPr/>
          </p:nvSpPr>
          <p:spPr bwMode="auto">
            <a:xfrm>
              <a:off x="4320" y="2304"/>
              <a:ext cx="768" cy="252"/>
            </a:xfrm>
            <a:prstGeom prst="rect">
              <a:avLst/>
            </a:prstGeom>
            <a:noFill/>
            <a:ln w="9525">
              <a:noFill/>
              <a:miter lim="800000"/>
              <a:headEnd/>
              <a:tailEnd/>
            </a:ln>
            <a:effectLst/>
          </p:spPr>
          <p:txBody>
            <a:bodyPr wrap="none">
              <a:spAutoFit/>
            </a:bodyPr>
            <a:lstStyle/>
            <a:p>
              <a:r>
                <a:rPr lang="en-US" altLang="en-US" sz="2000" dirty="0" smtClean="0">
                  <a:latin typeface="Gill Sans MT" pitchFamily="34" charset="0"/>
                </a:rPr>
                <a:t>PT</a:t>
              </a:r>
              <a:r>
                <a:rPr lang="en-US" altLang="en-US" sz="2000" baseline="-25000" dirty="0" smtClean="0">
                  <a:latin typeface="Gill Sans MT" pitchFamily="34" charset="0"/>
                </a:rPr>
                <a:t>2</a:t>
              </a:r>
              <a:r>
                <a:rPr lang="en-US" altLang="en-US" sz="2000" dirty="0" smtClean="0">
                  <a:latin typeface="Gill Sans MT" pitchFamily="34" charset="0"/>
                </a:rPr>
                <a:t>=3194</a:t>
              </a:r>
              <a:endParaRPr lang="en-US" altLang="en-US" sz="2000" dirty="0">
                <a:latin typeface="Gill Sans MT" pitchFamily="34" charset="0"/>
              </a:endParaRPr>
            </a:p>
          </p:txBody>
        </p:sp>
        <p:sp>
          <p:nvSpPr>
            <p:cNvPr id="90148" name="Text Box 36"/>
            <p:cNvSpPr txBox="1">
              <a:spLocks noChangeArrowheads="1"/>
            </p:cNvSpPr>
            <p:nvPr/>
          </p:nvSpPr>
          <p:spPr bwMode="auto">
            <a:xfrm>
              <a:off x="3168" y="2640"/>
              <a:ext cx="2050" cy="233"/>
            </a:xfrm>
            <a:prstGeom prst="rect">
              <a:avLst/>
            </a:prstGeom>
            <a:noFill/>
            <a:ln w="9525">
              <a:noFill/>
              <a:miter lim="800000"/>
              <a:headEnd/>
              <a:tailEnd/>
            </a:ln>
            <a:effectLst/>
          </p:spPr>
          <p:txBody>
            <a:bodyPr>
              <a:spAutoFit/>
            </a:bodyPr>
            <a:lstStyle/>
            <a:p>
              <a:pPr algn="ctr">
                <a:spcBef>
                  <a:spcPct val="50000"/>
                </a:spcBef>
              </a:pPr>
              <a:r>
                <a:rPr lang="en-US" altLang="en-US" dirty="0">
                  <a:latin typeface="Gill Sans MT" pitchFamily="34" charset="0"/>
                </a:rPr>
                <a:t>IRR(65+) = 1.49</a:t>
              </a:r>
            </a:p>
          </p:txBody>
        </p:sp>
        <p:sp>
          <p:nvSpPr>
            <p:cNvPr id="90149" name="Text Box 37"/>
            <p:cNvSpPr txBox="1">
              <a:spLocks noChangeArrowheads="1"/>
            </p:cNvSpPr>
            <p:nvPr/>
          </p:nvSpPr>
          <p:spPr bwMode="auto">
            <a:xfrm>
              <a:off x="3936" y="336"/>
              <a:ext cx="835" cy="291"/>
            </a:xfrm>
            <a:prstGeom prst="rect">
              <a:avLst/>
            </a:prstGeom>
            <a:noFill/>
            <a:ln w="9525">
              <a:noFill/>
              <a:miter lim="800000"/>
              <a:headEnd/>
              <a:tailEnd/>
            </a:ln>
            <a:effectLst/>
          </p:spPr>
          <p:txBody>
            <a:bodyPr wrap="none">
              <a:spAutoFit/>
            </a:bodyPr>
            <a:lstStyle/>
            <a:p>
              <a:r>
                <a:rPr lang="en-US" altLang="en-US" u="sng">
                  <a:latin typeface="Gill Sans MT" pitchFamily="34" charset="0"/>
                </a:rPr>
                <a:t>Age 65 +</a:t>
              </a:r>
            </a:p>
          </p:txBody>
        </p:sp>
        <p:sp>
          <p:nvSpPr>
            <p:cNvPr id="90150" name="Line 38"/>
            <p:cNvSpPr>
              <a:spLocks noChangeShapeType="1"/>
            </p:cNvSpPr>
            <p:nvPr/>
          </p:nvSpPr>
          <p:spPr bwMode="auto">
            <a:xfrm>
              <a:off x="4944" y="2208"/>
              <a:ext cx="0" cy="384"/>
            </a:xfrm>
            <a:prstGeom prst="line">
              <a:avLst/>
            </a:prstGeom>
            <a:noFill/>
            <a:ln w="9525">
              <a:solidFill>
                <a:schemeClr val="tx1"/>
              </a:solidFill>
              <a:round/>
              <a:headEnd/>
              <a:tailEnd/>
            </a:ln>
            <a:effectLst/>
          </p:spPr>
          <p:txBody>
            <a:bodyPr wrap="none" anchor="ctr"/>
            <a:lstStyle/>
            <a:p>
              <a:endParaRPr lang="en-US"/>
            </a:p>
          </p:txBody>
        </p:sp>
        <p:sp>
          <p:nvSpPr>
            <p:cNvPr id="90151" name="Line 39"/>
            <p:cNvSpPr>
              <a:spLocks noChangeShapeType="1"/>
            </p:cNvSpPr>
            <p:nvPr/>
          </p:nvSpPr>
          <p:spPr bwMode="auto">
            <a:xfrm>
              <a:off x="4368" y="2208"/>
              <a:ext cx="0" cy="384"/>
            </a:xfrm>
            <a:prstGeom prst="line">
              <a:avLst/>
            </a:prstGeom>
            <a:noFill/>
            <a:ln w="9525">
              <a:solidFill>
                <a:schemeClr val="tx1"/>
              </a:solidFill>
              <a:round/>
              <a:headEnd/>
              <a:tailEnd/>
            </a:ln>
            <a:effectLst/>
          </p:spPr>
          <p:txBody>
            <a:bodyPr wrap="none" anchor="ctr"/>
            <a:lstStyle/>
            <a:p>
              <a:endParaRPr lang="en-US"/>
            </a:p>
          </p:txBody>
        </p:sp>
      </p:grpSp>
      <p:sp>
        <p:nvSpPr>
          <p:cNvPr id="4" name="TextBox 3"/>
          <p:cNvSpPr txBox="1"/>
          <p:nvPr/>
        </p:nvSpPr>
        <p:spPr>
          <a:xfrm>
            <a:off x="1752600" y="5372430"/>
            <a:ext cx="4265911" cy="646331"/>
          </a:xfrm>
          <a:prstGeom prst="rect">
            <a:avLst/>
          </a:prstGeom>
          <a:noFill/>
        </p:spPr>
        <p:txBody>
          <a:bodyPr wrap="none" rtlCol="0">
            <a:spAutoFit/>
          </a:bodyPr>
          <a:lstStyle/>
          <a:p>
            <a:r>
              <a:rPr lang="en-US" dirty="0" smtClean="0"/>
              <a:t>IRR</a:t>
            </a:r>
            <a:r>
              <a:rPr lang="en-US" baseline="-25000" dirty="0" smtClean="0"/>
              <a:t>M-H</a:t>
            </a:r>
            <a:r>
              <a:rPr lang="en-US" dirty="0" smtClean="0"/>
              <a:t>=[</a:t>
            </a:r>
            <a:r>
              <a:rPr lang="en-US" u="sng" dirty="0" smtClean="0"/>
              <a:t>14(1701)/3217]+ </a:t>
            </a:r>
            <a:r>
              <a:rPr lang="en-US" u="sng" dirty="0"/>
              <a:t>[</a:t>
            </a:r>
            <a:r>
              <a:rPr lang="en-US" u="sng" dirty="0" smtClean="0"/>
              <a:t>76(2245)/3194]</a:t>
            </a:r>
          </a:p>
          <a:p>
            <a:r>
              <a:rPr lang="en-US" baseline="-25000" dirty="0"/>
              <a:t> </a:t>
            </a:r>
            <a:r>
              <a:rPr lang="en-US" dirty="0" smtClean="0"/>
              <a:t>             </a:t>
            </a:r>
            <a:r>
              <a:rPr lang="en-US" dirty="0"/>
              <a:t>[</a:t>
            </a:r>
            <a:r>
              <a:rPr lang="en-US" dirty="0" smtClean="0"/>
              <a:t>10(1516)/3217</a:t>
            </a:r>
            <a:r>
              <a:rPr lang="en-US" dirty="0"/>
              <a:t>]</a:t>
            </a:r>
            <a:r>
              <a:rPr lang="en-US" dirty="0" smtClean="0"/>
              <a:t>+ </a:t>
            </a:r>
            <a:r>
              <a:rPr lang="en-US" dirty="0"/>
              <a:t>[</a:t>
            </a:r>
            <a:r>
              <a:rPr lang="en-US" dirty="0" smtClean="0"/>
              <a:t>121(949)/3194]</a:t>
            </a:r>
            <a:endParaRPr lang="en-US" baseline="-25000" dirty="0"/>
          </a:p>
        </p:txBody>
      </p:sp>
      <p:sp>
        <p:nvSpPr>
          <p:cNvPr id="5" name="TextBox 4"/>
          <p:cNvSpPr txBox="1"/>
          <p:nvPr/>
        </p:nvSpPr>
        <p:spPr>
          <a:xfrm>
            <a:off x="5881113" y="5468851"/>
            <a:ext cx="742511" cy="461665"/>
          </a:xfrm>
          <a:prstGeom prst="rect">
            <a:avLst/>
          </a:prstGeom>
          <a:noFill/>
        </p:spPr>
        <p:txBody>
          <a:bodyPr wrap="none" rtlCol="0">
            <a:spAutoFit/>
          </a:bodyPr>
          <a:lstStyle/>
          <a:p>
            <a:r>
              <a:rPr lang="en-US" dirty="0" smtClean="0"/>
              <a:t>=1.5</a:t>
            </a:r>
            <a:endParaRPr lang="en-US" dirty="0"/>
          </a:p>
        </p:txBody>
      </p:sp>
      <p:sp>
        <p:nvSpPr>
          <p:cNvPr id="6" name="TextBox 5"/>
          <p:cNvSpPr txBox="1"/>
          <p:nvPr/>
        </p:nvSpPr>
        <p:spPr>
          <a:xfrm>
            <a:off x="990599" y="6107668"/>
            <a:ext cx="7216775" cy="646331"/>
          </a:xfrm>
          <a:prstGeom prst="rect">
            <a:avLst/>
          </a:prstGeom>
          <a:noFill/>
        </p:spPr>
        <p:txBody>
          <a:bodyPr wrap="square" rtlCol="0">
            <a:spAutoFit/>
          </a:bodyPr>
          <a:lstStyle/>
          <a:p>
            <a:r>
              <a:rPr lang="en-US" b="1" dirty="0" smtClean="0">
                <a:solidFill>
                  <a:srgbClr val="FF0000"/>
                </a:solidFill>
              </a:rPr>
              <a:t>After adjusting for age category (&lt;65 years, 65+), men had a 1.5 times higher mortality rate of </a:t>
            </a:r>
            <a:r>
              <a:rPr lang="en-US" altLang="en-US" b="1" dirty="0" smtClean="0">
                <a:solidFill>
                  <a:srgbClr val="FF0000"/>
                </a:solidFill>
              </a:rPr>
              <a:t>Trigeminal </a:t>
            </a:r>
            <a:r>
              <a:rPr lang="en-US" altLang="en-US" b="1" dirty="0">
                <a:solidFill>
                  <a:srgbClr val="FF0000"/>
                </a:solidFill>
              </a:rPr>
              <a:t>Neuralgia-Related </a:t>
            </a:r>
            <a:r>
              <a:rPr lang="en-US" altLang="en-US" b="1" dirty="0" smtClean="0">
                <a:solidFill>
                  <a:srgbClr val="FF0000"/>
                </a:solidFill>
              </a:rPr>
              <a:t> death than women.</a:t>
            </a:r>
            <a:endParaRPr lang="en-US" b="1" dirty="0">
              <a:solidFill>
                <a:srgbClr val="FF0000"/>
              </a:solidFill>
            </a:endParaRPr>
          </a:p>
        </p:txBody>
      </p:sp>
      <p:pic>
        <p:nvPicPr>
          <p:cNvPr id="9" name="Picture 8"/>
          <p:cNvPicPr>
            <a:picLocks noChangeAspect="1"/>
          </p:cNvPicPr>
          <p:nvPr/>
        </p:nvPicPr>
        <p:blipFill>
          <a:blip r:embed="rId3"/>
          <a:stretch>
            <a:fillRect/>
          </a:stretch>
        </p:blipFill>
        <p:spPr>
          <a:xfrm>
            <a:off x="2543175" y="4152231"/>
            <a:ext cx="3436938" cy="1280194"/>
          </a:xfrm>
          <a:prstGeom prst="rect">
            <a:avLst/>
          </a:prstGeom>
        </p:spPr>
      </p:pic>
    </p:spTree>
    <p:extLst>
      <p:ext uri="{BB962C8B-B14F-4D97-AF65-F5344CB8AC3E}">
        <p14:creationId xmlns:p14="http://schemas.microsoft.com/office/powerpoint/2010/main" val="257704940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457200" y="228600"/>
            <a:ext cx="8229600" cy="1066800"/>
          </a:xfrm>
        </p:spPr>
        <p:txBody>
          <a:bodyPr/>
          <a:lstStyle/>
          <a:p>
            <a:pPr>
              <a:lnSpc>
                <a:spcPct val="80000"/>
              </a:lnSpc>
            </a:pPr>
            <a:r>
              <a:rPr lang="en-US" altLang="en-US" sz="3200" dirty="0"/>
              <a:t>Summary: Male </a:t>
            </a:r>
            <a:r>
              <a:rPr lang="en-US" altLang="en-US" sz="3200" dirty="0" smtClean="0"/>
              <a:t>Sex </a:t>
            </a:r>
            <a:r>
              <a:rPr lang="en-US" altLang="en-US" sz="3200" dirty="0"/>
              <a:t>and Trigeminal Neuralgia-Related Death</a:t>
            </a:r>
            <a:endParaRPr lang="en-US" altLang="en-US" sz="3200" b="0" dirty="0">
              <a:solidFill>
                <a:srgbClr val="000000"/>
              </a:solidFill>
              <a:effectLst>
                <a:outerShdw blurRad="38100" dist="38100" dir="2700000" algn="tl">
                  <a:srgbClr val="FFFFFF"/>
                </a:outerShdw>
              </a:effectLst>
            </a:endParaRPr>
          </a:p>
        </p:txBody>
      </p:sp>
      <p:sp>
        <p:nvSpPr>
          <p:cNvPr id="91139" name="Rectangle 3"/>
          <p:cNvSpPr>
            <a:spLocks noGrp="1" noChangeArrowheads="1"/>
          </p:cNvSpPr>
          <p:nvPr>
            <p:ph idx="1"/>
          </p:nvPr>
        </p:nvSpPr>
        <p:spPr>
          <a:xfrm>
            <a:off x="245270" y="4876800"/>
            <a:ext cx="8686800" cy="1143000"/>
          </a:xfrm>
        </p:spPr>
        <p:txBody>
          <a:bodyPr>
            <a:noAutofit/>
          </a:bodyPr>
          <a:lstStyle/>
          <a:p>
            <a:pPr>
              <a:lnSpc>
                <a:spcPct val="120000"/>
              </a:lnSpc>
              <a:buFont typeface="Wingdings" pitchFamily="2" charset="2"/>
              <a:buChar char="§"/>
            </a:pPr>
            <a:r>
              <a:rPr lang="en-US" altLang="en-US" sz="2000" dirty="0"/>
              <a:t>Adjusted estimate (IRR=1.5) was stronger than crude estimate (IRR=1.1)</a:t>
            </a:r>
          </a:p>
          <a:p>
            <a:pPr>
              <a:lnSpc>
                <a:spcPct val="120000"/>
              </a:lnSpc>
              <a:buFont typeface="Wingdings" pitchFamily="2" charset="2"/>
              <a:buChar char="§"/>
            </a:pPr>
            <a:r>
              <a:rPr lang="en-US" altLang="en-US" sz="2000" dirty="0"/>
              <a:t>Age </a:t>
            </a:r>
            <a:r>
              <a:rPr lang="en-US" altLang="en-US" sz="2000" u="sng" dirty="0" smtClean="0"/>
              <a:t>confounded</a:t>
            </a:r>
            <a:r>
              <a:rPr lang="en-US" altLang="en-US" sz="2000" dirty="0" smtClean="0">
                <a:latin typeface="Geneva" charset="0"/>
              </a:rPr>
              <a:t> </a:t>
            </a:r>
            <a:r>
              <a:rPr lang="en-US" altLang="en-US" sz="2000" dirty="0"/>
              <a:t>the true relationship between gender and trigeminal neuralgia-associated </a:t>
            </a:r>
            <a:r>
              <a:rPr lang="en-US" altLang="en-US" sz="2000" dirty="0" smtClean="0"/>
              <a:t>death</a:t>
            </a:r>
          </a:p>
          <a:p>
            <a:pPr>
              <a:lnSpc>
                <a:spcPct val="120000"/>
              </a:lnSpc>
              <a:buFont typeface="Wingdings" pitchFamily="2" charset="2"/>
              <a:buChar char="§"/>
            </a:pPr>
            <a:r>
              <a:rPr lang="en-US" altLang="en-US" sz="2000" dirty="0" smtClean="0"/>
              <a:t>What is the direction of the confounding?</a:t>
            </a:r>
            <a:endParaRPr lang="en-US" altLang="en-US" sz="2000" dirty="0"/>
          </a:p>
          <a:p>
            <a:pPr>
              <a:lnSpc>
                <a:spcPct val="120000"/>
              </a:lnSpc>
              <a:buFont typeface="Wingdings" pitchFamily="2" charset="2"/>
              <a:buNone/>
            </a:pPr>
            <a:endParaRPr lang="en-US" altLang="en-US" sz="2000" dirty="0" smtClean="0">
              <a:solidFill>
                <a:schemeClr val="tx2"/>
              </a:solidFill>
              <a:latin typeface="Times" pitchFamily="18" charset="0"/>
            </a:endParaRPr>
          </a:p>
          <a:p>
            <a:pPr>
              <a:lnSpc>
                <a:spcPct val="120000"/>
              </a:lnSpc>
              <a:buFont typeface="Wingdings" pitchFamily="2" charset="2"/>
              <a:buNone/>
            </a:pPr>
            <a:endParaRPr lang="en-US" altLang="en-US" sz="2000" dirty="0">
              <a:solidFill>
                <a:schemeClr val="tx2"/>
              </a:solidFill>
              <a:latin typeface="Times" pitchFamily="18" charset="0"/>
            </a:endParaRPr>
          </a:p>
        </p:txBody>
      </p:sp>
      <p:grpSp>
        <p:nvGrpSpPr>
          <p:cNvPr id="2" name="Group 19"/>
          <p:cNvGrpSpPr>
            <a:grpSpLocks/>
          </p:cNvGrpSpPr>
          <p:nvPr/>
        </p:nvGrpSpPr>
        <p:grpSpPr bwMode="auto">
          <a:xfrm>
            <a:off x="1797845" y="1390650"/>
            <a:ext cx="5472113" cy="2857500"/>
            <a:chOff x="2025" y="1056"/>
            <a:chExt cx="3447" cy="1800"/>
          </a:xfrm>
        </p:grpSpPr>
        <p:sp>
          <p:nvSpPr>
            <p:cNvPr id="91143" name="Text Box 7"/>
            <p:cNvSpPr txBox="1">
              <a:spLocks noChangeArrowheads="1"/>
            </p:cNvSpPr>
            <p:nvPr/>
          </p:nvSpPr>
          <p:spPr bwMode="auto">
            <a:xfrm>
              <a:off x="3250" y="2504"/>
              <a:ext cx="494" cy="352"/>
            </a:xfrm>
            <a:prstGeom prst="rect">
              <a:avLst/>
            </a:prstGeom>
            <a:noFill/>
            <a:ln w="9525">
              <a:noFill/>
              <a:miter lim="800000"/>
              <a:headEnd/>
              <a:tailEnd/>
            </a:ln>
          </p:spPr>
          <p:txBody>
            <a:bodyPr/>
            <a:lstStyle/>
            <a:p>
              <a:r>
                <a:rPr lang="en-US" altLang="en-US" sz="1800" dirty="0">
                  <a:latin typeface="Gill Sans MT" pitchFamily="34" charset="0"/>
                </a:rPr>
                <a:t>Age</a:t>
              </a:r>
              <a:endParaRPr lang="en-US" altLang="en-US" sz="1400" dirty="0">
                <a:latin typeface="Gill Sans MT" pitchFamily="34" charset="0"/>
              </a:endParaRPr>
            </a:p>
          </p:txBody>
        </p:sp>
        <p:sp>
          <p:nvSpPr>
            <p:cNvPr id="91144" name="Text Box 8"/>
            <p:cNvSpPr txBox="1">
              <a:spLocks noChangeArrowheads="1"/>
            </p:cNvSpPr>
            <p:nvPr/>
          </p:nvSpPr>
          <p:spPr bwMode="auto">
            <a:xfrm>
              <a:off x="2025" y="1267"/>
              <a:ext cx="1055" cy="281"/>
            </a:xfrm>
            <a:prstGeom prst="rect">
              <a:avLst/>
            </a:prstGeom>
            <a:noFill/>
            <a:ln w="9525">
              <a:noFill/>
              <a:miter lim="800000"/>
              <a:headEnd/>
              <a:tailEnd/>
            </a:ln>
          </p:spPr>
          <p:txBody>
            <a:bodyPr/>
            <a:lstStyle/>
            <a:p>
              <a:r>
                <a:rPr lang="en-US" altLang="en-US" sz="2000" dirty="0">
                  <a:latin typeface="Gill Sans MT" pitchFamily="34" charset="0"/>
                </a:rPr>
                <a:t>Male </a:t>
              </a:r>
              <a:r>
                <a:rPr lang="en-US" altLang="en-US" sz="2000" dirty="0" smtClean="0">
                  <a:latin typeface="Gill Sans MT" pitchFamily="34" charset="0"/>
                </a:rPr>
                <a:t>sex</a:t>
              </a:r>
              <a:endParaRPr lang="en-US" altLang="en-US" sz="2000" dirty="0">
                <a:latin typeface="Gill Sans MT" pitchFamily="34" charset="0"/>
              </a:endParaRPr>
            </a:p>
          </p:txBody>
        </p:sp>
        <p:sp>
          <p:nvSpPr>
            <p:cNvPr id="91145" name="Text Box 9"/>
            <p:cNvSpPr txBox="1">
              <a:spLocks noChangeArrowheads="1"/>
            </p:cNvSpPr>
            <p:nvPr/>
          </p:nvSpPr>
          <p:spPr bwMode="auto">
            <a:xfrm>
              <a:off x="3783" y="1128"/>
              <a:ext cx="1689" cy="423"/>
            </a:xfrm>
            <a:prstGeom prst="rect">
              <a:avLst/>
            </a:prstGeom>
            <a:noFill/>
            <a:ln w="9525">
              <a:noFill/>
              <a:miter lim="800000"/>
              <a:headEnd/>
              <a:tailEnd/>
            </a:ln>
          </p:spPr>
          <p:txBody>
            <a:bodyPr/>
            <a:lstStyle/>
            <a:p>
              <a:r>
                <a:rPr lang="en-US" altLang="en-US" sz="2000" dirty="0">
                  <a:latin typeface="Gill Sans MT" pitchFamily="34" charset="0"/>
                </a:rPr>
                <a:t>Trigeminal neuralgia-related death</a:t>
              </a:r>
            </a:p>
          </p:txBody>
        </p:sp>
        <p:sp>
          <p:nvSpPr>
            <p:cNvPr id="91146" name="Oval 10"/>
            <p:cNvSpPr>
              <a:spLocks noChangeArrowheads="1"/>
            </p:cNvSpPr>
            <p:nvPr/>
          </p:nvSpPr>
          <p:spPr bwMode="auto">
            <a:xfrm>
              <a:off x="3222" y="1056"/>
              <a:ext cx="281" cy="281"/>
            </a:xfrm>
            <a:prstGeom prst="ellipse">
              <a:avLst/>
            </a:prstGeom>
            <a:noFill/>
            <a:ln w="9525">
              <a:noFill/>
              <a:round/>
              <a:headEnd/>
              <a:tailEnd/>
            </a:ln>
          </p:spPr>
          <p:txBody>
            <a:bodyPr/>
            <a:lstStyle/>
            <a:p>
              <a:r>
                <a:rPr lang="en-US" altLang="en-US" sz="2800" b="1" dirty="0" smtClean="0">
                  <a:latin typeface="Gill Sans MT" pitchFamily="34" charset="0"/>
                  <a:sym typeface="Symbol" pitchFamily="18" charset="2"/>
                </a:rPr>
                <a:t>?</a:t>
              </a:r>
              <a:endParaRPr lang="en-US" altLang="en-US" sz="2800" b="1" dirty="0">
                <a:latin typeface="Gill Sans MT" pitchFamily="34" charset="0"/>
              </a:endParaRPr>
            </a:p>
          </p:txBody>
        </p:sp>
        <p:sp>
          <p:nvSpPr>
            <p:cNvPr id="91147" name="Oval 11"/>
            <p:cNvSpPr>
              <a:spLocks noChangeArrowheads="1"/>
            </p:cNvSpPr>
            <p:nvPr/>
          </p:nvSpPr>
          <p:spPr bwMode="auto">
            <a:xfrm>
              <a:off x="3943" y="1930"/>
              <a:ext cx="281" cy="282"/>
            </a:xfrm>
            <a:prstGeom prst="ellipse">
              <a:avLst/>
            </a:prstGeom>
            <a:noFill/>
            <a:ln w="9525">
              <a:solidFill>
                <a:schemeClr val="tx1"/>
              </a:solidFill>
              <a:round/>
              <a:headEnd/>
              <a:tailEnd/>
            </a:ln>
          </p:spPr>
          <p:txBody>
            <a:bodyPr/>
            <a:lstStyle/>
            <a:p>
              <a:r>
                <a:rPr lang="en-US" altLang="en-US" sz="3600" b="1" baseline="10000" dirty="0">
                  <a:latin typeface="Gill Sans MT" pitchFamily="34" charset="0"/>
                  <a:sym typeface="Symbol" pitchFamily="18" charset="2"/>
                </a:rPr>
                <a:t>+</a:t>
              </a:r>
              <a:endParaRPr lang="en-US" altLang="en-US" sz="3600" b="1" baseline="10000" dirty="0">
                <a:latin typeface="Gill Sans MT" pitchFamily="34" charset="0"/>
              </a:endParaRPr>
            </a:p>
          </p:txBody>
        </p:sp>
        <p:sp>
          <p:nvSpPr>
            <p:cNvPr id="91148" name="Line 12"/>
            <p:cNvSpPr>
              <a:spLocks noChangeShapeType="1"/>
            </p:cNvSpPr>
            <p:nvPr/>
          </p:nvSpPr>
          <p:spPr bwMode="auto">
            <a:xfrm flipV="1">
              <a:off x="3488" y="1582"/>
              <a:ext cx="455" cy="866"/>
            </a:xfrm>
            <a:prstGeom prst="line">
              <a:avLst/>
            </a:prstGeom>
            <a:noFill/>
            <a:ln w="38100">
              <a:solidFill>
                <a:schemeClr val="tx1"/>
              </a:solidFill>
              <a:round/>
              <a:headEnd/>
              <a:tailEnd type="triangle" w="med" len="med"/>
            </a:ln>
          </p:spPr>
          <p:txBody>
            <a:bodyPr/>
            <a:lstStyle/>
            <a:p>
              <a:endParaRPr lang="en-US"/>
            </a:p>
          </p:txBody>
        </p:sp>
        <p:sp>
          <p:nvSpPr>
            <p:cNvPr id="91149" name="Line 13"/>
            <p:cNvSpPr>
              <a:spLocks noChangeShapeType="1"/>
            </p:cNvSpPr>
            <p:nvPr/>
          </p:nvSpPr>
          <p:spPr bwMode="auto">
            <a:xfrm flipH="1" flipV="1">
              <a:off x="2738" y="1548"/>
              <a:ext cx="646" cy="916"/>
            </a:xfrm>
            <a:prstGeom prst="line">
              <a:avLst/>
            </a:prstGeom>
            <a:noFill/>
            <a:ln w="38100">
              <a:solidFill>
                <a:schemeClr val="tx1"/>
              </a:solidFill>
              <a:round/>
              <a:headEnd type="triangle" w="med" len="med"/>
              <a:tailEnd type="triangle" w="med" len="med"/>
            </a:ln>
          </p:spPr>
          <p:txBody>
            <a:bodyPr/>
            <a:lstStyle/>
            <a:p>
              <a:endParaRPr lang="en-US"/>
            </a:p>
          </p:txBody>
        </p:sp>
        <p:sp>
          <p:nvSpPr>
            <p:cNvPr id="91153" name="Line 17"/>
            <p:cNvSpPr>
              <a:spLocks noChangeShapeType="1"/>
            </p:cNvSpPr>
            <p:nvPr/>
          </p:nvSpPr>
          <p:spPr bwMode="auto">
            <a:xfrm>
              <a:off x="3024" y="1440"/>
              <a:ext cx="720" cy="0"/>
            </a:xfrm>
            <a:prstGeom prst="line">
              <a:avLst/>
            </a:prstGeom>
            <a:noFill/>
            <a:ln w="38100">
              <a:solidFill>
                <a:schemeClr val="tx1"/>
              </a:solidFill>
              <a:round/>
              <a:headEnd/>
              <a:tailEnd type="triangle" w="med" len="med"/>
            </a:ln>
            <a:effectLst/>
          </p:spPr>
          <p:txBody>
            <a:bodyPr/>
            <a:lstStyle/>
            <a:p>
              <a:endParaRPr lang="en-US"/>
            </a:p>
          </p:txBody>
        </p:sp>
        <p:sp>
          <p:nvSpPr>
            <p:cNvPr id="91154" name="Oval 18"/>
            <p:cNvSpPr>
              <a:spLocks noChangeArrowheads="1"/>
            </p:cNvSpPr>
            <p:nvPr/>
          </p:nvSpPr>
          <p:spPr bwMode="auto">
            <a:xfrm>
              <a:off x="2738" y="1930"/>
              <a:ext cx="281" cy="282"/>
            </a:xfrm>
            <a:prstGeom prst="ellipse">
              <a:avLst/>
            </a:prstGeom>
            <a:noFill/>
            <a:ln w="9525">
              <a:solidFill>
                <a:schemeClr val="tx1"/>
              </a:solidFill>
              <a:round/>
              <a:headEnd/>
              <a:tailEnd/>
            </a:ln>
          </p:spPr>
          <p:txBody>
            <a:bodyPr/>
            <a:lstStyle/>
            <a:p>
              <a:r>
                <a:rPr lang="en-US" altLang="en-US" sz="3600" b="1" baseline="10000" dirty="0">
                  <a:latin typeface="Gill Sans MT" pitchFamily="34" charset="0"/>
                  <a:sym typeface="Symbol" pitchFamily="18" charset="2"/>
                </a:rPr>
                <a:t>-</a:t>
              </a:r>
              <a:endParaRPr lang="en-US" altLang="en-US" sz="3600" b="1" baseline="10000" dirty="0">
                <a:latin typeface="Gill Sans MT" pitchFamily="34" charset="0"/>
              </a:endParaRPr>
            </a:p>
          </p:txBody>
        </p:sp>
      </p:grpSp>
    </p:spTree>
    <p:extLst>
      <p:ext uri="{BB962C8B-B14F-4D97-AF65-F5344CB8AC3E}">
        <p14:creationId xmlns:p14="http://schemas.microsoft.com/office/powerpoint/2010/main" val="145415029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Interpretation (examples)</a:t>
            </a:r>
            <a:endParaRPr lang="en-US" dirty="0"/>
          </a:p>
        </p:txBody>
      </p:sp>
      <p:sp>
        <p:nvSpPr>
          <p:cNvPr id="3" name="Content Placeholder 2"/>
          <p:cNvSpPr>
            <a:spLocks noGrp="1"/>
          </p:cNvSpPr>
          <p:nvPr>
            <p:ph idx="1"/>
          </p:nvPr>
        </p:nvSpPr>
        <p:spPr/>
        <p:txBody>
          <a:bodyPr>
            <a:normAutofit/>
          </a:bodyPr>
          <a:lstStyle/>
          <a:p>
            <a:r>
              <a:rPr lang="en-US" dirty="0" smtClean="0"/>
              <a:t>Longitudinal study (cohort or RCT)</a:t>
            </a:r>
          </a:p>
          <a:p>
            <a:pPr lvl="1"/>
            <a:r>
              <a:rPr lang="en-US" dirty="0" smtClean="0"/>
              <a:t>After adjusting for [the confounder], the [risk] of [the health outcome] </a:t>
            </a:r>
            <a:r>
              <a:rPr lang="en-US" dirty="0"/>
              <a:t>in those who were exposed </a:t>
            </a:r>
            <a:r>
              <a:rPr lang="en-US" dirty="0" smtClean="0"/>
              <a:t>was X times the [risk] of [the health outcome] in those who were unexposed.</a:t>
            </a:r>
          </a:p>
          <a:p>
            <a:r>
              <a:rPr lang="en-US" dirty="0" smtClean="0"/>
              <a:t>Case-control study</a:t>
            </a:r>
          </a:p>
          <a:p>
            <a:pPr lvl="1"/>
            <a:r>
              <a:rPr lang="en-US" dirty="0" smtClean="0"/>
              <a:t>After adjusting for [the confounder], the odds of the exposure among cases was X times the odds of exposure among controls.</a:t>
            </a:r>
            <a:endParaRPr lang="en-US" dirty="0"/>
          </a:p>
        </p:txBody>
      </p:sp>
    </p:spTree>
    <p:extLst>
      <p:ext uri="{BB962C8B-B14F-4D97-AF65-F5344CB8AC3E}">
        <p14:creationId xmlns:p14="http://schemas.microsoft.com/office/powerpoint/2010/main" val="4032501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confounding? </a:t>
            </a:r>
            <a:endParaRPr lang="en-US" dirty="0"/>
          </a:p>
        </p:txBody>
      </p:sp>
      <p:sp>
        <p:nvSpPr>
          <p:cNvPr id="3" name="Content Placeholder 2"/>
          <p:cNvSpPr>
            <a:spLocks noGrp="1"/>
          </p:cNvSpPr>
          <p:nvPr>
            <p:ph idx="1"/>
          </p:nvPr>
        </p:nvSpPr>
        <p:spPr/>
        <p:txBody>
          <a:bodyPr>
            <a:normAutofit/>
          </a:bodyPr>
          <a:lstStyle/>
          <a:p>
            <a:pPr>
              <a:defRPr/>
            </a:pPr>
            <a:r>
              <a:rPr lang="en-US" altLang="en-US" dirty="0"/>
              <a:t>The causal relation between exposure and disease is distorted due </a:t>
            </a:r>
            <a:r>
              <a:rPr lang="en-US" altLang="en-US" dirty="0" smtClean="0"/>
              <a:t>to: </a:t>
            </a:r>
            <a:endParaRPr lang="en-US" altLang="en-US" dirty="0"/>
          </a:p>
          <a:p>
            <a:pPr lvl="1">
              <a:buFont typeface="Arial" pitchFamily="34" charset="0"/>
              <a:buChar char="•"/>
              <a:defRPr/>
            </a:pPr>
            <a:r>
              <a:rPr lang="en-US" altLang="en-US" dirty="0"/>
              <a:t>Association of the exposure with other factors that influence the </a:t>
            </a:r>
            <a:r>
              <a:rPr lang="en-US" altLang="en-US" dirty="0" smtClean="0"/>
              <a:t>outcome</a:t>
            </a:r>
          </a:p>
          <a:p>
            <a:pPr marL="457200" lvl="1" indent="0">
              <a:buNone/>
              <a:defRPr/>
            </a:pPr>
            <a:endParaRPr lang="en-US" altLang="en-US" dirty="0" smtClean="0"/>
          </a:p>
          <a:p>
            <a:pPr>
              <a:lnSpc>
                <a:spcPct val="90000"/>
              </a:lnSpc>
              <a:defRPr/>
            </a:pPr>
            <a:r>
              <a:rPr lang="en-US" altLang="en-US" dirty="0"/>
              <a:t>An extraneous variable that explains, totally or in part, an observed association between an exposure and a disease, or one that masks a true (i.e., causal) association</a:t>
            </a:r>
            <a:r>
              <a:rPr lang="en-US" altLang="en-US" dirty="0" smtClean="0"/>
              <a:t>.</a:t>
            </a:r>
          </a:p>
          <a:p>
            <a:pPr>
              <a:lnSpc>
                <a:spcPct val="90000"/>
              </a:lnSpc>
              <a:defRPr/>
            </a:pPr>
            <a:endParaRPr lang="en-US" altLang="en-US" dirty="0"/>
          </a:p>
          <a:p>
            <a:pPr>
              <a:lnSpc>
                <a:spcPct val="90000"/>
              </a:lnSpc>
              <a:defRPr/>
            </a:pPr>
            <a:endParaRPr lang="en-US" altLang="en-US" dirty="0"/>
          </a:p>
          <a:p>
            <a:pPr marL="0" indent="0">
              <a:buNone/>
              <a:defRPr/>
            </a:pPr>
            <a:endParaRPr lang="en-US" dirty="0"/>
          </a:p>
        </p:txBody>
      </p:sp>
    </p:spTree>
    <p:extLst>
      <p:ext uri="{BB962C8B-B14F-4D97-AF65-F5344CB8AC3E}">
        <p14:creationId xmlns:p14="http://schemas.microsoft.com/office/powerpoint/2010/main" val="35602842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Direction of confounding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Bias away from the null </a:t>
            </a:r>
          </a:p>
          <a:p>
            <a:pPr lvl="1"/>
            <a:r>
              <a:rPr lang="en-US" dirty="0" smtClean="0"/>
              <a:t>Overestimation of the strength of the association</a:t>
            </a:r>
          </a:p>
          <a:p>
            <a:pPr lvl="2"/>
            <a:r>
              <a:rPr lang="en-US" dirty="0" smtClean="0"/>
              <a:t>Crude measure  is further from 1.0 than the adjusted measure</a:t>
            </a:r>
          </a:p>
          <a:p>
            <a:pPr lvl="2"/>
            <a:r>
              <a:rPr lang="en-US" dirty="0" smtClean="0"/>
              <a:t>E.g. 3.0 vs. 1.0 (alcohol and lung cancer example)</a:t>
            </a:r>
          </a:p>
          <a:p>
            <a:pPr lvl="2"/>
            <a:r>
              <a:rPr lang="en-US" dirty="0" smtClean="0"/>
              <a:t>0.25 vs. 0.5</a:t>
            </a:r>
          </a:p>
          <a:p>
            <a:r>
              <a:rPr lang="en-US" dirty="0" smtClean="0"/>
              <a:t>Bias toward the null</a:t>
            </a:r>
          </a:p>
          <a:p>
            <a:pPr lvl="1"/>
            <a:r>
              <a:rPr lang="en-US" dirty="0" smtClean="0"/>
              <a:t>Underestimation of the strength of the association</a:t>
            </a:r>
          </a:p>
          <a:p>
            <a:pPr lvl="2"/>
            <a:r>
              <a:rPr lang="en-US" dirty="0" smtClean="0"/>
              <a:t>Crude measure  is closer to 1.0 than the adjusted measure</a:t>
            </a:r>
          </a:p>
          <a:p>
            <a:pPr lvl="2"/>
            <a:r>
              <a:rPr lang="en-US" dirty="0" smtClean="0"/>
              <a:t>E.g. 1.1 vs. 1.5 (gender and trigeminal neuralgia example)</a:t>
            </a:r>
          </a:p>
          <a:p>
            <a:pPr lvl="2"/>
            <a:r>
              <a:rPr lang="en-US" dirty="0" smtClean="0"/>
              <a:t>0.9 vs. 0.8</a:t>
            </a:r>
          </a:p>
          <a:p>
            <a:pPr lvl="2"/>
            <a:endParaRPr lang="en-US" dirty="0" smtClean="0"/>
          </a:p>
          <a:p>
            <a:pPr marL="0" indent="0">
              <a:buNone/>
            </a:pPr>
            <a:endParaRPr lang="en-US" dirty="0"/>
          </a:p>
        </p:txBody>
      </p:sp>
    </p:spTree>
    <p:extLst>
      <p:ext uri="{BB962C8B-B14F-4D97-AF65-F5344CB8AC3E}">
        <p14:creationId xmlns:p14="http://schemas.microsoft.com/office/powerpoint/2010/main" val="341512154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Residual confounding</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Residual confounding is the amount of confounding left after adjusting for one or more confounders</a:t>
            </a:r>
          </a:p>
          <a:p>
            <a:r>
              <a:rPr lang="en-US" dirty="0"/>
              <a:t>U</a:t>
            </a:r>
            <a:r>
              <a:rPr lang="en-US" dirty="0" smtClean="0"/>
              <a:t>nknown/unmeasured/</a:t>
            </a:r>
            <a:r>
              <a:rPr lang="en-US" dirty="0" err="1" smtClean="0"/>
              <a:t>mis</a:t>
            </a:r>
            <a:r>
              <a:rPr lang="en-US" dirty="0" smtClean="0"/>
              <a:t>-measured confounders</a:t>
            </a:r>
          </a:p>
          <a:p>
            <a:r>
              <a:rPr lang="en-US" dirty="0" smtClean="0"/>
              <a:t>Failure to fully adjust for a confounder because of broad confounder categories</a:t>
            </a:r>
          </a:p>
          <a:p>
            <a:pPr lvl="1"/>
            <a:r>
              <a:rPr lang="en-US" sz="3200" dirty="0" smtClean="0"/>
              <a:t>Age (old vs. young)</a:t>
            </a:r>
          </a:p>
          <a:p>
            <a:pPr lvl="1"/>
            <a:r>
              <a:rPr lang="en-US" sz="3200" dirty="0" smtClean="0"/>
              <a:t>BMI (high vs. low)</a:t>
            </a:r>
            <a:endParaRPr lang="en-US" sz="3200" dirty="0"/>
          </a:p>
        </p:txBody>
      </p:sp>
    </p:spTree>
    <p:extLst>
      <p:ext uri="{BB962C8B-B14F-4D97-AF65-F5344CB8AC3E}">
        <p14:creationId xmlns:p14="http://schemas.microsoft.com/office/powerpoint/2010/main" val="34151215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Image result for polio ice crea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152400"/>
            <a:ext cx="6285844" cy="67056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6934200" y="2209800"/>
            <a:ext cx="1905000" cy="1200329"/>
          </a:xfrm>
          <a:prstGeom prst="rect">
            <a:avLst/>
          </a:prstGeom>
          <a:noFill/>
        </p:spPr>
        <p:txBody>
          <a:bodyPr wrap="square" rtlCol="0">
            <a:spAutoFit/>
          </a:bodyPr>
          <a:lstStyle/>
          <a:p>
            <a:r>
              <a:rPr lang="en-US" b="1" dirty="0" smtClean="0"/>
              <a:t>What do you think the confounder is here?</a:t>
            </a:r>
            <a:endParaRPr lang="en-US" b="1" dirty="0"/>
          </a:p>
        </p:txBody>
      </p:sp>
    </p:spTree>
    <p:extLst>
      <p:ext uri="{BB962C8B-B14F-4D97-AF65-F5344CB8AC3E}">
        <p14:creationId xmlns:p14="http://schemas.microsoft.com/office/powerpoint/2010/main" val="709434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Example</a:t>
            </a:r>
            <a:br>
              <a:rPr lang="en-US" sz="3200" dirty="0" smtClean="0"/>
            </a:br>
            <a:r>
              <a:rPr lang="en-US" sz="3200" dirty="0" smtClean="0"/>
              <a:t>Hormone replacement therapy and coronary heart disease (observational studies)</a:t>
            </a:r>
            <a:endParaRPr lang="en-US" sz="32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9333" y="2071556"/>
            <a:ext cx="5008954" cy="4226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228600" y="1981200"/>
            <a:ext cx="3048000" cy="2677656"/>
          </a:xfrm>
          <a:prstGeom prst="rect">
            <a:avLst/>
          </a:prstGeom>
          <a:noFill/>
        </p:spPr>
        <p:txBody>
          <a:bodyPr wrap="square" rtlCol="0">
            <a:spAutoFit/>
          </a:bodyPr>
          <a:lstStyle/>
          <a:p>
            <a:r>
              <a:rPr lang="en-US" sz="2400" b="1" dirty="0" smtClean="0"/>
              <a:t>Meta analysis of observational studies hormone replacement therapy and coronary heart disease (Humphrey et al, 2002)</a:t>
            </a:r>
            <a:endParaRPr lang="en-US" sz="2400" b="1" dirty="0"/>
          </a:p>
        </p:txBody>
      </p:sp>
      <p:cxnSp>
        <p:nvCxnSpPr>
          <p:cNvPr id="7" name="Straight Arrow Connector 6"/>
          <p:cNvCxnSpPr/>
          <p:nvPr/>
        </p:nvCxnSpPr>
        <p:spPr>
          <a:xfrm>
            <a:off x="1562829" y="7484282"/>
            <a:ext cx="847429" cy="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105403" y="4819724"/>
            <a:ext cx="4047899" cy="1310666"/>
            <a:chOff x="990599" y="650184"/>
            <a:chExt cx="5955225" cy="2259728"/>
          </a:xfrm>
        </p:grpSpPr>
        <p:sp>
          <p:nvSpPr>
            <p:cNvPr id="11" name="Rectangle 4"/>
            <p:cNvSpPr>
              <a:spLocks noChangeArrowheads="1"/>
            </p:cNvSpPr>
            <p:nvPr/>
          </p:nvSpPr>
          <p:spPr bwMode="auto">
            <a:xfrm>
              <a:off x="990599" y="708690"/>
              <a:ext cx="2290764" cy="632345"/>
            </a:xfrm>
            <a:prstGeom prst="rect">
              <a:avLst/>
            </a:prstGeom>
            <a:solidFill>
              <a:srgbClr val="154987"/>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lgn="ctr" defTabSz="762000" eaLnBrk="0" hangingPunct="0">
                <a:spcBef>
                  <a:spcPct val="50000"/>
                </a:spcBef>
              </a:pPr>
              <a:r>
                <a:rPr lang="nb-NO" b="1" dirty="0" smtClean="0">
                  <a:solidFill>
                    <a:schemeClr val="bg1"/>
                  </a:solidFill>
                </a:rPr>
                <a:t>HRT</a:t>
              </a:r>
            </a:p>
          </p:txBody>
        </p:sp>
        <p:sp>
          <p:nvSpPr>
            <p:cNvPr id="12" name="Rectangle 5"/>
            <p:cNvSpPr>
              <a:spLocks noChangeArrowheads="1"/>
            </p:cNvSpPr>
            <p:nvPr/>
          </p:nvSpPr>
          <p:spPr bwMode="auto">
            <a:xfrm>
              <a:off x="4883663" y="650184"/>
              <a:ext cx="2062161" cy="632345"/>
            </a:xfrm>
            <a:prstGeom prst="rect">
              <a:avLst/>
            </a:prstGeom>
            <a:solidFill>
              <a:srgbClr val="154987"/>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lgn="ctr" defTabSz="762000" eaLnBrk="0" hangingPunct="0">
                <a:spcBef>
                  <a:spcPct val="50000"/>
                </a:spcBef>
              </a:pPr>
              <a:r>
                <a:rPr lang="nb-NO" b="1" dirty="0" smtClean="0">
                  <a:solidFill>
                    <a:schemeClr val="bg1"/>
                  </a:solidFill>
                </a:rPr>
                <a:t>CHD</a:t>
              </a:r>
            </a:p>
          </p:txBody>
        </p:sp>
        <p:sp>
          <p:nvSpPr>
            <p:cNvPr id="15" name="Rectangle 8"/>
            <p:cNvSpPr>
              <a:spLocks noChangeArrowheads="1"/>
            </p:cNvSpPr>
            <p:nvPr/>
          </p:nvSpPr>
          <p:spPr bwMode="auto">
            <a:xfrm>
              <a:off x="2637985" y="2277567"/>
              <a:ext cx="1812924" cy="632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lgn="ctr" defTabSz="762000" eaLnBrk="0" hangingPunct="0"/>
              <a:r>
                <a:rPr lang="nb-NO" b="1" dirty="0" smtClean="0">
                  <a:solidFill>
                    <a:srgbClr val="154987"/>
                  </a:solidFill>
                </a:rPr>
                <a:t>High SES</a:t>
              </a:r>
            </a:p>
          </p:txBody>
        </p:sp>
        <p:sp>
          <p:nvSpPr>
            <p:cNvPr id="16" name="Line 9"/>
            <p:cNvSpPr>
              <a:spLocks noChangeShapeType="1"/>
            </p:cNvSpPr>
            <p:nvPr/>
          </p:nvSpPr>
          <p:spPr bwMode="auto">
            <a:xfrm flipV="1">
              <a:off x="4381477" y="1562099"/>
              <a:ext cx="1322112" cy="1031640"/>
            </a:xfrm>
            <a:prstGeom prst="line">
              <a:avLst/>
            </a:prstGeom>
            <a:noFill/>
            <a:ln w="127000">
              <a:solidFill>
                <a:srgbClr val="C0C0C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 name="Line 10"/>
            <p:cNvSpPr>
              <a:spLocks noChangeShapeType="1"/>
            </p:cNvSpPr>
            <p:nvPr/>
          </p:nvSpPr>
          <p:spPr bwMode="auto">
            <a:xfrm flipH="1" flipV="1">
              <a:off x="1678780" y="1562099"/>
              <a:ext cx="914400" cy="990601"/>
            </a:xfrm>
            <a:prstGeom prst="line">
              <a:avLst/>
            </a:prstGeom>
            <a:noFill/>
            <a:ln w="127000">
              <a:solidFill>
                <a:srgbClr val="C0C0C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4" name="Right Arrow 3"/>
          <p:cNvSpPr/>
          <p:nvPr/>
        </p:nvSpPr>
        <p:spPr>
          <a:xfrm>
            <a:off x="1740870" y="4781587"/>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929314" y="5173353"/>
            <a:ext cx="413896" cy="646331"/>
          </a:xfrm>
          <a:prstGeom prst="rect">
            <a:avLst/>
          </a:prstGeom>
          <a:noFill/>
        </p:spPr>
        <p:txBody>
          <a:bodyPr wrap="none" rtlCol="0">
            <a:spAutoFit/>
          </a:bodyPr>
          <a:lstStyle/>
          <a:p>
            <a:r>
              <a:rPr lang="en-US" sz="3600" b="1" dirty="0" smtClean="0">
                <a:solidFill>
                  <a:srgbClr val="FF0000"/>
                </a:solidFill>
              </a:rPr>
              <a:t>+</a:t>
            </a:r>
            <a:endParaRPr lang="en-US" sz="3600" b="1" dirty="0">
              <a:solidFill>
                <a:srgbClr val="FF0000"/>
              </a:solidFill>
            </a:endParaRPr>
          </a:p>
        </p:txBody>
      </p:sp>
      <p:sp>
        <p:nvSpPr>
          <p:cNvPr id="29" name="TextBox 28"/>
          <p:cNvSpPr txBox="1"/>
          <p:nvPr/>
        </p:nvSpPr>
        <p:spPr>
          <a:xfrm>
            <a:off x="2410258" y="5164553"/>
            <a:ext cx="373820" cy="830997"/>
          </a:xfrm>
          <a:prstGeom prst="rect">
            <a:avLst/>
          </a:prstGeom>
          <a:noFill/>
        </p:spPr>
        <p:txBody>
          <a:bodyPr wrap="none" rtlCol="0">
            <a:spAutoFit/>
          </a:bodyPr>
          <a:lstStyle/>
          <a:p>
            <a:r>
              <a:rPr lang="en-US" sz="4800" b="1" dirty="0" smtClean="0">
                <a:solidFill>
                  <a:srgbClr val="FF0000"/>
                </a:solidFill>
              </a:rPr>
              <a:t>-</a:t>
            </a:r>
            <a:endParaRPr lang="en-US" sz="4800" b="1" dirty="0">
              <a:solidFill>
                <a:srgbClr val="FF0000"/>
              </a:solidFill>
            </a:endParaRPr>
          </a:p>
        </p:txBody>
      </p:sp>
      <p:sp>
        <p:nvSpPr>
          <p:cNvPr id="31" name="TextBox 30"/>
          <p:cNvSpPr txBox="1"/>
          <p:nvPr/>
        </p:nvSpPr>
        <p:spPr>
          <a:xfrm>
            <a:off x="1904344" y="4191000"/>
            <a:ext cx="373820" cy="830997"/>
          </a:xfrm>
          <a:prstGeom prst="rect">
            <a:avLst/>
          </a:prstGeom>
          <a:noFill/>
        </p:spPr>
        <p:txBody>
          <a:bodyPr wrap="none" rtlCol="0">
            <a:spAutoFit/>
          </a:bodyPr>
          <a:lstStyle/>
          <a:p>
            <a:r>
              <a:rPr lang="en-US" sz="4800" b="1" dirty="0" smtClean="0">
                <a:solidFill>
                  <a:srgbClr val="FF0000"/>
                </a:solidFill>
              </a:rPr>
              <a:t>-</a:t>
            </a:r>
            <a:endParaRPr lang="en-US" sz="4800" b="1" dirty="0">
              <a:solidFill>
                <a:srgbClr val="FF0000"/>
              </a:solidFill>
            </a:endParaRPr>
          </a:p>
        </p:txBody>
      </p:sp>
    </p:spTree>
    <p:extLst>
      <p:ext uri="{BB962C8B-B14F-4D97-AF65-F5344CB8AC3E}">
        <p14:creationId xmlns:p14="http://schemas.microsoft.com/office/powerpoint/2010/main" val="3582006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Class check in</a:t>
            </a:r>
            <a:br>
              <a:rPr lang="en-US" dirty="0" smtClean="0"/>
            </a:br>
            <a:r>
              <a:rPr lang="en-US" dirty="0" smtClean="0"/>
              <a:t>Are you with me so far?</a:t>
            </a:r>
            <a:endParaRPr lang="en-US" dirty="0"/>
          </a:p>
        </p:txBody>
      </p:sp>
      <p:sp>
        <p:nvSpPr>
          <p:cNvPr id="6" name="Content Placeholder 5"/>
          <p:cNvSpPr>
            <a:spLocks noGrp="1"/>
          </p:cNvSpPr>
          <p:nvPr>
            <p:ph idx="1"/>
          </p:nvPr>
        </p:nvSpPr>
        <p:spPr/>
        <p:txBody>
          <a:bodyPr/>
          <a:lstStyle/>
          <a:p>
            <a:r>
              <a:rPr lang="en-US" dirty="0" smtClean="0"/>
              <a:t>A. Yes</a:t>
            </a:r>
          </a:p>
          <a:p>
            <a:r>
              <a:rPr lang="en-US" dirty="0" smtClean="0"/>
              <a:t>B. No</a:t>
            </a:r>
            <a:endParaRPr lang="en-US" dirty="0"/>
          </a:p>
        </p:txBody>
      </p:sp>
      <p:sp>
        <p:nvSpPr>
          <p:cNvPr id="5" name="Rectangle 4"/>
          <p:cNvSpPr/>
          <p:nvPr/>
        </p:nvSpPr>
        <p:spPr>
          <a:xfrm>
            <a:off x="457200" y="6019800"/>
            <a:ext cx="6934200" cy="369332"/>
          </a:xfrm>
          <a:prstGeom prst="rect">
            <a:avLst/>
          </a:prstGeom>
        </p:spPr>
        <p:txBody>
          <a:bodyPr wrap="square">
            <a:spAutoFit/>
          </a:bodyPr>
          <a:lstStyle/>
          <a:p>
            <a:r>
              <a:rPr lang="en-US" dirty="0"/>
              <a:t>https://b.socrative.com/teacher/#live-results/question/1</a:t>
            </a:r>
          </a:p>
        </p:txBody>
      </p:sp>
    </p:spTree>
    <p:extLst>
      <p:ext uri="{BB962C8B-B14F-4D97-AF65-F5344CB8AC3E}">
        <p14:creationId xmlns:p14="http://schemas.microsoft.com/office/powerpoint/2010/main" val="3187093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In class exercise</a:t>
            </a:r>
            <a:br>
              <a:rPr lang="en-US" sz="3600" dirty="0" smtClean="0"/>
            </a:br>
            <a:r>
              <a:rPr lang="en-US" sz="3600" dirty="0" smtClean="0"/>
              <a:t>Is alcohol a risk factor for lung cancer?</a:t>
            </a:r>
            <a:endParaRPr lang="en-US" sz="3600" dirty="0"/>
          </a:p>
        </p:txBody>
      </p:sp>
      <p:sp>
        <p:nvSpPr>
          <p:cNvPr id="3" name="Content Placeholder 2"/>
          <p:cNvSpPr>
            <a:spLocks noGrp="1"/>
          </p:cNvSpPr>
          <p:nvPr>
            <p:ph sz="half" idx="1"/>
          </p:nvPr>
        </p:nvSpPr>
        <p:spPr/>
        <p:txBody>
          <a:bodyPr>
            <a:normAutofit lnSpcReduction="10000"/>
          </a:bodyPr>
          <a:lstStyle/>
          <a:p>
            <a:r>
              <a:rPr lang="en-US" dirty="0" smtClean="0"/>
              <a:t>You do a small case control study to answer this question</a:t>
            </a:r>
          </a:p>
          <a:p>
            <a:r>
              <a:rPr lang="en-US" dirty="0" smtClean="0"/>
              <a:t>You include 20 cases with lung cancer and 20 controls sampled from a local hospital</a:t>
            </a:r>
          </a:p>
          <a:p>
            <a:r>
              <a:rPr lang="en-US" dirty="0" smtClean="0"/>
              <a:t>You administer a survey</a:t>
            </a:r>
          </a:p>
          <a:p>
            <a:r>
              <a:rPr lang="en-US" dirty="0" smtClean="0"/>
              <a:t>10 cases and 5 controls report drinking alcohol</a:t>
            </a:r>
            <a:endParaRPr lang="en-US" dirty="0"/>
          </a:p>
        </p:txBody>
      </p:sp>
      <p:grpSp>
        <p:nvGrpSpPr>
          <p:cNvPr id="5" name="Group 4"/>
          <p:cNvGrpSpPr/>
          <p:nvPr/>
        </p:nvGrpSpPr>
        <p:grpSpPr>
          <a:xfrm>
            <a:off x="4495800" y="1794176"/>
            <a:ext cx="4325566" cy="681514"/>
            <a:chOff x="4196812" y="1973818"/>
            <a:chExt cx="4325566" cy="681514"/>
          </a:xfrm>
        </p:grpSpPr>
        <p:sp>
          <p:nvSpPr>
            <p:cNvPr id="6" name="TextBox 5"/>
            <p:cNvSpPr txBox="1"/>
            <p:nvPr/>
          </p:nvSpPr>
          <p:spPr>
            <a:xfrm>
              <a:off x="4196812" y="2286000"/>
              <a:ext cx="1658566" cy="369332"/>
            </a:xfrm>
            <a:prstGeom prst="rect">
              <a:avLst/>
            </a:prstGeom>
            <a:noFill/>
            <a:ln w="38100">
              <a:solidFill>
                <a:schemeClr val="tx1"/>
              </a:solidFill>
            </a:ln>
          </p:spPr>
          <p:txBody>
            <a:bodyPr wrap="square" rtlCol="0">
              <a:spAutoFit/>
            </a:bodyPr>
            <a:lstStyle/>
            <a:p>
              <a:pPr algn="ctr"/>
              <a:r>
                <a:rPr lang="en-US" dirty="0" smtClean="0"/>
                <a:t>Alcohol</a:t>
              </a:r>
              <a:endParaRPr lang="en-US" dirty="0"/>
            </a:p>
          </p:txBody>
        </p:sp>
        <p:cxnSp>
          <p:nvCxnSpPr>
            <p:cNvPr id="7" name="Straight Arrow Connector 6"/>
            <p:cNvCxnSpPr/>
            <p:nvPr/>
          </p:nvCxnSpPr>
          <p:spPr>
            <a:xfrm>
              <a:off x="5855378" y="2470666"/>
              <a:ext cx="1066800" cy="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922178" y="2269308"/>
              <a:ext cx="1600200" cy="369332"/>
            </a:xfrm>
            <a:prstGeom prst="rect">
              <a:avLst/>
            </a:prstGeom>
            <a:noFill/>
            <a:ln w="38100">
              <a:solidFill>
                <a:schemeClr val="tx1"/>
              </a:solidFill>
            </a:ln>
          </p:spPr>
          <p:txBody>
            <a:bodyPr wrap="square" rtlCol="0">
              <a:spAutoFit/>
            </a:bodyPr>
            <a:lstStyle/>
            <a:p>
              <a:pPr algn="ctr"/>
              <a:r>
                <a:rPr lang="en-US" dirty="0" smtClean="0"/>
                <a:t>Lung cancer</a:t>
              </a:r>
              <a:endParaRPr lang="en-US" dirty="0"/>
            </a:p>
          </p:txBody>
        </p:sp>
        <p:sp>
          <p:nvSpPr>
            <p:cNvPr id="9" name="TextBox 8"/>
            <p:cNvSpPr txBox="1"/>
            <p:nvPr/>
          </p:nvSpPr>
          <p:spPr>
            <a:xfrm>
              <a:off x="5855378" y="1973818"/>
              <a:ext cx="901209" cy="369332"/>
            </a:xfrm>
            <a:prstGeom prst="rect">
              <a:avLst/>
            </a:prstGeom>
            <a:noFill/>
          </p:spPr>
          <p:txBody>
            <a:bodyPr wrap="none" rtlCol="0">
              <a:spAutoFit/>
            </a:bodyPr>
            <a:lstStyle/>
            <a:p>
              <a:r>
                <a:rPr lang="en-US" dirty="0" smtClean="0"/>
                <a:t>Causal?</a:t>
              </a:r>
              <a:endParaRPr lang="en-US" dirty="0"/>
            </a:p>
          </p:txBody>
        </p:sp>
      </p:grpSp>
      <p:sp>
        <p:nvSpPr>
          <p:cNvPr id="4" name="Oval Callout 3"/>
          <p:cNvSpPr/>
          <p:nvPr/>
        </p:nvSpPr>
        <p:spPr>
          <a:xfrm>
            <a:off x="6154366" y="1550860"/>
            <a:ext cx="914400" cy="612648"/>
          </a:xfrm>
          <a:prstGeom prst="wedgeEllipse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410" name="Picture 2" descr="http://www.syracusemedicalmalpracticelawyerblog.com/Syracuse%20New%20York%20Hospital%20Mistake%20Lawyer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50525" y="2882900"/>
            <a:ext cx="1604659" cy="1046516"/>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descr="http://www.aviationbusinessconsultants.com/wp-content/uploads/2011/08/survey.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22715" y="3929416"/>
            <a:ext cx="2330101" cy="1747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15558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2676</Words>
  <Application>Microsoft Office PowerPoint</Application>
  <PresentationFormat>On-screen Show (4:3)</PresentationFormat>
  <Paragraphs>692</Paragraphs>
  <Slides>51</Slides>
  <Notes>48</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2</vt:i4>
      </vt:variant>
      <vt:variant>
        <vt:lpstr>Slide Titles</vt:lpstr>
      </vt:variant>
      <vt:variant>
        <vt:i4>51</vt:i4>
      </vt:variant>
    </vt:vector>
  </HeadingPairs>
  <TitlesOfParts>
    <vt:vector size="64" baseType="lpstr">
      <vt:lpstr>Arial</vt:lpstr>
      <vt:lpstr>Broadway</vt:lpstr>
      <vt:lpstr>Calibri</vt:lpstr>
      <vt:lpstr>Cambria Math</vt:lpstr>
      <vt:lpstr>Geneva</vt:lpstr>
      <vt:lpstr>Gill Sans MT</vt:lpstr>
      <vt:lpstr>Symbol</vt:lpstr>
      <vt:lpstr>Times</vt:lpstr>
      <vt:lpstr>Times New Roman</vt:lpstr>
      <vt:lpstr>Wingdings</vt:lpstr>
      <vt:lpstr>Office Theme</vt:lpstr>
      <vt:lpstr>Worksheet</vt:lpstr>
      <vt:lpstr>Diagram</vt:lpstr>
      <vt:lpstr>Class #9</vt:lpstr>
      <vt:lpstr>Learning objectives</vt:lpstr>
      <vt:lpstr>Why is confounding such an important topic in epidemiology?</vt:lpstr>
      <vt:lpstr>What is confounding? A third variable problem</vt:lpstr>
      <vt:lpstr>What is confounding? </vt:lpstr>
      <vt:lpstr>PowerPoint Presentation</vt:lpstr>
      <vt:lpstr>Example Hormone replacement therapy and coronary heart disease (observational studies)</vt:lpstr>
      <vt:lpstr>Class check in Are you with me so far?</vt:lpstr>
      <vt:lpstr>In class exercise Is alcohol a risk factor for lung cancer?</vt:lpstr>
      <vt:lpstr>Case-control study of lung cancer and alcohol</vt:lpstr>
      <vt:lpstr>Calculate the relationship between alcohol and lung cancer separately for smokers and nonsmokers</vt:lpstr>
      <vt:lpstr>Confounding diagram</vt:lpstr>
      <vt:lpstr>Class check in Are you with me so far?</vt:lpstr>
      <vt:lpstr>Criteria of a Confounder</vt:lpstr>
      <vt:lpstr>Let’s see how this works in the alcohol and lung cancer example</vt:lpstr>
      <vt:lpstr>Alcohol and lung cancer example</vt:lpstr>
      <vt:lpstr>Alcohol and lung cancer example</vt:lpstr>
      <vt:lpstr>Alcohol and lung cancer example</vt:lpstr>
      <vt:lpstr>PowerPoint Presentation</vt:lpstr>
      <vt:lpstr>Down syndrome by birth order</vt:lpstr>
      <vt:lpstr>Confounding or not?</vt:lpstr>
      <vt:lpstr>Down syndrome by maternal age</vt:lpstr>
      <vt:lpstr>Down syndrome by birth order and maternal age groups</vt:lpstr>
      <vt:lpstr>Confounding or not?</vt:lpstr>
      <vt:lpstr>Confounding or not?</vt:lpstr>
      <vt:lpstr>Confounding or not?</vt:lpstr>
      <vt:lpstr>Confounding or not?</vt:lpstr>
      <vt:lpstr>Confounding or not?</vt:lpstr>
      <vt:lpstr>Confounding or not?</vt:lpstr>
      <vt:lpstr>Evaluation of potential confounders of an exposure disease relationship</vt:lpstr>
      <vt:lpstr>How do we control for confounding?</vt:lpstr>
      <vt:lpstr>Design stage: randomization</vt:lpstr>
      <vt:lpstr>Design stage: Restriction</vt:lpstr>
      <vt:lpstr>Design stage: Matching</vt:lpstr>
      <vt:lpstr>PowerPoint Presentation</vt:lpstr>
      <vt:lpstr>Is advanced maternal age a confounder of the association between paternal age and Down syndrome?</vt:lpstr>
      <vt:lpstr>Analysis stage: Stratification</vt:lpstr>
      <vt:lpstr>Steps in conducting a stratified analysis</vt:lpstr>
      <vt:lpstr>Stratification</vt:lpstr>
      <vt:lpstr>Stratification</vt:lpstr>
      <vt:lpstr>Mantel-Haenszel Summary Estimate (covered in the Appendix of the class book)</vt:lpstr>
      <vt:lpstr>PowerPoint Presentation</vt:lpstr>
      <vt:lpstr>PowerPoint Presentation</vt:lpstr>
      <vt:lpstr>PowerPoint Presentation</vt:lpstr>
      <vt:lpstr>PowerPoint Presentation</vt:lpstr>
      <vt:lpstr>PowerPoint Presentation</vt:lpstr>
      <vt:lpstr>PowerPoint Presentation</vt:lpstr>
      <vt:lpstr>Summary: Male Sex and Trigeminal Neuralgia-Related Death</vt:lpstr>
      <vt:lpstr>Interpretation (examples)</vt:lpstr>
      <vt:lpstr>Direction of confounding</vt:lpstr>
      <vt:lpstr>Residual confounding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2017-10-23T16:09:21Z</dcterms:created>
  <dcterms:modified xsi:type="dcterms:W3CDTF">2017-10-24T13:43:16Z</dcterms:modified>
</cp:coreProperties>
</file>