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4" r:id="rId7"/>
    <p:sldId id="270" r:id="rId8"/>
    <p:sldId id="294" r:id="rId9"/>
    <p:sldId id="271" r:id="rId10"/>
    <p:sldId id="295" r:id="rId11"/>
    <p:sldId id="281" r:id="rId12"/>
    <p:sldId id="283" r:id="rId13"/>
    <p:sldId id="289" r:id="rId14"/>
    <p:sldId id="291" r:id="rId15"/>
    <p:sldId id="278" r:id="rId16"/>
    <p:sldId id="280" r:id="rId17"/>
    <p:sldId id="274" r:id="rId18"/>
    <p:sldId id="297" r:id="rId19"/>
    <p:sldId id="296" r:id="rId20"/>
    <p:sldId id="269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li Hasmegaj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27BEA-C1AE-CC4D-C4D4-A3ECD35BD587}" v="1076" dt="2019-12-17T19:36:04.127"/>
    <p1510:client id="{0F8D34D7-F5A5-5CEC-DAD9-182935F5E8B0}" v="37" dt="2019-12-16T21:39:47.747"/>
    <p1510:client id="{360E4B96-7F29-1B29-645A-495CD8DB541C}" v="26" dt="2019-12-17T14:03:57.168"/>
    <p1510:client id="{5BE8AC9A-058C-3848-CD4D-F680F365689B}" v="1" dt="2019-12-17T07:00:54.687"/>
    <p1510:client id="{73747490-135F-0712-6AD8-AAE8241F70A2}" v="71" dt="2019-12-16T20:42:21.604"/>
    <p1510:client id="{8DD004DA-119E-4801-AD45-FD487A314186}" v="1177" dt="2019-12-16T20:45:28.505"/>
    <p1510:client id="{9F50D24D-2D35-9AFA-8BD6-3C225A9AA274}" v="1" dt="2019-12-17T12:55:00.616"/>
    <p1510:client id="{A19EB748-5D07-E630-7CC1-E4AD77923AAA}" v="33" dt="2019-12-17T12:50:53.563"/>
    <p1510:client id="{A1F5FA1B-FF18-FEBE-8F4A-BD5BAC033905}" v="1006" dt="2019-12-17T13:39:46.109"/>
    <p1510:client id="{B41FAAE2-5558-99DC-FF9F-3A37DD96BE0F}" v="10" dt="2019-12-17T20:45:07.504"/>
    <p1510:client id="{BB302C88-D7D4-C185-FED9-C9215EB01667}" v="819" dt="2019-12-16T19:56:16.978"/>
    <p1510:client id="{BC728A14-91C9-4FF6-D312-5AC77A3346B5}" v="56" dt="2019-12-18T09:00:18.772"/>
    <p1510:client id="{C8577279-D6F0-7BA3-DDB5-B7E9EFADA04F}" v="1187" dt="2019-12-16T21:53:20.048"/>
    <p1510:client id="{D7A23711-3B43-BD6A-6890-3A136900898E}" v="593" dt="2019-12-16T19:19:36.661"/>
    <p1510:client id="{E37EB6B9-6CAC-13F1-FC77-F9C80EC9DF5D}" v="342" dt="2019-12-18T18:39:37.569"/>
    <p1510:client id="{EDA89ABE-1DFC-4349-A58D-3F7143075437}" v="1626" dt="2019-12-16T16:37:28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705"/>
  </p:normalViewPr>
  <p:slideViewPr>
    <p:cSldViewPr snapToGrid="0">
      <p:cViewPr>
        <p:scale>
          <a:sx n="1" d="2"/>
          <a:sy n="1" d="2"/>
        </p:scale>
        <p:origin x="1448" y="1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42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51AC-48BA-4FA7-B26A-6A3757B9E44F}" type="datetimeFigureOut">
              <a:rPr lang="en-US"/>
              <a:t>12/19/19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1D8B7-F690-47F1-9D9C-CC5059CA89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D8B7-F690-47F1-9D9C-CC5059CA89F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0C0EF-AE29-43DD-8AD7-108CE1B03DD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2B835-CD4B-4368-8CE5-5F54C44F514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8DE5D-444E-49C9-B543-F2964F70E06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B8206-7484-4514-B620-8638608FC2B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02F63-2DE1-4CE5-B2DF-BB94246F399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70DC0-1C6B-4548-AB7A-8D1F5689D93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DBBCB-1124-4C1D-A544-7AA4FBF2B3C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2D8A-5D4D-470D-B330-B26CC24E1BB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BC46F-A0B6-41D6-8222-00E552A3398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F24D-5D2F-4F97-92F9-E4FBD677B66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C4AF2-7512-4564-BE5A-DB84CD117B4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F0EA86D-F35C-42B8-B0FC-C3B0F53EED9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8.svg"/><Relationship Id="rId6" Type="http://schemas.openxmlformats.org/officeDocument/2006/relationships/image" Target="../media/image4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9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5200"/>
            <a:ext cx="7848600" cy="1143000"/>
          </a:xfrm>
        </p:spPr>
        <p:txBody>
          <a:bodyPr/>
          <a:lstStyle/>
          <a:p>
            <a:pPr algn="l"/>
            <a:r>
              <a:rPr lang="de-DE" sz="4000" dirty="0">
                <a:latin typeface="Titillium Web SemiBold" pitchFamily="2" charset="0"/>
              </a:rPr>
              <a:t>Gesichtsregistrierung und Gesichtserkennung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914400" y="5257800"/>
            <a:ext cx="5078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de-DE" sz="1200">
                <a:solidFill>
                  <a:schemeClr val="tx2"/>
                </a:solidFill>
                <a:latin typeface="Titillium Web" pitchFamily="2" charset="0"/>
              </a:rPr>
              <a:t>Aron Terzeta</a:t>
            </a:r>
          </a:p>
          <a:p>
            <a:r>
              <a:rPr lang="de-DE" sz="1200">
                <a:solidFill>
                  <a:schemeClr val="tx2"/>
                </a:solidFill>
                <a:latin typeface="Titillium Web" pitchFamily="2" charset="0"/>
              </a:rPr>
              <a:t>Rei Hoxha</a:t>
            </a:r>
          </a:p>
          <a:p>
            <a:r>
              <a:rPr lang="de-DE" sz="1200">
                <a:solidFill>
                  <a:schemeClr val="tx2"/>
                </a:solidFill>
                <a:latin typeface="Titillium Web" pitchFamily="2" charset="0"/>
              </a:rPr>
              <a:t>Egli Hasmegaj</a:t>
            </a:r>
          </a:p>
          <a:p>
            <a:r>
              <a:rPr lang="de-DE" sz="1200">
                <a:solidFill>
                  <a:schemeClr val="tx2"/>
                </a:solidFill>
                <a:latin typeface="Titillium Web" pitchFamily="2" charset="0"/>
              </a:rPr>
              <a:t>Jordi Zmiani</a:t>
            </a:r>
          </a:p>
        </p:txBody>
      </p:sp>
      <p:pic>
        <p:nvPicPr>
          <p:cNvPr id="6" name="Picture 2" descr="C:\Users\schueleradmin\Downloads\_Logo_Final_RGB_transparenter_Hintergru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"/>
            <a:ext cx="2066925" cy="641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>
                <a:latin typeface="Titillium Web SemiBold"/>
              </a:rPr>
              <a:t>Gesichtserkennung und HW Aufbau-Rei Ziele und Status</a:t>
            </a:r>
            <a:endParaRPr lang="en-US" sz="3600">
              <a:latin typeface="Titillium Web SemiBold"/>
              <a:cs typeface="Times New Roman"/>
            </a:endParaRPr>
          </a:p>
        </p:txBody>
      </p:sp>
      <p:pic>
        <p:nvPicPr>
          <p:cNvPr id="24" name="Graphic 24" descr="Neutral face with no fill">
            <a:extLst>
              <a:ext uri="{FF2B5EF4-FFF2-40B4-BE49-F238E27FC236}">
                <a16:creationId xmlns:a16="http://schemas.microsoft.com/office/drawing/2014/main" xmlns="" id="{0C379E58-A0D8-4E33-9EB5-52D1DC237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63373" y="4324709"/>
            <a:ext cx="641231" cy="626853"/>
          </a:xfr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xmlns="" id="{FD34E3D9-D083-48F2-A08C-2D900D89A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83832"/>
              </p:ext>
            </p:extLst>
          </p:nvPr>
        </p:nvGraphicFramePr>
        <p:xfrm>
          <a:off x="675735" y="1984075"/>
          <a:ext cx="8157345" cy="448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8">
                  <a:extLst>
                    <a:ext uri="{9D8B030D-6E8A-4147-A177-3AD203B41FA5}">
                      <a16:colId xmlns:a16="http://schemas.microsoft.com/office/drawing/2014/main" xmlns="" val="579741611"/>
                    </a:ext>
                  </a:extLst>
                </a:gridCol>
                <a:gridCol w="1196987">
                  <a:extLst>
                    <a:ext uri="{9D8B030D-6E8A-4147-A177-3AD203B41FA5}">
                      <a16:colId xmlns:a16="http://schemas.microsoft.com/office/drawing/2014/main" xmlns="" val="585368252"/>
                    </a:ext>
                  </a:extLst>
                </a:gridCol>
              </a:tblGrid>
              <a:tr h="774812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Ziele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547161"/>
                  </a:ext>
                </a:extLst>
              </a:tr>
              <a:tr h="432453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Hardware und Aufbau des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059555"/>
                  </a:ext>
                </a:extLst>
              </a:tr>
              <a:tr h="450471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Darstellung des Aufbaus in digitaler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465519"/>
                  </a:ext>
                </a:extLst>
              </a:tr>
              <a:tr h="432453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Verfügbarkeit des Servers überprüfen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573285"/>
                  </a:ext>
                </a:extLst>
              </a:tr>
              <a:tr h="5045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Aufnahme der Benutzer Gesichtsdaten mithilfe der Emailadresse</a:t>
                      </a:r>
                      <a:endParaRPr lang="de-AT" noProof="0">
                        <a:latin typeface="Titi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503294"/>
                  </a:ext>
                </a:extLst>
              </a:tr>
              <a:tr h="558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latin typeface="Titilium web"/>
                        </a:rPr>
                        <a:t>Bildervergleich realisieren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737190"/>
                  </a:ext>
                </a:extLst>
              </a:tr>
              <a:tr h="558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latin typeface="Titilium web"/>
                        </a:rPr>
                        <a:t>Admin Erkennung</a:t>
                      </a:r>
                      <a:endParaRPr lang="de-AT" noProof="0" err="1">
                        <a:latin typeface="Titi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898947"/>
                  </a:ext>
                </a:extLst>
              </a:tr>
              <a:tr h="77481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Fehlern im Log speichern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566630"/>
                  </a:ext>
                </a:extLst>
              </a:tr>
            </a:tbl>
          </a:graphicData>
        </a:graphic>
      </p:graphicFrame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xmlns="" id="{B51228E7-524E-4BB1-BBDD-89EACBB3D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96684" y="2727385"/>
            <a:ext cx="454325" cy="454325"/>
          </a:xfrm>
          <a:prstGeom prst="rect">
            <a:avLst/>
          </a:prstGeom>
        </p:spPr>
      </p:pic>
      <p:pic>
        <p:nvPicPr>
          <p:cNvPr id="17" name="Graphic 14" descr="Smiling face with no fill">
            <a:extLst>
              <a:ext uri="{FF2B5EF4-FFF2-40B4-BE49-F238E27FC236}">
                <a16:creationId xmlns:a16="http://schemas.microsoft.com/office/drawing/2014/main" xmlns="" id="{80921CAA-645E-4EE7-956C-DBFB6A9A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96684" y="3230592"/>
            <a:ext cx="454325" cy="454325"/>
          </a:xfrm>
          <a:prstGeom prst="rect">
            <a:avLst/>
          </a:prstGeom>
        </p:spPr>
      </p:pic>
      <p:pic>
        <p:nvPicPr>
          <p:cNvPr id="19" name="Graphic 14" descr="Smiling face with no fill">
            <a:extLst>
              <a:ext uri="{FF2B5EF4-FFF2-40B4-BE49-F238E27FC236}">
                <a16:creationId xmlns:a16="http://schemas.microsoft.com/office/drawing/2014/main" xmlns="" id="{1164B1B1-D432-4853-BF30-691FE75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96685" y="3676291"/>
            <a:ext cx="454325" cy="454325"/>
          </a:xfrm>
          <a:prstGeom prst="rect">
            <a:avLst/>
          </a:prstGeom>
        </p:spPr>
      </p:pic>
      <p:pic>
        <p:nvPicPr>
          <p:cNvPr id="21" name="Graphic 14" descr="Smiling face with no fill">
            <a:extLst>
              <a:ext uri="{FF2B5EF4-FFF2-40B4-BE49-F238E27FC236}">
                <a16:creationId xmlns:a16="http://schemas.microsoft.com/office/drawing/2014/main" xmlns="" id="{3F5FADD3-3015-46E5-9A18-CC45F47A3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96684" y="4121989"/>
            <a:ext cx="454325" cy="454325"/>
          </a:xfrm>
          <a:prstGeom prst="rect">
            <a:avLst/>
          </a:prstGeom>
        </p:spPr>
      </p:pic>
      <p:pic>
        <p:nvPicPr>
          <p:cNvPr id="26" name="Graphic 26" descr="Neutral face with no fill">
            <a:extLst>
              <a:ext uri="{FF2B5EF4-FFF2-40B4-BE49-F238E27FC236}">
                <a16:creationId xmlns:a16="http://schemas.microsoft.com/office/drawing/2014/main" xmlns="" id="{E9A3BB65-498F-473B-8FA9-8C203A59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96684" y="4625195"/>
            <a:ext cx="454326" cy="454326"/>
          </a:xfrm>
          <a:prstGeom prst="rect">
            <a:avLst/>
          </a:prstGeom>
        </p:spPr>
      </p:pic>
      <p:pic>
        <p:nvPicPr>
          <p:cNvPr id="28" name="Graphic 26" descr="Neutral face with no fill">
            <a:extLst>
              <a:ext uri="{FF2B5EF4-FFF2-40B4-BE49-F238E27FC236}">
                <a16:creationId xmlns:a16="http://schemas.microsoft.com/office/drawing/2014/main" xmlns="" id="{08DA2B9E-173F-4504-B824-1EFB268D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96684" y="5229044"/>
            <a:ext cx="454326" cy="454326"/>
          </a:xfrm>
          <a:prstGeom prst="rect">
            <a:avLst/>
          </a:prstGeom>
        </p:spPr>
      </p:pic>
      <p:pic>
        <p:nvPicPr>
          <p:cNvPr id="3" name="Graphic 18" descr="Sad face with no fill">
            <a:extLst>
              <a:ext uri="{FF2B5EF4-FFF2-40B4-BE49-F238E27FC236}">
                <a16:creationId xmlns:a16="http://schemas.microsoft.com/office/drawing/2014/main" xmlns="" id="{56DCAA6C-27C8-43B9-9BE2-5053936E5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93989" y="5858952"/>
            <a:ext cx="454326" cy="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5223"/>
            <a:ext cx="7772400" cy="1157377"/>
          </a:xfrm>
        </p:spPr>
        <p:txBody>
          <a:bodyPr/>
          <a:lstStyle/>
          <a:p>
            <a:pPr algn="l"/>
            <a:r>
              <a:rPr lang="de-AT" sz="3600">
                <a:latin typeface="Titillium Web SemiBold"/>
              </a:rPr>
              <a:t>Gesichtserkennung und HW Aufbau Rei - Erste Ergebnisse und nächste Schritte</a:t>
            </a:r>
            <a:endParaRPr lang="en-US" sz="3600">
              <a:latin typeface="Titillium Web SemiBold"/>
              <a:cs typeface="Times New Roman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2ED0B5E-D719-42E3-996A-E093732A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753"/>
              </p:ext>
            </p:extLst>
          </p:nvPr>
        </p:nvGraphicFramePr>
        <p:xfrm>
          <a:off x="301924" y="2027207"/>
          <a:ext cx="4481165" cy="457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165">
                  <a:extLst>
                    <a:ext uri="{9D8B030D-6E8A-4147-A177-3AD203B41FA5}">
                      <a16:colId xmlns:a16="http://schemas.microsoft.com/office/drawing/2014/main" xmlns="" val="3883316560"/>
                    </a:ext>
                  </a:extLst>
                </a:gridCol>
              </a:tblGrid>
              <a:tr h="676702">
                <a:tc>
                  <a:txBody>
                    <a:bodyPr/>
                    <a:lstStyle/>
                    <a:p>
                      <a:r>
                        <a:rPr lang="de-AT" noProof="0"/>
                        <a:t>Ergebnisse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768192"/>
                  </a:ext>
                </a:extLst>
              </a:tr>
              <a:tr h="676702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Verfügbarkeit des Servers wird überprüft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091760"/>
                  </a:ext>
                </a:extLst>
              </a:tr>
              <a:tr h="6767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Aufbau des Systems ist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569881"/>
                  </a:ext>
                </a:extLst>
              </a:tr>
              <a:tr h="6767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Schaltplan des Systems ist digital dargestellt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723402"/>
                  </a:ext>
                </a:extLst>
              </a:tr>
              <a:tr h="676702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Aufnahme  und Darstellung der Benutzer Gesichtsdaten mithilfe der Emailadresse</a:t>
                      </a:r>
                    </a:p>
                    <a:p>
                      <a:pPr marL="0" lvl="0" algn="l" defTabSz="914400" rtl="0" eaLnBrk="1" latinLnBrk="0" hangingPunct="1">
                        <a:buNone/>
                      </a:pPr>
                      <a:endParaRPr lang="de-AT" sz="1800" kern="1200" noProof="0">
                        <a:solidFill>
                          <a:schemeClr val="dk1"/>
                        </a:solidFill>
                        <a:latin typeface="Titilium web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8326197"/>
                  </a:ext>
                </a:extLst>
              </a:tr>
              <a:tr h="6767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Vergleich zwischen einzelnen Gesichtspunkten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50400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733AAB20-D665-42DE-8596-D1168805D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95083"/>
              </p:ext>
            </p:extLst>
          </p:nvPr>
        </p:nvGraphicFramePr>
        <p:xfrm>
          <a:off x="4979889" y="2053373"/>
          <a:ext cx="3911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779">
                  <a:extLst>
                    <a:ext uri="{9D8B030D-6E8A-4147-A177-3AD203B41FA5}">
                      <a16:colId xmlns:a16="http://schemas.microsoft.com/office/drawing/2014/main" xmlns="" val="14931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/>
                        <a:t>Nächste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36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Admin Erkennung Skript reparieren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118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Bildervergleich realisieren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439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Fehlern im Log speichern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21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9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8958"/>
            <a:ext cx="7772400" cy="1143000"/>
          </a:xfrm>
        </p:spPr>
        <p:txBody>
          <a:bodyPr/>
          <a:lstStyle/>
          <a:p>
            <a:r>
              <a:rPr lang="de-AT" sz="3600">
                <a:latin typeface="Titillium Web SemiBold"/>
              </a:rPr>
              <a:t>Datenbank und 3D - Jordi</a:t>
            </a:r>
            <a:br>
              <a:rPr lang="de-AT" sz="3600">
                <a:latin typeface="Titillium Web SemiBold"/>
              </a:rPr>
            </a:br>
            <a:r>
              <a:rPr lang="de-AT" sz="3600">
                <a:latin typeface="Titillium Web SemiBold"/>
              </a:rPr>
              <a:t>Ziele und Status</a:t>
            </a:r>
            <a:endParaRPr lang="en-US" sz="3600">
              <a:latin typeface="Titillium Web SemiBold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D67BE36-89D2-406C-9A30-7EA1CEF8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04538"/>
              </p:ext>
            </p:extLst>
          </p:nvPr>
        </p:nvGraphicFramePr>
        <p:xfrm>
          <a:off x="607219" y="1825720"/>
          <a:ext cx="7920961" cy="478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415">
                  <a:extLst>
                    <a:ext uri="{9D8B030D-6E8A-4147-A177-3AD203B41FA5}">
                      <a16:colId xmlns:a16="http://schemas.microsoft.com/office/drawing/2014/main" xmlns="" val="598168578"/>
                    </a:ext>
                  </a:extLst>
                </a:gridCol>
                <a:gridCol w="1165546">
                  <a:extLst>
                    <a:ext uri="{9D8B030D-6E8A-4147-A177-3AD203B41FA5}">
                      <a16:colId xmlns:a16="http://schemas.microsoft.com/office/drawing/2014/main" xmlns="" val="3605744212"/>
                    </a:ext>
                  </a:extLst>
                </a:gridCol>
              </a:tblGrid>
              <a:tr h="592688">
                <a:tc>
                  <a:txBody>
                    <a:bodyPr/>
                    <a:lstStyle/>
                    <a:p>
                      <a:pPr algn="l"/>
                      <a:r>
                        <a:rPr lang="de-DE" noProof="0">
                          <a:latin typeface="Titillium Web SemiBold"/>
                        </a:rPr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tillium Web SemiBold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3697090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Datenbank Design &amp; Datenbank Entwurf</a:t>
                      </a:r>
                    </a:p>
                    <a:p>
                      <a:pPr marL="0" lvl="0" algn="l" defTabSz="914400" rtl="0" eaLnBrk="1" latinLnBrk="0" hangingPunct="1">
                        <a:buNone/>
                      </a:pPr>
                      <a:endParaRPr lang="de-DE" sz="1800" kern="1200" noProof="0">
                        <a:solidFill>
                          <a:schemeClr val="dk1"/>
                        </a:solidFill>
                        <a:latin typeface="Titilium web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59796107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Triggers &amp;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Stored</a:t>
                      </a: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3385325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Log Tabelle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9752413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Zugriffsrechte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8879211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Backup Datenbank &amp; Batterie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8374808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Bildtiefe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5449973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3D Unterschied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6783684"/>
                  </a:ext>
                </a:extLst>
              </a:tr>
            </a:tbl>
          </a:graphicData>
        </a:graphic>
      </p:graphicFrame>
      <p:pic>
        <p:nvPicPr>
          <p:cNvPr id="3" name="Graphic 14" descr="Smiling face with no fill">
            <a:extLst>
              <a:ext uri="{FF2B5EF4-FFF2-40B4-BE49-F238E27FC236}">
                <a16:creationId xmlns:a16="http://schemas.microsoft.com/office/drawing/2014/main" xmlns="" id="{3714D5D7-4680-4FF6-93A8-510BC39F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56356" y="2542773"/>
            <a:ext cx="454325" cy="454325"/>
          </a:xfrm>
          <a:prstGeom prst="rect">
            <a:avLst/>
          </a:prstGeom>
        </p:spPr>
      </p:pic>
      <p:pic>
        <p:nvPicPr>
          <p:cNvPr id="5" name="Graphic 14" descr="Smiling face with no fill">
            <a:extLst>
              <a:ext uri="{FF2B5EF4-FFF2-40B4-BE49-F238E27FC236}">
                <a16:creationId xmlns:a16="http://schemas.microsoft.com/office/drawing/2014/main" xmlns="" id="{FBF99CC2-4F00-43FC-9204-6FF76316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56356" y="3205246"/>
            <a:ext cx="454325" cy="454325"/>
          </a:xfrm>
          <a:prstGeom prst="rect">
            <a:avLst/>
          </a:prstGeom>
        </p:spPr>
      </p:pic>
      <p:pic>
        <p:nvPicPr>
          <p:cNvPr id="9" name="Graphic 18" descr="Sad face with no fill">
            <a:extLst>
              <a:ext uri="{FF2B5EF4-FFF2-40B4-BE49-F238E27FC236}">
                <a16:creationId xmlns:a16="http://schemas.microsoft.com/office/drawing/2014/main" xmlns="" id="{B93A8442-9A0F-413D-AB9C-2548F73EE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9890" y="4921358"/>
            <a:ext cx="448190" cy="452714"/>
          </a:xfrm>
          <a:prstGeom prst="rect">
            <a:avLst/>
          </a:prstGeom>
        </p:spPr>
      </p:pic>
      <p:pic>
        <p:nvPicPr>
          <p:cNvPr id="11" name="Graphic 26" descr="Neutral face with no fill">
            <a:extLst>
              <a:ext uri="{FF2B5EF4-FFF2-40B4-BE49-F238E27FC236}">
                <a16:creationId xmlns:a16="http://schemas.microsoft.com/office/drawing/2014/main" xmlns="" id="{5CF36BC9-5EDF-48B0-BD99-E54B63244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56356" y="5520743"/>
            <a:ext cx="454326" cy="454326"/>
          </a:xfrm>
          <a:prstGeom prst="rect">
            <a:avLst/>
          </a:prstGeom>
        </p:spPr>
      </p:pic>
      <p:pic>
        <p:nvPicPr>
          <p:cNvPr id="12" name="Graphic 14" descr="Smiling face with no fill">
            <a:extLst>
              <a:ext uri="{FF2B5EF4-FFF2-40B4-BE49-F238E27FC236}">
                <a16:creationId xmlns:a16="http://schemas.microsoft.com/office/drawing/2014/main" xmlns="" id="{43BA2105-AC77-4331-91C2-7B2C6ABA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56356" y="3786599"/>
            <a:ext cx="454325" cy="454325"/>
          </a:xfrm>
          <a:prstGeom prst="rect">
            <a:avLst/>
          </a:prstGeom>
        </p:spPr>
      </p:pic>
      <p:pic>
        <p:nvPicPr>
          <p:cNvPr id="13" name="Graphic 14" descr="Smiling face with no fill">
            <a:extLst>
              <a:ext uri="{FF2B5EF4-FFF2-40B4-BE49-F238E27FC236}">
                <a16:creationId xmlns:a16="http://schemas.microsoft.com/office/drawing/2014/main" xmlns="" id="{700B5436-396B-4EAB-A134-B2A05229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56355" y="4367952"/>
            <a:ext cx="454325" cy="454325"/>
          </a:xfrm>
          <a:prstGeom prst="rect">
            <a:avLst/>
          </a:prstGeom>
        </p:spPr>
      </p:pic>
      <p:pic>
        <p:nvPicPr>
          <p:cNvPr id="16" name="Graphic 18" descr="Sad face with no fill">
            <a:extLst>
              <a:ext uri="{FF2B5EF4-FFF2-40B4-BE49-F238E27FC236}">
                <a16:creationId xmlns:a16="http://schemas.microsoft.com/office/drawing/2014/main" xmlns="" id="{6F5CE375-477F-45DD-B9D3-E1006601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9890" y="6084064"/>
            <a:ext cx="448190" cy="4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3066"/>
            <a:ext cx="7772400" cy="1143000"/>
          </a:xfrm>
        </p:spPr>
        <p:txBody>
          <a:bodyPr/>
          <a:lstStyle/>
          <a:p>
            <a:r>
              <a:rPr lang="de-AT" sz="3600">
                <a:latin typeface="Titillium Web SemiBold"/>
              </a:rPr>
              <a:t>Datenbank und 3D - Jordi</a:t>
            </a:r>
            <a:br>
              <a:rPr lang="de-AT" sz="3600">
                <a:latin typeface="Titillium Web SemiBold"/>
              </a:rPr>
            </a:br>
            <a:r>
              <a:rPr lang="de-AT" sz="3600">
                <a:latin typeface="Titillium Web SemiBold"/>
              </a:rPr>
              <a:t>Erste Ergebnisse und nächste Schritte</a:t>
            </a:r>
            <a:endParaRPr lang="en-US" sz="3600">
              <a:latin typeface="Titillium Web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2E6F4B3-7503-438C-BDA0-C77A8F423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81473"/>
              </p:ext>
            </p:extLst>
          </p:nvPr>
        </p:nvGraphicFramePr>
        <p:xfrm>
          <a:off x="374617" y="2295598"/>
          <a:ext cx="4165080" cy="419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080">
                  <a:extLst>
                    <a:ext uri="{9D8B030D-6E8A-4147-A177-3AD203B41FA5}">
                      <a16:colId xmlns:a16="http://schemas.microsoft.com/office/drawing/2014/main" xmlns="" val="1548051244"/>
                    </a:ext>
                  </a:extLst>
                </a:gridCol>
              </a:tblGrid>
              <a:tr h="592688">
                <a:tc>
                  <a:txBody>
                    <a:bodyPr/>
                    <a:lstStyle/>
                    <a:p>
                      <a:r>
                        <a:rPr lang="de-DE" noProof="0">
                          <a:latin typeface="Titillium Web SemiBold"/>
                        </a:rPr>
                        <a:t>Ergebnisse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8190048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noProof="0">
                          <a:latin typeface="Titilium web"/>
                        </a:rPr>
                        <a:t>Datenbank wurde erstellt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0666437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r>
                        <a:rPr lang="de-DE" noProof="0">
                          <a:latin typeface="Titilium web"/>
                        </a:rPr>
                        <a:t>Triggers &amp; </a:t>
                      </a:r>
                      <a:r>
                        <a:rPr lang="de-DE" noProof="0" err="1">
                          <a:latin typeface="Titilium web"/>
                        </a:rPr>
                        <a:t>Stored</a:t>
                      </a:r>
                      <a:r>
                        <a:rPr lang="de-DE" noProof="0">
                          <a:latin typeface="Titilium web"/>
                        </a:rPr>
                        <a:t> </a:t>
                      </a:r>
                      <a:r>
                        <a:rPr lang="de-DE" noProof="0" err="1">
                          <a:latin typeface="Titilium web"/>
                        </a:rPr>
                        <a:t>Procedures</a:t>
                      </a:r>
                      <a:r>
                        <a:rPr lang="de-DE" noProof="0">
                          <a:latin typeface="Titilium web"/>
                        </a:rPr>
                        <a:t> wurden erstellt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06267138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r>
                        <a:rPr lang="de-DE" noProof="0">
                          <a:latin typeface="Titilium web"/>
                        </a:rPr>
                        <a:t>Log Tabelle wurde erstellt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1211008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noProof="0">
                          <a:latin typeface="Titilium web"/>
                        </a:rPr>
                        <a:t>Zugriffsrechte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7909980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noProof="0">
                          <a:latin typeface="Titilium web"/>
                        </a:rPr>
                        <a:t>Backup Datenbank Lösungsweg geplant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8298378"/>
                  </a:ext>
                </a:extLst>
              </a:tr>
              <a:tr h="59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>
                          <a:latin typeface="Titilium web"/>
                        </a:rPr>
                        <a:t>Bildtiefe Methode gefunden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214212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8633EDD-EC4D-4532-8CBD-3FDBD255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49669"/>
              </p:ext>
            </p:extLst>
          </p:nvPr>
        </p:nvGraphicFramePr>
        <p:xfrm>
          <a:off x="4764455" y="2318715"/>
          <a:ext cx="3851934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934">
                  <a:extLst>
                    <a:ext uri="{9D8B030D-6E8A-4147-A177-3AD203B41FA5}">
                      <a16:colId xmlns:a16="http://schemas.microsoft.com/office/drawing/2014/main" xmlns="" val="298140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Nächste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622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Batterie zur Verfügung 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9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Backup Datenbank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5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Tiefe 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5748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latin typeface="Titilium web"/>
                          <a:ea typeface="+mn-ea"/>
                          <a:cs typeface="+mn-cs"/>
                        </a:rPr>
                        <a:t>3D Unterschied lösen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99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1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495FF-E9C0-4805-9E2A-6AB20926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8150"/>
            <a:ext cx="7772400" cy="1143000"/>
          </a:xfrm>
        </p:spPr>
        <p:txBody>
          <a:bodyPr/>
          <a:lstStyle/>
          <a:p>
            <a:r>
              <a:rPr lang="de-AT" sz="3600">
                <a:latin typeface="Titillium Web SemiBold"/>
              </a:rPr>
              <a:t>Technische Übersicht</a:t>
            </a:r>
            <a:endParaRPr lang="en-US" sz="3600">
              <a:latin typeface="Titillium Web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4AA0D-FB13-4104-8C3E-4F650D51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13" y="1524000"/>
            <a:ext cx="4738687" cy="513677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Linux(Raspbian)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Python und C++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OpenCV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 err="1">
                <a:solidFill>
                  <a:schemeClr val="dk1"/>
                </a:solidFill>
                <a:latin typeface="Titilium web"/>
              </a:rPr>
              <a:t>Dlib</a:t>
            </a:r>
            <a:endParaRPr lang="en-US" sz="2400" kern="1200">
              <a:solidFill>
                <a:schemeClr val="dk1"/>
              </a:solidFill>
              <a:latin typeface="Titilium we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 err="1">
                <a:solidFill>
                  <a:schemeClr val="dk1"/>
                </a:solidFill>
                <a:latin typeface="Titilium web"/>
              </a:rPr>
              <a:t>Numpy</a:t>
            </a:r>
            <a:endParaRPr lang="en-US" sz="2400" kern="1200">
              <a:solidFill>
                <a:schemeClr val="dk1"/>
              </a:solidFill>
              <a:latin typeface="Titilium we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MySQL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Git und </a:t>
            </a:r>
            <a:r>
              <a:rPr lang="en-US" sz="2400" kern="1200" err="1">
                <a:solidFill>
                  <a:schemeClr val="dk1"/>
                </a:solidFill>
                <a:latin typeface="Titilium web"/>
              </a:rPr>
              <a:t>Github</a:t>
            </a:r>
            <a:endParaRPr lang="en-US" sz="2400" kern="1200">
              <a:solidFill>
                <a:schemeClr val="dk1"/>
              </a:solidFill>
              <a:latin typeface="Titilium web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MariaDB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SciPy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kern="1200">
                <a:solidFill>
                  <a:schemeClr val="dk1"/>
                </a:solidFill>
                <a:latin typeface="Titilium web"/>
              </a:rPr>
              <a:t>Fritzing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400" kern="1200">
              <a:solidFill>
                <a:schemeClr val="dk1"/>
              </a:solidFill>
              <a:latin typeface="Titilium web"/>
            </a:endParaRPr>
          </a:p>
          <a:p>
            <a:pPr>
              <a:buFont typeface="Arial"/>
            </a:pPr>
            <a:endParaRPr lang="en-US" sz="3600">
              <a:latin typeface="Titiulim web"/>
              <a:cs typeface="Times New Roman"/>
            </a:endParaRPr>
          </a:p>
          <a:p>
            <a:pPr>
              <a:buFont typeface="Arial"/>
            </a:pPr>
            <a:endParaRPr lang="en-US" sz="3600">
              <a:latin typeface="Titiulim web"/>
              <a:cs typeface="Times New Roman"/>
            </a:endParaRPr>
          </a:p>
        </p:txBody>
      </p:sp>
      <p:pic>
        <p:nvPicPr>
          <p:cNvPr id="9" name="Picture 9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xmlns="" id="{DC76B5BC-AE31-4003-AA1F-2D99665B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07" y="1527440"/>
            <a:ext cx="2743200" cy="891192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86DDD21E-17C4-4958-A615-1A987DDA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2630261"/>
            <a:ext cx="1895475" cy="1352550"/>
          </a:xfrm>
          <a:prstGeom prst="rect">
            <a:avLst/>
          </a:prstGeom>
        </p:spPr>
      </p:pic>
      <p:pic>
        <p:nvPicPr>
          <p:cNvPr id="13" name="Picture 13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xmlns="" id="{4D0CEC7B-C72D-453C-9EFD-A8E0896E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93" y="1580481"/>
            <a:ext cx="2430236" cy="1247754"/>
          </a:xfrm>
          <a:prstGeom prst="rect">
            <a:avLst/>
          </a:prstGeom>
        </p:spPr>
      </p:pic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E88BA42-267C-4A9E-9C54-170D0D409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543" y="3231078"/>
            <a:ext cx="2743200" cy="1402773"/>
          </a:xfrm>
          <a:prstGeom prst="rect">
            <a:avLst/>
          </a:prstGeom>
        </p:spPr>
      </p:pic>
      <p:pic>
        <p:nvPicPr>
          <p:cNvPr id="17" name="Picture 1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xmlns="" id="{A628B1BE-17A0-4924-B2DF-4AC9A6E22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329" y="5166360"/>
            <a:ext cx="2743200" cy="1097280"/>
          </a:xfrm>
          <a:prstGeom prst="rect">
            <a:avLst/>
          </a:prstGeom>
        </p:spPr>
      </p:pic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4261E2B6-8597-4CB5-A716-F0F739417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578" y="4438650"/>
            <a:ext cx="19812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56128-89F1-4171-9B35-FA67F03A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>
                <a:latin typeface="Titillium Web SemiBold"/>
                <a:cs typeface="Times New Roman"/>
              </a:rPr>
              <a:t>Planung vs. Umsetzung</a:t>
            </a:r>
            <a:endParaRPr lang="de-AT" sz="3600">
              <a:latin typeface="Titillium Web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7DFC9-6512-4830-AA19-371AACAE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kern="1200">
                <a:solidFill>
                  <a:schemeClr val="dk1"/>
                </a:solidFill>
                <a:latin typeface="Titilium web"/>
              </a:rPr>
              <a:t>Veränderung der Arbeitsaufteilung</a:t>
            </a:r>
          </a:p>
          <a:p>
            <a:pPr lvl="1"/>
            <a:r>
              <a:rPr lang="de-AT" sz="2400" kern="1200">
                <a:solidFill>
                  <a:schemeClr val="dk1"/>
                </a:solidFill>
                <a:latin typeface="Titilium web"/>
                <a:ea typeface="+mn-ea"/>
                <a:cs typeface="+mn-cs"/>
              </a:rPr>
              <a:t>Jordi -&gt; Tiefe Erkennung &amp; Datenbankdesign zugewiesen</a:t>
            </a:r>
          </a:p>
          <a:p>
            <a:pPr lvl="1"/>
            <a:r>
              <a:rPr lang="de-AT" sz="2400" kern="1200">
                <a:solidFill>
                  <a:schemeClr val="dk1"/>
                </a:solidFill>
                <a:latin typeface="Titilium web"/>
              </a:rPr>
              <a:t>Begründung: Aufwand der Arbeitspaketen falsch geschätzt. </a:t>
            </a:r>
          </a:p>
          <a:p>
            <a:pPr marL="0" indent="0">
              <a:buNone/>
            </a:pPr>
            <a:endParaRPr lang="de-AT" sz="2400" kern="1200">
              <a:solidFill>
                <a:schemeClr val="dk1"/>
              </a:solidFill>
              <a:latin typeface="Titilium web"/>
            </a:endParaRPr>
          </a:p>
          <a:p>
            <a:r>
              <a:rPr lang="de-AT" sz="2400" kern="1200">
                <a:solidFill>
                  <a:schemeClr val="dk1"/>
                </a:solidFill>
                <a:latin typeface="Titilium web"/>
              </a:rPr>
              <a:t>Die Verwendung der E-Mail-Adresse als ID bei der Registrierung</a:t>
            </a:r>
          </a:p>
          <a:p>
            <a:pPr marL="0" indent="0">
              <a:buNone/>
            </a:pPr>
            <a:endParaRPr lang="de-AT" sz="2400" kern="1200">
              <a:solidFill>
                <a:schemeClr val="dk1"/>
              </a:solidFill>
              <a:latin typeface="Titi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2895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495FF-E9C0-4805-9E2A-6AB20926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8150"/>
            <a:ext cx="7772400" cy="1143000"/>
          </a:xfrm>
        </p:spPr>
        <p:txBody>
          <a:bodyPr/>
          <a:lstStyle/>
          <a:p>
            <a:r>
              <a:rPr lang="de-AT">
                <a:latin typeface="Titillium Web SemiBold"/>
              </a:rPr>
              <a:t>Zeitplan</a:t>
            </a:r>
            <a:endParaRPr lang="en-US">
              <a:latin typeface="Titillium Web SemiBold"/>
            </a:endParaRPr>
          </a:p>
        </p:txBody>
      </p:sp>
      <p:pic>
        <p:nvPicPr>
          <p:cNvPr id="6" name="Grafik 6" descr="Ein Bild, das Screenshot, Monitor, Bildschirm, sitzend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3FF616EC-435E-4B72-AB0D-CDEB64BF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2" y="740535"/>
            <a:ext cx="8625584" cy="4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2743200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>
                <a:latin typeface="Titillium Web SemiBold" pitchFamily="2" charset="0"/>
              </a:rPr>
              <a:t>Danke für die Aufmerksamkeit!</a:t>
            </a:r>
            <a:endParaRPr lang="en-US" sz="4400">
              <a:latin typeface="Titillium Web SemiBold" pitchFamily="2" charset="0"/>
            </a:endParaRPr>
          </a:p>
        </p:txBody>
      </p:sp>
      <p:pic>
        <p:nvPicPr>
          <p:cNvPr id="4" name="Picture 2" descr="C:\Users\schueleradmin\Downloads\_Logo_Final_RGB_transparenter_Hintergr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066925" cy="641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7239000" cy="3962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Thema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Team Vorstellung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Ziele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Status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Planungsprozess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Erste Ergebnisse</a:t>
            </a:r>
          </a:p>
          <a:p>
            <a:pPr>
              <a:buFont typeface="Wingdings" pitchFamily="2" charset="2"/>
              <a:buChar char="Ø"/>
            </a:pPr>
            <a:r>
              <a:rPr lang="de-DE" sz="2400">
                <a:latin typeface="Titillium Web"/>
              </a:rPr>
              <a:t>Technische </a:t>
            </a:r>
            <a:r>
              <a:rPr lang="de-AT" sz="2400">
                <a:latin typeface="Titillium Web"/>
              </a:rPr>
              <a:t>Übersicht</a:t>
            </a:r>
          </a:p>
          <a:p>
            <a:pPr>
              <a:buFont typeface="Wingdings" pitchFamily="2" charset="2"/>
              <a:buChar char="Ø"/>
            </a:pPr>
            <a:r>
              <a:rPr lang="de-AT" sz="2400">
                <a:latin typeface="Titillium Web"/>
              </a:rPr>
              <a:t>Planung vs. Umsetzung</a:t>
            </a:r>
          </a:p>
          <a:p>
            <a:pPr>
              <a:buFont typeface="Wingdings" pitchFamily="2" charset="2"/>
              <a:buChar char="Ø"/>
            </a:pPr>
            <a:r>
              <a:rPr lang="de-AT" sz="2400">
                <a:latin typeface="Titillium Web"/>
              </a:rPr>
              <a:t>Nächste Schritte </a:t>
            </a:r>
            <a:endParaRPr lang="de-DE" sz="2400">
              <a:latin typeface="Titillium Web" pitchFamily="2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791200" cy="1143000"/>
          </a:xfrm>
        </p:spPr>
        <p:txBody>
          <a:bodyPr/>
          <a:lstStyle/>
          <a:p>
            <a:pPr algn="l"/>
            <a:r>
              <a:rPr lang="de-DE" sz="4000">
                <a:latin typeface="Titillium Web SemiBold" pitchFamily="2" charset="0"/>
              </a:rPr>
              <a:t>Inhaltsverzeichnis</a:t>
            </a:r>
          </a:p>
        </p:txBody>
      </p:sp>
      <p:pic>
        <p:nvPicPr>
          <p:cNvPr id="5" name="Picture 2" descr="C:\Users\schueleradmin\Downloads\_Logo_Final_RGB_transparenter_Hintergr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066925" cy="641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72390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DE" sz="2400" dirty="0">
                <a:latin typeface="Titillium Web"/>
                <a:ea typeface="+mn-lt"/>
                <a:cs typeface="+mn-lt"/>
              </a:rPr>
              <a:t>Ein System, das Gesichter registriert und erkennt, um einen kontrollierten Zugang in der Schule zu ermöglichen.</a:t>
            </a:r>
            <a:endParaRPr lang="en-US" sz="2400" dirty="0">
              <a:latin typeface="Titillium Web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2400" dirty="0">
                <a:latin typeface="Titillium Web"/>
                <a:ea typeface="+mn-lt"/>
                <a:cs typeface="+mn-lt"/>
              </a:rPr>
              <a:t>Alle Gesichter von den aktuellen Schülern und Lehrern sollen erkannt werden. </a:t>
            </a:r>
            <a:endParaRPr lang="en-US" sz="2400" dirty="0">
              <a:latin typeface="Titillium Web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2400" dirty="0">
                <a:latin typeface="Titillium Web"/>
                <a:ea typeface="+mn-lt"/>
                <a:cs typeface="+mn-lt"/>
              </a:rPr>
              <a:t>Es soll auch zwischen einer reellen Person und einem Foto der Unterschied berücksichtigt.</a:t>
            </a:r>
            <a:endParaRPr lang="en-US" sz="2400" dirty="0">
              <a:latin typeface="Titillium Web"/>
              <a:ea typeface="+mn-lt"/>
              <a:cs typeface="+mn-lt"/>
            </a:endParaRPr>
          </a:p>
          <a:p>
            <a:pPr>
              <a:buNone/>
            </a:pPr>
            <a:endParaRPr lang="de-DE" sz="2400" dirty="0">
              <a:solidFill>
                <a:srgbClr val="FF0000"/>
              </a:solidFill>
              <a:latin typeface="Titillium Web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791200" cy="1143000"/>
          </a:xfrm>
        </p:spPr>
        <p:txBody>
          <a:bodyPr/>
          <a:lstStyle/>
          <a:p>
            <a:pPr algn="l"/>
            <a:r>
              <a:rPr lang="de-DE" sz="4000">
                <a:latin typeface="Titillium Web SemiBold" pitchFamily="2" charset="0"/>
              </a:rPr>
              <a:t>Thema</a:t>
            </a:r>
          </a:p>
        </p:txBody>
      </p:sp>
      <p:pic>
        <p:nvPicPr>
          <p:cNvPr id="5" name="Picture 2" descr="C:\Users\schueleradmin\Downloads\_Logo_Final_RGB_transparenter_Hintergr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066925" cy="641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96351-2C7E-420A-8099-ED5605DD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>
                <a:latin typeface="Titillium Web SemiBold"/>
              </a:rPr>
              <a:t>Teamvorstellung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94EE317-7C54-48B8-BC6E-62A4B4B9CD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1723878"/>
              </p:ext>
            </p:extLst>
          </p:nvPr>
        </p:nvGraphicFramePr>
        <p:xfrm>
          <a:off x="685800" y="1981200"/>
          <a:ext cx="7554516" cy="328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41">
                  <a:extLst>
                    <a:ext uri="{9D8B030D-6E8A-4147-A177-3AD203B41FA5}">
                      <a16:colId xmlns:a16="http://schemas.microsoft.com/office/drawing/2014/main" xmlns="" val="3212132445"/>
                    </a:ext>
                  </a:extLst>
                </a:gridCol>
                <a:gridCol w="5222875">
                  <a:extLst>
                    <a:ext uri="{9D8B030D-6E8A-4147-A177-3AD203B41FA5}">
                      <a16:colId xmlns:a16="http://schemas.microsoft.com/office/drawing/2014/main" xmlns="" val="218957635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de-AT" sz="2000" b="1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Teammitglieder</a:t>
                      </a:r>
                    </a:p>
                  </a:txBody>
                  <a:tcPr marL="111919" marR="111919" marT="55959" marB="55959"/>
                </a:tc>
                <a:tc>
                  <a:txBody>
                    <a:bodyPr/>
                    <a:lstStyle/>
                    <a:p>
                      <a:r>
                        <a:rPr lang="de-AT" sz="2000" b="1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Aufgabenstellung</a:t>
                      </a:r>
                    </a:p>
                  </a:txBody>
                  <a:tcPr marL="111919" marR="111919" marT="55959" marB="55959"/>
                </a:tc>
                <a:extLst>
                  <a:ext uri="{0D108BD9-81ED-4DB2-BD59-A6C34878D82A}">
                    <a16:rowId xmlns:a16="http://schemas.microsoft.com/office/drawing/2014/main" xmlns="" val="3613684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Aron </a:t>
                      </a:r>
                      <a:r>
                        <a:rPr lang="de-AT" sz="2000" b="0" noProof="0" err="1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Terzeta</a:t>
                      </a:r>
                    </a:p>
                  </a:txBody>
                  <a:tcPr marL="111919" marR="111919" marT="55959" marB="55959"/>
                </a:tc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Projektleiter, Gesichtsregistrierung</a:t>
                      </a:r>
                    </a:p>
                  </a:txBody>
                  <a:tcPr marL="111919" marR="111919" marT="55959" marB="55959"/>
                </a:tc>
                <a:extLst>
                  <a:ext uri="{0D108BD9-81ED-4DB2-BD59-A6C34878D82A}">
                    <a16:rowId xmlns:a16="http://schemas.microsoft.com/office/drawing/2014/main" xmlns="" val="1897659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Egli </a:t>
                      </a:r>
                      <a:r>
                        <a:rPr lang="de-AT" sz="2000" b="0" noProof="0" err="1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Hasmegaj</a:t>
                      </a:r>
                    </a:p>
                  </a:txBody>
                  <a:tcPr marL="111919" marR="111919" marT="55959" marB="55959"/>
                </a:tc>
                <a:tc>
                  <a:txBody>
                    <a:bodyPr/>
                    <a:lstStyle/>
                    <a:p>
                      <a:r>
                        <a:rPr lang="de-AT" sz="2000" b="0" noProof="0" err="1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Stellvertr</a:t>
                      </a:r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. Projektleiter, Bildverarbeitung</a:t>
                      </a:r>
                    </a:p>
                  </a:txBody>
                  <a:tcPr marL="111919" marR="111919" marT="55959" marB="55959"/>
                </a:tc>
                <a:extLst>
                  <a:ext uri="{0D108BD9-81ED-4DB2-BD59-A6C34878D82A}">
                    <a16:rowId xmlns:a16="http://schemas.microsoft.com/office/drawing/2014/main" xmlns="" val="30417102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Rei Hoxha</a:t>
                      </a:r>
                    </a:p>
                  </a:txBody>
                  <a:tcPr marL="111919" marR="111919" marT="55959" marB="55959"/>
                </a:tc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Gesichtserkennung, HW Aufbau</a:t>
                      </a:r>
                    </a:p>
                  </a:txBody>
                  <a:tcPr marL="111919" marR="111919" marT="55959" marB="55959"/>
                </a:tc>
                <a:extLst>
                  <a:ext uri="{0D108BD9-81ED-4DB2-BD59-A6C34878D82A}">
                    <a16:rowId xmlns:a16="http://schemas.microsoft.com/office/drawing/2014/main" xmlns="" val="839334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Jordi </a:t>
                      </a:r>
                      <a:r>
                        <a:rPr lang="de-AT" sz="2000" b="0" noProof="0" err="1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Zmiani</a:t>
                      </a:r>
                      <a:endParaRPr lang="de-AT" sz="2000" b="0" noProof="0" dirty="0" err="1">
                        <a:solidFill>
                          <a:schemeClr val="tx2"/>
                        </a:solidFill>
                        <a:latin typeface="Titillium Web SemiBold"/>
                        <a:ea typeface="+mj-ea"/>
                        <a:cs typeface="+mj-cs"/>
                      </a:endParaRPr>
                    </a:p>
                  </a:txBody>
                  <a:tcPr marL="111919" marR="111919" marT="55959" marB="55959"/>
                </a:tc>
                <a:tc>
                  <a:txBody>
                    <a:bodyPr/>
                    <a:lstStyle/>
                    <a:p>
                      <a:r>
                        <a:rPr lang="de-AT" sz="2000" b="0" noProof="0" dirty="0">
                          <a:solidFill>
                            <a:schemeClr val="tx2"/>
                          </a:solidFill>
                          <a:latin typeface="Titillium Web SemiBold"/>
                          <a:ea typeface="+mj-ea"/>
                          <a:cs typeface="+mj-cs"/>
                        </a:rPr>
                        <a:t>Datenbank, Error Checking und Tests, 3D Erkennung (Bild vs. Live Unterschied)</a:t>
                      </a:r>
                    </a:p>
                  </a:txBody>
                  <a:tcPr marL="111919" marR="111919" marT="55959" marB="55959"/>
                </a:tc>
                <a:extLst>
                  <a:ext uri="{0D108BD9-81ED-4DB2-BD59-A6C34878D82A}">
                    <a16:rowId xmlns:a16="http://schemas.microsoft.com/office/drawing/2014/main" xmlns="" val="87376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53AF3-3F3C-48A5-93EB-A84CAEC0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253"/>
            <a:ext cx="7772400" cy="1143000"/>
          </a:xfrm>
        </p:spPr>
        <p:txBody>
          <a:bodyPr/>
          <a:lstStyle/>
          <a:p>
            <a:r>
              <a:rPr lang="de-AT" sz="3600">
                <a:latin typeface="Titillium Web SemiBold"/>
              </a:rPr>
              <a:t>Planungsprozess-Allgemein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6B4FFB0-680C-482A-8881-C864EF59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3" y="1155061"/>
            <a:ext cx="8199226" cy="56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2E141-0B42-4CAB-B5C3-03515589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4787"/>
            <a:ext cx="7772400" cy="970472"/>
          </a:xfrm>
        </p:spPr>
        <p:txBody>
          <a:bodyPr/>
          <a:lstStyle/>
          <a:p>
            <a:r>
              <a:rPr lang="de-AT" sz="3600">
                <a:latin typeface="Titillium Web SemiBold"/>
              </a:rPr>
              <a:t>Gesichtsregistrierung-Aron</a:t>
            </a:r>
            <a:r>
              <a:rPr lang="de-AT" sz="3600">
                <a:latin typeface="Titillium Web SemiBold" pitchFamily="2" charset="0"/>
              </a:rPr>
              <a:t/>
            </a:r>
            <a:br>
              <a:rPr lang="de-AT" sz="3600">
                <a:latin typeface="Titillium Web SemiBold" pitchFamily="2" charset="0"/>
              </a:rPr>
            </a:br>
            <a:r>
              <a:rPr lang="de-AT" sz="3600">
                <a:latin typeface="Titillium Web SemiBold"/>
              </a:rPr>
              <a:t>Ziele und Status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260F3-733E-4745-9594-B894FF5C6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94117E9-830A-4939-A208-248EF72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95467"/>
              </p:ext>
            </p:extLst>
          </p:nvPr>
        </p:nvGraphicFramePr>
        <p:xfrm>
          <a:off x="905773" y="1380226"/>
          <a:ext cx="7390985" cy="521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160">
                  <a:extLst>
                    <a:ext uri="{9D8B030D-6E8A-4147-A177-3AD203B41FA5}">
                      <a16:colId xmlns:a16="http://schemas.microsoft.com/office/drawing/2014/main" xmlns="" val="579741611"/>
                    </a:ext>
                  </a:extLst>
                </a:gridCol>
                <a:gridCol w="1779825">
                  <a:extLst>
                    <a:ext uri="{9D8B030D-6E8A-4147-A177-3AD203B41FA5}">
                      <a16:colId xmlns:a16="http://schemas.microsoft.com/office/drawing/2014/main" xmlns="" val="58536825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Ziel</a:t>
                      </a:r>
                    </a:p>
                    <a:p>
                      <a:pPr lvl="0">
                        <a:buNone/>
                      </a:pPr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547161"/>
                  </a:ext>
                </a:extLst>
              </a:tr>
              <a:tr h="479583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Personenname validieren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059555"/>
                  </a:ext>
                </a:extLst>
              </a:tr>
              <a:tr h="779323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Registrierung in Datenbank(Vorname, Nachname, E-Mail, Rolle, 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465519"/>
                  </a:ext>
                </a:extLst>
              </a:tr>
              <a:tr h="524544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Verfügbarkeit des Servers überprüfen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573285"/>
                  </a:ext>
                </a:extLst>
              </a:tr>
              <a:tr h="449609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ium web"/>
                        </a:rPr>
                        <a:t>Fehler in Log speichern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503294"/>
                  </a:ext>
                </a:extLst>
              </a:tr>
              <a:tr h="779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latin typeface="Titilium web"/>
                        </a:rPr>
                        <a:t>Admin Account (Mit Passwort und mit Vergleich von Gesichtsbilder)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737190"/>
                  </a:ext>
                </a:extLst>
              </a:tr>
              <a:tr h="779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latin typeface="Titilium web"/>
                        </a:rPr>
                        <a:t>Überprüfen, ob die Person schon registriert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898947"/>
                  </a:ext>
                </a:extLst>
              </a:tr>
              <a:tr h="77932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Min. Arbeitsvorbereitung (Min. Gesichtsdetektionszeit)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6566630"/>
                  </a:ext>
                </a:extLst>
              </a:tr>
            </a:tbl>
          </a:graphicData>
        </a:graphic>
      </p:graphicFrame>
      <p:pic>
        <p:nvPicPr>
          <p:cNvPr id="14" name="Graphic 14" descr="Smiling face with no fill">
            <a:extLst>
              <a:ext uri="{FF2B5EF4-FFF2-40B4-BE49-F238E27FC236}">
                <a16:creationId xmlns:a16="http://schemas.microsoft.com/office/drawing/2014/main" xmlns="" id="{EA001738-B4F4-4785-BFA6-E54BEBB1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3794" y="2003999"/>
            <a:ext cx="454325" cy="454325"/>
          </a:xfrm>
          <a:prstGeom prst="rect">
            <a:avLst/>
          </a:prstGeom>
        </p:spPr>
      </p:pic>
      <p:pic>
        <p:nvPicPr>
          <p:cNvPr id="5" name="Graphic 26" descr="Neutral face with no fill">
            <a:extLst>
              <a:ext uri="{FF2B5EF4-FFF2-40B4-BE49-F238E27FC236}">
                <a16:creationId xmlns:a16="http://schemas.microsoft.com/office/drawing/2014/main" xmlns="" id="{4B5464BA-7D6C-4AF5-8642-947379C7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13792" y="4388457"/>
            <a:ext cx="454326" cy="454326"/>
          </a:xfrm>
          <a:prstGeom prst="rect">
            <a:avLst/>
          </a:prstGeom>
        </p:spPr>
      </p:pic>
      <p:pic>
        <p:nvPicPr>
          <p:cNvPr id="9" name="Graphic 18" descr="Sad face with no fill">
            <a:extLst>
              <a:ext uri="{FF2B5EF4-FFF2-40B4-BE49-F238E27FC236}">
                <a16:creationId xmlns:a16="http://schemas.microsoft.com/office/drawing/2014/main" xmlns="" id="{8BEB82AC-469D-40F1-B414-E737B8767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11998" y="3811491"/>
            <a:ext cx="454326" cy="454325"/>
          </a:xfrm>
          <a:prstGeom prst="rect">
            <a:avLst/>
          </a:prstGeom>
        </p:spPr>
      </p:pic>
      <p:pic>
        <p:nvPicPr>
          <p:cNvPr id="11" name="Graphic 14" descr="Smiling face with no fill">
            <a:extLst>
              <a:ext uri="{FF2B5EF4-FFF2-40B4-BE49-F238E27FC236}">
                <a16:creationId xmlns:a16="http://schemas.microsoft.com/office/drawing/2014/main" xmlns="" id="{0B9F75AE-6F44-4E73-B1A1-9344748B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3794" y="2629377"/>
            <a:ext cx="454325" cy="454325"/>
          </a:xfrm>
          <a:prstGeom prst="rect">
            <a:avLst/>
          </a:prstGeom>
        </p:spPr>
      </p:pic>
      <p:pic>
        <p:nvPicPr>
          <p:cNvPr id="12" name="Graphic 14" descr="Smiling face with no fill">
            <a:extLst>
              <a:ext uri="{FF2B5EF4-FFF2-40B4-BE49-F238E27FC236}">
                <a16:creationId xmlns:a16="http://schemas.microsoft.com/office/drawing/2014/main" xmlns="" id="{97E5EC0C-2828-4DE6-BEC2-12CCB177A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3794" y="3329049"/>
            <a:ext cx="454325" cy="454325"/>
          </a:xfrm>
          <a:prstGeom prst="rect">
            <a:avLst/>
          </a:prstGeom>
        </p:spPr>
      </p:pic>
      <p:pic>
        <p:nvPicPr>
          <p:cNvPr id="13" name="Graphic 14" descr="Smiling face with no fill">
            <a:extLst>
              <a:ext uri="{FF2B5EF4-FFF2-40B4-BE49-F238E27FC236}">
                <a16:creationId xmlns:a16="http://schemas.microsoft.com/office/drawing/2014/main" xmlns="" id="{55487CED-4F8F-4C5C-B6A4-AC5F20A7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3794" y="5186213"/>
            <a:ext cx="454325" cy="454325"/>
          </a:xfrm>
          <a:prstGeom prst="rect">
            <a:avLst/>
          </a:prstGeom>
        </p:spPr>
      </p:pic>
      <p:pic>
        <p:nvPicPr>
          <p:cNvPr id="15" name="Graphic 18" descr="Sad face with no fill">
            <a:extLst>
              <a:ext uri="{FF2B5EF4-FFF2-40B4-BE49-F238E27FC236}">
                <a16:creationId xmlns:a16="http://schemas.microsoft.com/office/drawing/2014/main" xmlns="" id="{7E464554-091B-4C51-AF22-747B16521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11997" y="5968094"/>
            <a:ext cx="454326" cy="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4607E-3976-4DF6-A705-304CFFD4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tillium Web SemiBold"/>
                <a:cs typeface="Times New Roman"/>
              </a:rPr>
              <a:t>Gesichtsregistrierung</a:t>
            </a:r>
            <a:r>
              <a:rPr lang="en-US" sz="3600" dirty="0">
                <a:latin typeface="Titillium Web SemiBold"/>
                <a:cs typeface="Times New Roman"/>
              </a:rPr>
              <a:t>-Aron</a:t>
            </a:r>
            <a:br>
              <a:rPr lang="en-US" sz="3600" dirty="0">
                <a:latin typeface="Titillium Web SemiBold"/>
                <a:cs typeface="Times New Roman"/>
              </a:rPr>
            </a:br>
            <a:r>
              <a:rPr lang="en-US" sz="3600" dirty="0" err="1">
                <a:latin typeface="Titillium Web SemiBold"/>
                <a:cs typeface="Times New Roman"/>
              </a:rPr>
              <a:t>Ergebnisse</a:t>
            </a:r>
            <a:r>
              <a:rPr lang="en-US" sz="3600" dirty="0">
                <a:latin typeface="Titillium Web SemiBold"/>
                <a:cs typeface="Times New Roman"/>
              </a:rPr>
              <a:t> und </a:t>
            </a:r>
            <a:r>
              <a:rPr lang="en-US" sz="3600" dirty="0" err="1">
                <a:latin typeface="Titillium Web SemiBold"/>
                <a:cs typeface="Times New Roman"/>
              </a:rPr>
              <a:t>nächste</a:t>
            </a:r>
            <a:r>
              <a:rPr lang="en-US" sz="3600" dirty="0">
                <a:latin typeface="Titillium Web SemiBold"/>
                <a:cs typeface="Times New Roman"/>
              </a:rPr>
              <a:t> </a:t>
            </a:r>
            <a:r>
              <a:rPr lang="en-US" sz="3600" dirty="0" err="1">
                <a:latin typeface="Titillium Web SemiBold"/>
                <a:cs typeface="Times New Roman"/>
              </a:rPr>
              <a:t>Schritte</a:t>
            </a:r>
            <a:endParaRPr lang="en-US" sz="3600" dirty="0">
              <a:latin typeface="Titillium Web SemiBold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5167959-588B-4E75-8D87-BE4EDB91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51271"/>
              </p:ext>
            </p:extLst>
          </p:nvPr>
        </p:nvGraphicFramePr>
        <p:xfrm>
          <a:off x="230037" y="2199735"/>
          <a:ext cx="3845116" cy="385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116">
                  <a:extLst>
                    <a:ext uri="{9D8B030D-6E8A-4147-A177-3AD203B41FA5}">
                      <a16:colId xmlns:a16="http://schemas.microsoft.com/office/drawing/2014/main" xmlns="" val="2962652058"/>
                    </a:ext>
                  </a:extLst>
                </a:gridCol>
              </a:tblGrid>
              <a:tr h="504286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lium Web SemiBold"/>
                        </a:rPr>
                        <a:t>Erste Ergebnisse​​</a:t>
                      </a:r>
                      <a:endParaRPr lang="de-AT" b="1" i="0" noProof="0" dirty="0">
                        <a:solidFill>
                          <a:srgbClr val="FFFFFF"/>
                        </a:solidFill>
                        <a:effectLst/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9628060"/>
                  </a:ext>
                </a:extLst>
              </a:tr>
              <a:tr h="504286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ium web"/>
                        </a:rPr>
                        <a:t>2 Admin in Datenbank registriert ​​</a:t>
                      </a:r>
                      <a:endParaRPr lang="de-AT" b="0" i="0" noProof="0" dirty="0">
                        <a:solidFill>
                          <a:srgbClr val="000000"/>
                        </a:solidFill>
                        <a:effectLst/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694048"/>
                  </a:ext>
                </a:extLst>
              </a:tr>
              <a:tr h="672381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ium web"/>
                        </a:rPr>
                        <a:t>Überprüfung, ob der Admin schon da ist​​</a:t>
                      </a:r>
                      <a:endParaRPr lang="de-AT" b="0" i="0" noProof="0" dirty="0">
                        <a:solidFill>
                          <a:srgbClr val="000000"/>
                        </a:solidFill>
                        <a:effectLst/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063026"/>
                  </a:ext>
                </a:extLst>
              </a:tr>
              <a:tr h="504286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ium web"/>
                        </a:rPr>
                        <a:t>Die Namen aller Personen, die registriert sind, sind validiert.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735097"/>
                  </a:ext>
                </a:extLst>
              </a:tr>
              <a:tr h="866337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ium web"/>
                        </a:rPr>
                        <a:t>Es wird überprüft, ob die Person schon registriert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7029517"/>
                  </a:ext>
                </a:extLst>
              </a:tr>
              <a:tr h="672381">
                <a:tc>
                  <a:txBody>
                    <a:bodyPr/>
                    <a:lstStyle/>
                    <a:p>
                      <a:pPr algn="l" rtl="0" fontAlgn="base"/>
                      <a:r>
                        <a:rPr lang="de-AT" noProof="0" dirty="0">
                          <a:effectLst/>
                          <a:latin typeface="Titilium web"/>
                        </a:rPr>
                        <a:t>Verfügbarkeit des Servers wird überprüft.​​</a:t>
                      </a:r>
                      <a:endParaRPr lang="de-AT" b="0" i="0" noProof="0" dirty="0">
                        <a:solidFill>
                          <a:srgbClr val="000000"/>
                        </a:solidFill>
                        <a:effectLst/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78376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10DB0CA5-25FB-448B-B437-FBB696DE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89004"/>
              </p:ext>
            </p:extLst>
          </p:nvPr>
        </p:nvGraphicFramePr>
        <p:xfrm>
          <a:off x="4261774" y="2211449"/>
          <a:ext cx="46777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788">
                  <a:extLst>
                    <a:ext uri="{9D8B030D-6E8A-4147-A177-3AD203B41FA5}">
                      <a16:colId xmlns:a16="http://schemas.microsoft.com/office/drawing/2014/main" xmlns="" val="593230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Nächste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539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effectLst/>
                          <a:latin typeface="Titilium web"/>
                          <a:ea typeface="+mn-ea"/>
                          <a:cs typeface="+mn-cs"/>
                        </a:rPr>
                        <a:t>Die Gesichtspunkte in Datenbank speichern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6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effectLst/>
                          <a:latin typeface="Titilium web"/>
                          <a:ea typeface="+mn-ea"/>
                          <a:cs typeface="+mn-cs"/>
                        </a:rPr>
                        <a:t>Fehler in Log speichern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64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buNone/>
                      </a:pPr>
                      <a:r>
                        <a:rPr lang="de-AT" sz="1800" kern="1200" noProof="0">
                          <a:solidFill>
                            <a:schemeClr val="dk1"/>
                          </a:solidFill>
                          <a:effectLst/>
                          <a:latin typeface="Titilium web"/>
                          <a:ea typeface="+mn-ea"/>
                          <a:cs typeface="+mn-cs"/>
                        </a:rPr>
                        <a:t>Min. Arbeitsvorbereitung (Min. Gesichtsdetektionszeit)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03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5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770"/>
            <a:ext cx="7772400" cy="1143000"/>
          </a:xfrm>
        </p:spPr>
        <p:txBody>
          <a:bodyPr/>
          <a:lstStyle/>
          <a:p>
            <a:r>
              <a:rPr lang="de-AT" sz="3600" dirty="0">
                <a:latin typeface="Titillium Web SemiBold"/>
              </a:rPr>
              <a:t>Bildverarbeitung-Egli Ziele und Status</a:t>
            </a:r>
            <a:endParaRPr lang="en-US" sz="3600">
              <a:latin typeface="Titillium Web SemiBold"/>
              <a:cs typeface="Times New Roman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A913EAC-78D7-4AA3-B9A7-EFD8DA752C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2309565"/>
              </p:ext>
            </p:extLst>
          </p:nvPr>
        </p:nvGraphicFramePr>
        <p:xfrm>
          <a:off x="944592" y="1276709"/>
          <a:ext cx="727752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6661">
                  <a:extLst>
                    <a:ext uri="{9D8B030D-6E8A-4147-A177-3AD203B41FA5}">
                      <a16:colId xmlns:a16="http://schemas.microsoft.com/office/drawing/2014/main" xmlns="" val="647593288"/>
                    </a:ext>
                  </a:extLst>
                </a:gridCol>
                <a:gridCol w="1070864">
                  <a:extLst>
                    <a:ext uri="{9D8B030D-6E8A-4147-A177-3AD203B41FA5}">
                      <a16:colId xmlns:a16="http://schemas.microsoft.com/office/drawing/2014/main" xmlns="" val="113196708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lium Web SemiBold"/>
                        </a:rPr>
                        <a:t>Ziele​</a:t>
                      </a:r>
                      <a:endParaRPr lang="de-AT" b="1" noProof="0">
                        <a:solidFill>
                          <a:srgbClr val="FFFFFF"/>
                        </a:solidFill>
                        <a:effectLst/>
                        <a:latin typeface="Titillium Web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lium Web SemiBold"/>
                        </a:rPr>
                        <a:t>Status​</a:t>
                      </a:r>
                      <a:endParaRPr lang="de-AT" b="1" noProof="0">
                        <a:solidFill>
                          <a:srgbClr val="FFFFFF"/>
                        </a:solidFill>
                        <a:effectLst/>
                        <a:latin typeface="Titillium Web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560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de-AT" noProof="0">
                          <a:effectLst/>
                          <a:latin typeface="Titilium web"/>
                        </a:rPr>
                        <a:t>Lokalisierung von Bildern in einem Bild. </a:t>
                      </a:r>
                      <a:endParaRPr lang="en-US">
                        <a:latin typeface="Titi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06797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ium web"/>
                        </a:rPr>
                        <a:t>Ausschneidung von Gesichtern und in neuen Image Files gespeichert.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34958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ium web"/>
                        </a:rPr>
                        <a:t>Gesichtsschlüsselpunkte des gefundenen Gesichts Extrahierung.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7284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effectLst/>
                          <a:latin typeface="Titilium web"/>
                        </a:rPr>
                        <a:t>Schaffung der Abstände zwischen den Punkten.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404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ium web"/>
                        </a:rPr>
                        <a:t>Vektorumwandlung der Punkte.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2046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ium web"/>
                        </a:rPr>
                        <a:t>Bildernormalisierung und Bilderanpassung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05526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sz="1800" b="0" i="0" u="none" strike="noStrike" noProof="0">
                          <a:effectLst/>
                          <a:latin typeface="Titilium web"/>
                        </a:rPr>
                        <a:t>Minimale Verarbeitungszeit.</a:t>
                      </a:r>
                      <a:endParaRPr lang="en-US">
                        <a:latin typeface="Titi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de-AT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5148382"/>
                  </a:ext>
                </a:extLst>
              </a:tr>
            </a:tbl>
          </a:graphicData>
        </a:graphic>
      </p:graphicFrame>
      <p:pic>
        <p:nvPicPr>
          <p:cNvPr id="3" name="Graphic 14" descr="Smiling face with no fill">
            <a:extLst>
              <a:ext uri="{FF2B5EF4-FFF2-40B4-BE49-F238E27FC236}">
                <a16:creationId xmlns:a16="http://schemas.microsoft.com/office/drawing/2014/main" xmlns="" id="{C12F56F9-7D77-472F-941F-3BD50A3D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13224" y="1938924"/>
            <a:ext cx="454325" cy="454325"/>
          </a:xfrm>
          <a:prstGeom prst="rect">
            <a:avLst/>
          </a:prstGeom>
        </p:spPr>
      </p:pic>
      <p:pic>
        <p:nvPicPr>
          <p:cNvPr id="5" name="Graphic 26" descr="Neutral face with no fill">
            <a:extLst>
              <a:ext uri="{FF2B5EF4-FFF2-40B4-BE49-F238E27FC236}">
                <a16:creationId xmlns:a16="http://schemas.microsoft.com/office/drawing/2014/main" xmlns="" id="{5CA312B2-0298-4763-BA80-B5402C48E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13224" y="4543083"/>
            <a:ext cx="454326" cy="454326"/>
          </a:xfrm>
          <a:prstGeom prst="rect">
            <a:avLst/>
          </a:prstGeom>
        </p:spPr>
      </p:pic>
      <p:pic>
        <p:nvPicPr>
          <p:cNvPr id="9" name="Graphic 18" descr="Sad face with no fill">
            <a:extLst>
              <a:ext uri="{FF2B5EF4-FFF2-40B4-BE49-F238E27FC236}">
                <a16:creationId xmlns:a16="http://schemas.microsoft.com/office/drawing/2014/main" xmlns="" id="{7514A715-C4B5-42A5-9940-1922AAB5B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16758" y="5868404"/>
            <a:ext cx="448190" cy="452714"/>
          </a:xfrm>
          <a:prstGeom prst="rect">
            <a:avLst/>
          </a:prstGeom>
        </p:spPr>
      </p:pic>
      <p:pic>
        <p:nvPicPr>
          <p:cNvPr id="10" name="Graphic 14" descr="Smiling face with no fill">
            <a:extLst>
              <a:ext uri="{FF2B5EF4-FFF2-40B4-BE49-F238E27FC236}">
                <a16:creationId xmlns:a16="http://schemas.microsoft.com/office/drawing/2014/main" xmlns="" id="{84DB1AEF-E972-4F50-8D51-906577CA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13223" y="2629037"/>
            <a:ext cx="454325" cy="454325"/>
          </a:xfrm>
          <a:prstGeom prst="rect">
            <a:avLst/>
          </a:prstGeom>
        </p:spPr>
      </p:pic>
      <p:pic>
        <p:nvPicPr>
          <p:cNvPr id="11" name="Graphic 14" descr="Smiling face with no fill">
            <a:extLst>
              <a:ext uri="{FF2B5EF4-FFF2-40B4-BE49-F238E27FC236}">
                <a16:creationId xmlns:a16="http://schemas.microsoft.com/office/drawing/2014/main" xmlns="" id="{0BC55908-D1FF-4BC8-9CCC-51CB8741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13222" y="3290395"/>
            <a:ext cx="454325" cy="454325"/>
          </a:xfrm>
          <a:prstGeom prst="rect">
            <a:avLst/>
          </a:prstGeom>
        </p:spPr>
      </p:pic>
      <p:pic>
        <p:nvPicPr>
          <p:cNvPr id="12" name="Graphic 14" descr="Smiling face with no fill">
            <a:extLst>
              <a:ext uri="{FF2B5EF4-FFF2-40B4-BE49-F238E27FC236}">
                <a16:creationId xmlns:a16="http://schemas.microsoft.com/office/drawing/2014/main" xmlns="" id="{BD5E4F4B-827B-4B08-A1B9-A191434F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13221" y="3908620"/>
            <a:ext cx="454325" cy="454325"/>
          </a:xfrm>
          <a:prstGeom prst="rect">
            <a:avLst/>
          </a:prstGeom>
        </p:spPr>
      </p:pic>
      <p:pic>
        <p:nvPicPr>
          <p:cNvPr id="13" name="Graphic 26" descr="Neutral face with no fill">
            <a:extLst>
              <a:ext uri="{FF2B5EF4-FFF2-40B4-BE49-F238E27FC236}">
                <a16:creationId xmlns:a16="http://schemas.microsoft.com/office/drawing/2014/main" xmlns="" id="{C2437DBE-CFCA-4B70-BB7B-AA37DD724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13223" y="5247573"/>
            <a:ext cx="454326" cy="4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CE31E-2131-4BC2-A6F8-5E8AE56A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>
                <a:latin typeface="Titillium Web SemiBold"/>
              </a:rPr>
              <a:t>Bildverarbeitung-Egli</a:t>
            </a:r>
            <a:br>
              <a:rPr lang="de-AT" sz="3600" dirty="0">
                <a:latin typeface="Titillium Web SemiBold"/>
              </a:rPr>
            </a:br>
            <a:r>
              <a:rPr lang="de-AT" sz="3600" dirty="0">
                <a:latin typeface="Titillium Web SemiBold"/>
              </a:rPr>
              <a:t>Erste Ergebnisse und nächste Schritte</a:t>
            </a:r>
            <a:endParaRPr lang="en-US" sz="3600" dirty="0">
              <a:latin typeface="Titillium Web SemiBold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0520E3F-D9D5-419E-8383-FBD9E86AF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7825"/>
              </p:ext>
            </p:extLst>
          </p:nvPr>
        </p:nvGraphicFramePr>
        <p:xfrm>
          <a:off x="200131" y="2464761"/>
          <a:ext cx="46614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427">
                  <a:extLst>
                    <a:ext uri="{9D8B030D-6E8A-4147-A177-3AD203B41FA5}">
                      <a16:colId xmlns:a16="http://schemas.microsoft.com/office/drawing/2014/main" xmlns="" val="64759328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  <a:latin typeface="Titillium Web SemiBold"/>
                        </a:rPr>
                        <a:t>Erste Ergebnisse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560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</a:rPr>
                        <a:t>Gesichter wurden in einem Bild lokalisiert.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06797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</a:rPr>
                        <a:t>Gesichter wurden vom Bild ausgeschnitten und als ein neues Image File gespeichert.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34958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rtl="0" fontAlgn="base"/>
                      <a:r>
                        <a:rPr lang="de-AT" noProof="0">
                          <a:effectLst/>
                        </a:rPr>
                        <a:t>Gesichtsschlüsselpunkte des gefundenen Gesichts sind durch Dlib extrahiert worden.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7284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effectLst/>
                        </a:rPr>
                        <a:t>Abstände zwischen den Punkten wurden angegeben.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404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noProof="0">
                          <a:effectLst/>
                        </a:rPr>
                        <a:t>Bilder wurden normalisiert.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600179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97637D7C-E8E7-4C83-92AE-36BEFD08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86755"/>
              </p:ext>
            </p:extLst>
          </p:nvPr>
        </p:nvGraphicFramePr>
        <p:xfrm>
          <a:off x="5003826" y="2488759"/>
          <a:ext cx="395965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654">
                  <a:extLst>
                    <a:ext uri="{9D8B030D-6E8A-4147-A177-3AD203B41FA5}">
                      <a16:colId xmlns:a16="http://schemas.microsoft.com/office/drawing/2014/main" xmlns="" val="40855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noProof="0">
                          <a:latin typeface="Titillium Web SemiBold"/>
                        </a:rPr>
                        <a:t>Nächste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05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Vektorumwandlung der Bilder einsetzen</a:t>
                      </a:r>
                      <a:endParaRPr lang="de-AT" noProof="0"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453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Min. Arbeitszeit für die Extrahierung der Punkte erreichen. </a:t>
                      </a:r>
                    </a:p>
                    <a:p>
                      <a:pPr lvl="0">
                        <a:buNone/>
                      </a:pPr>
                      <a:endParaRPr lang="de-AT" noProof="0"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95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AT" sz="1800" b="0" i="0" u="none" strike="noStrike" noProof="0">
                          <a:latin typeface="Titilium web"/>
                        </a:rPr>
                        <a:t>Bilder ausführlich normalisieren</a:t>
                      </a:r>
                      <a:endParaRPr lang="de-AT" noProof="0">
                        <a:latin typeface="Titilium we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69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4914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5de005cd-6452-4462-8189-10c9d31ccb9c">2018-09-18T17:56:50+00:00</Datum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A8907DCC39A14EBA67FA87F1F3BE37" ma:contentTypeVersion="8" ma:contentTypeDescription="Ein neues Dokument erstellen." ma:contentTypeScope="" ma:versionID="4a18935319ec48225a46546b09b42b81">
  <xsd:schema xmlns:xsd="http://www.w3.org/2001/XMLSchema" xmlns:xs="http://www.w3.org/2001/XMLSchema" xmlns:p="http://schemas.microsoft.com/office/2006/metadata/properties" xmlns:ns2="a20e3e8c-8c70-4ac7-a301-659b087ba0af" xmlns:ns3="5de005cd-6452-4462-8189-10c9d31ccb9c" targetNamespace="http://schemas.microsoft.com/office/2006/metadata/properties" ma:root="true" ma:fieldsID="3e74fd1491d2e45eeecc590a7ada649e" ns2:_="" ns3:_="">
    <xsd:import namespace="a20e3e8c-8c70-4ac7-a301-659b087ba0af"/>
    <xsd:import namespace="5de005cd-6452-4462-8189-10c9d31ccb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e3e8c-8c70-4ac7-a301-659b087ba0a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005cd-6452-4462-8189-10c9d31cc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Datum" ma:index="15" nillable="true" ma:displayName="Datum" ma:default="[today]" ma:format="DateOnly" ma:internalName="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FEAF0-382D-4DB1-A030-EB9111DCEBEF}">
  <ds:schemaRefs>
    <ds:schemaRef ds:uri="http://schemas.microsoft.com/office/2006/metadata/properties"/>
    <ds:schemaRef ds:uri="http://schemas.microsoft.com/office/infopath/2007/PartnerControls"/>
    <ds:schemaRef ds:uri="5de005cd-6452-4462-8189-10c9d31ccb9c"/>
  </ds:schemaRefs>
</ds:datastoreItem>
</file>

<file path=customXml/itemProps2.xml><?xml version="1.0" encoding="utf-8"?>
<ds:datastoreItem xmlns:ds="http://schemas.openxmlformats.org/officeDocument/2006/customXml" ds:itemID="{AF5B7DFF-3752-4D7D-9584-1847C38DD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e3e8c-8c70-4ac7-a301-659b087ba0af"/>
    <ds:schemaRef ds:uri="5de005cd-6452-4462-8189-10c9d31cc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FC2F6C-5032-4651-928E-CD94EAA76C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On-screen Show (4:3)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Titillium Web</vt:lpstr>
      <vt:lpstr>Lucida Sans</vt:lpstr>
      <vt:lpstr>Titilium web</vt:lpstr>
      <vt:lpstr>Wingdings</vt:lpstr>
      <vt:lpstr>Arial</vt:lpstr>
      <vt:lpstr>Calibri</vt:lpstr>
      <vt:lpstr>Titillium Web SemiBold</vt:lpstr>
      <vt:lpstr>Titiulim web</vt:lpstr>
      <vt:lpstr>Standarddesign</vt:lpstr>
      <vt:lpstr>Gesichtsregistrierung und Gesichtserkennung</vt:lpstr>
      <vt:lpstr>Inhaltsverzeichnis</vt:lpstr>
      <vt:lpstr>Thema</vt:lpstr>
      <vt:lpstr>Teamvorstellung</vt:lpstr>
      <vt:lpstr>Planungsprozess-Allgemein</vt:lpstr>
      <vt:lpstr>Gesichtsregistrierung-Aron Ziele und Status </vt:lpstr>
      <vt:lpstr>Gesichtsregistrierung-Aron Ergebnisse und nächste Schritte</vt:lpstr>
      <vt:lpstr>Bildverarbeitung-Egli Ziele und Status</vt:lpstr>
      <vt:lpstr>Bildverarbeitung-Egli Erste Ergebnisse und nächste Schritte</vt:lpstr>
      <vt:lpstr>Gesichtserkennung und HW Aufbau-Rei Ziele und Status</vt:lpstr>
      <vt:lpstr>Gesichtserkennung und HW Aufbau Rei - Erste Ergebnisse und nächste Schritte</vt:lpstr>
      <vt:lpstr>Datenbank und 3D - Jordi Ziele und Status</vt:lpstr>
      <vt:lpstr>Datenbank und 3D - Jordi Erste Ergebnisse und nächste Schritte</vt:lpstr>
      <vt:lpstr>Technische Übersicht</vt:lpstr>
      <vt:lpstr>Planung vs. Umsetzung</vt:lpstr>
      <vt:lpstr>Zeitplan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ARON Terzeta</cp:lastModifiedBy>
  <cp:revision>42</cp:revision>
  <dcterms:created xsi:type="dcterms:W3CDTF">2011-01-20T19:48:39Z</dcterms:created>
  <dcterms:modified xsi:type="dcterms:W3CDTF">2019-12-19T09:33:37Z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0x0101009DA8907DCC39A14EBA67FA87F1F3BE37</vt:lpwstr>
  </property>
</Properties>
</file>