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7B4A1B-49E3-4A0F-A77A-83C39C3FE680}">
  <a:tblStyle styleId="{417B4A1B-49E3-4A0F-A77A-83C39C3FE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78cf0e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78cf0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d78cf0e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d78cf0e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d78cf0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d78cf0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libraries loading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compiler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223750" y="696990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Lexical Analysis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6223750" y="1351858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Syntax Analyzer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6223750" y="2006726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Analyzer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6223750" y="2661583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Code Generator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6223750" y="3316463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Machine-Independent Code Optimizer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6223750" y="3971331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Generator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6223750" y="4626199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Machine-Dependent Code Optimizer</a:t>
            </a:r>
            <a:endParaRPr sz="1200"/>
          </a:p>
        </p:txBody>
      </p:sp>
      <p:cxnSp>
        <p:nvCxnSpPr>
          <p:cNvPr id="69" name="Google Shape;69;p14"/>
          <p:cNvCxnSpPr>
            <a:endCxn id="62" idx="0"/>
          </p:cNvCxnSpPr>
          <p:nvPr/>
        </p:nvCxnSpPr>
        <p:spPr>
          <a:xfrm>
            <a:off x="7027450" y="481590"/>
            <a:ext cx="135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2" idx="2"/>
            <a:endCxn id="63" idx="0"/>
          </p:cNvCxnSpPr>
          <p:nvPr/>
        </p:nvCxnSpPr>
        <p:spPr>
          <a:xfrm>
            <a:off x="7040950" y="1151190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3" idx="2"/>
            <a:endCxn id="64" idx="0"/>
          </p:cNvCxnSpPr>
          <p:nvPr/>
        </p:nvCxnSpPr>
        <p:spPr>
          <a:xfrm>
            <a:off x="7040950" y="1806058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2"/>
            <a:endCxn id="65" idx="0"/>
          </p:cNvCxnSpPr>
          <p:nvPr/>
        </p:nvCxnSpPr>
        <p:spPr>
          <a:xfrm>
            <a:off x="7040950" y="2460926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endCxn id="66" idx="0"/>
          </p:cNvCxnSpPr>
          <p:nvPr/>
        </p:nvCxnSpPr>
        <p:spPr>
          <a:xfrm>
            <a:off x="7040950" y="3115463"/>
            <a:ext cx="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2"/>
            <a:endCxn id="67" idx="0"/>
          </p:cNvCxnSpPr>
          <p:nvPr/>
        </p:nvCxnSpPr>
        <p:spPr>
          <a:xfrm>
            <a:off x="7040950" y="3770663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7" idx="2"/>
            <a:endCxn id="68" idx="0"/>
          </p:cNvCxnSpPr>
          <p:nvPr/>
        </p:nvCxnSpPr>
        <p:spPr>
          <a:xfrm>
            <a:off x="7040950" y="4425531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246375" y="243050"/>
            <a:ext cx="1575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 stream</a:t>
            </a:r>
            <a:endParaRPr sz="1200"/>
          </a:p>
        </p:txBody>
      </p:sp>
      <p:sp>
        <p:nvSpPr>
          <p:cNvPr id="77" name="Google Shape;77;p14"/>
          <p:cNvSpPr/>
          <p:nvPr/>
        </p:nvSpPr>
        <p:spPr>
          <a:xfrm>
            <a:off x="3161400" y="1980375"/>
            <a:ext cx="1161900" cy="11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</p:txBody>
      </p:sp>
      <p:cxnSp>
        <p:nvCxnSpPr>
          <p:cNvPr id="78" name="Google Shape;78;p14"/>
          <p:cNvCxnSpPr>
            <a:stCxn id="62" idx="1"/>
            <a:endCxn id="77" idx="0"/>
          </p:cNvCxnSpPr>
          <p:nvPr/>
        </p:nvCxnSpPr>
        <p:spPr>
          <a:xfrm flipH="1">
            <a:off x="3742450" y="924090"/>
            <a:ext cx="2481300" cy="105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7" idx="3"/>
            <a:endCxn id="63" idx="1"/>
          </p:cNvCxnSpPr>
          <p:nvPr/>
        </p:nvCxnSpPr>
        <p:spPr>
          <a:xfrm flipH="1" rot="10800000">
            <a:off x="4323300" y="1578825"/>
            <a:ext cx="190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7" idx="3"/>
            <a:endCxn id="64" idx="1"/>
          </p:cNvCxnSpPr>
          <p:nvPr/>
        </p:nvCxnSpPr>
        <p:spPr>
          <a:xfrm flipH="1" rot="10800000">
            <a:off x="4323300" y="2233725"/>
            <a:ext cx="19005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7" idx="3"/>
            <a:endCxn id="65" idx="1"/>
          </p:cNvCxnSpPr>
          <p:nvPr/>
        </p:nvCxnSpPr>
        <p:spPr>
          <a:xfrm>
            <a:off x="4323300" y="2561325"/>
            <a:ext cx="19005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7" idx="3"/>
            <a:endCxn id="66" idx="1"/>
          </p:cNvCxnSpPr>
          <p:nvPr/>
        </p:nvCxnSpPr>
        <p:spPr>
          <a:xfrm>
            <a:off x="4323300" y="2561325"/>
            <a:ext cx="1900500" cy="9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7" idx="3"/>
            <a:endCxn id="67" idx="1"/>
          </p:cNvCxnSpPr>
          <p:nvPr/>
        </p:nvCxnSpPr>
        <p:spPr>
          <a:xfrm>
            <a:off x="4323300" y="2561325"/>
            <a:ext cx="1900500" cy="16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7" idx="3"/>
            <a:endCxn id="68" idx="1"/>
          </p:cNvCxnSpPr>
          <p:nvPr/>
        </p:nvCxnSpPr>
        <p:spPr>
          <a:xfrm>
            <a:off x="4323300" y="2561325"/>
            <a:ext cx="1900500" cy="22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solve lean libraries architecture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50144" y="124058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Lexical Analysis</a:t>
            </a:r>
            <a:endParaRPr sz="1200"/>
          </a:p>
        </p:txBody>
      </p:sp>
      <p:sp>
        <p:nvSpPr>
          <p:cNvPr id="92" name="Google Shape;92;p15"/>
          <p:cNvSpPr/>
          <p:nvPr/>
        </p:nvSpPr>
        <p:spPr>
          <a:xfrm>
            <a:off x="5450144" y="182562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Syntax Analyzer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5450144" y="241066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Analyzer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5450144" y="299569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Code Generator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450144" y="358074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Machine-Independent Code Optimizer</a:t>
            </a:r>
            <a:endParaRPr sz="1200"/>
          </a:p>
        </p:txBody>
      </p:sp>
      <p:sp>
        <p:nvSpPr>
          <p:cNvPr id="96" name="Google Shape;96;p15"/>
          <p:cNvSpPr/>
          <p:nvPr/>
        </p:nvSpPr>
        <p:spPr>
          <a:xfrm>
            <a:off x="5450144" y="416578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Generator</a:t>
            </a:r>
            <a:endParaRPr sz="1100"/>
          </a:p>
        </p:txBody>
      </p:sp>
      <p:sp>
        <p:nvSpPr>
          <p:cNvPr id="97" name="Google Shape;97;p15"/>
          <p:cNvSpPr/>
          <p:nvPr/>
        </p:nvSpPr>
        <p:spPr>
          <a:xfrm>
            <a:off x="5450144" y="475082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Machine-Dependent Code Optimizer</a:t>
            </a:r>
            <a:endParaRPr sz="1200"/>
          </a:p>
        </p:txBody>
      </p:sp>
      <p:cxnSp>
        <p:nvCxnSpPr>
          <p:cNvPr id="98" name="Google Shape;98;p15"/>
          <p:cNvCxnSpPr>
            <a:endCxn id="91" idx="0"/>
          </p:cNvCxnSpPr>
          <p:nvPr/>
        </p:nvCxnSpPr>
        <p:spPr>
          <a:xfrm>
            <a:off x="6489344" y="1048286"/>
            <a:ext cx="177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1" idx="2"/>
            <a:endCxn id="92" idx="0"/>
          </p:cNvCxnSpPr>
          <p:nvPr/>
        </p:nvCxnSpPr>
        <p:spPr>
          <a:xfrm>
            <a:off x="6507044" y="164648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2" idx="2"/>
            <a:endCxn id="93" idx="0"/>
          </p:cNvCxnSpPr>
          <p:nvPr/>
        </p:nvCxnSpPr>
        <p:spPr>
          <a:xfrm>
            <a:off x="6507044" y="223152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3" idx="2"/>
            <a:endCxn id="94" idx="0"/>
          </p:cNvCxnSpPr>
          <p:nvPr/>
        </p:nvCxnSpPr>
        <p:spPr>
          <a:xfrm>
            <a:off x="6507044" y="281656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endCxn id="95" idx="0"/>
          </p:cNvCxnSpPr>
          <p:nvPr/>
        </p:nvCxnSpPr>
        <p:spPr>
          <a:xfrm>
            <a:off x="6507044" y="3401046"/>
            <a:ext cx="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5" idx="2"/>
            <a:endCxn id="96" idx="0"/>
          </p:cNvCxnSpPr>
          <p:nvPr/>
        </p:nvCxnSpPr>
        <p:spPr>
          <a:xfrm>
            <a:off x="6507044" y="398664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6" idx="2"/>
            <a:endCxn id="97" idx="0"/>
          </p:cNvCxnSpPr>
          <p:nvPr/>
        </p:nvCxnSpPr>
        <p:spPr>
          <a:xfrm>
            <a:off x="6507044" y="4571685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5479406" y="835050"/>
            <a:ext cx="2037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 stream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738250" y="1802034"/>
            <a:ext cx="1502700" cy="10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matrix</a:t>
            </a:r>
            <a:endParaRPr/>
          </a:p>
        </p:txBody>
      </p:sp>
      <p:cxnSp>
        <p:nvCxnSpPr>
          <p:cNvPr id="107" name="Google Shape;107;p15"/>
          <p:cNvCxnSpPr>
            <a:stCxn id="91" idx="1"/>
            <a:endCxn id="106" idx="0"/>
          </p:cNvCxnSpPr>
          <p:nvPr/>
        </p:nvCxnSpPr>
        <p:spPr>
          <a:xfrm flipH="1">
            <a:off x="1489544" y="1443536"/>
            <a:ext cx="3960600" cy="35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6" idx="3"/>
            <a:endCxn id="92" idx="1"/>
          </p:cNvCxnSpPr>
          <p:nvPr/>
        </p:nvCxnSpPr>
        <p:spPr>
          <a:xfrm flipH="1" rot="10800000">
            <a:off x="2240950" y="2028534"/>
            <a:ext cx="32091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6" idx="3"/>
            <a:endCxn id="93" idx="1"/>
          </p:cNvCxnSpPr>
          <p:nvPr/>
        </p:nvCxnSpPr>
        <p:spPr>
          <a:xfrm>
            <a:off x="2240950" y="2321034"/>
            <a:ext cx="32091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6" idx="3"/>
            <a:endCxn id="94" idx="1"/>
          </p:cNvCxnSpPr>
          <p:nvPr/>
        </p:nvCxnSpPr>
        <p:spPr>
          <a:xfrm>
            <a:off x="2240950" y="2321034"/>
            <a:ext cx="320910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6" idx="3"/>
            <a:endCxn id="95" idx="1"/>
          </p:cNvCxnSpPr>
          <p:nvPr/>
        </p:nvCxnSpPr>
        <p:spPr>
          <a:xfrm>
            <a:off x="2240950" y="2321034"/>
            <a:ext cx="3209100" cy="14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6" idx="3"/>
            <a:endCxn id="96" idx="1"/>
          </p:cNvCxnSpPr>
          <p:nvPr/>
        </p:nvCxnSpPr>
        <p:spPr>
          <a:xfrm>
            <a:off x="2240950" y="2321034"/>
            <a:ext cx="3209100" cy="20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6" idx="3"/>
            <a:endCxn id="97" idx="1"/>
          </p:cNvCxnSpPr>
          <p:nvPr/>
        </p:nvCxnSpPr>
        <p:spPr>
          <a:xfrm>
            <a:off x="2240950" y="2321034"/>
            <a:ext cx="3209100" cy="26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Look up matrix and DAG formation from the matrix</a:t>
            </a:r>
            <a:endParaRPr sz="3200"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1600175" y="16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{417B4A1B-49E3-4A0F-A77A-83C39C3FE680}</a:tableStyleId>
              </a:tblPr>
              <a:tblGrid>
                <a:gridCol w="548650"/>
                <a:gridCol w="548650"/>
                <a:gridCol w="548650"/>
                <a:gridCol w="548650"/>
                <a:gridCol w="54865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6"/>
          <p:cNvSpPr txBox="1"/>
          <p:nvPr/>
        </p:nvSpPr>
        <p:spPr>
          <a:xfrm>
            <a:off x="1157975" y="186517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600175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157975" y="23614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157975" y="285765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157975" y="34265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157975" y="399540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2148825" y="13177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750700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3298550" y="13177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3846400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120400" y="35668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6609200" y="35668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7844100" y="2860638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7844100" y="440357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101550" y="437910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cxnSp>
        <p:nvCxnSpPr>
          <p:cNvPr id="136" name="Google Shape;136;p16"/>
          <p:cNvCxnSpPr>
            <a:stCxn id="131" idx="3"/>
            <a:endCxn id="132" idx="1"/>
          </p:cNvCxnSpPr>
          <p:nvPr/>
        </p:nvCxnSpPr>
        <p:spPr>
          <a:xfrm>
            <a:off x="5562600" y="3738113"/>
            <a:ext cx="10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32" idx="0"/>
            <a:endCxn id="133" idx="1"/>
          </p:cNvCxnSpPr>
          <p:nvPr/>
        </p:nvCxnSpPr>
        <p:spPr>
          <a:xfrm rot="-5400000">
            <a:off x="7069700" y="2792525"/>
            <a:ext cx="534900" cy="101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stCxn id="132" idx="2"/>
            <a:endCxn id="134" idx="1"/>
          </p:cNvCxnSpPr>
          <p:nvPr/>
        </p:nvCxnSpPr>
        <p:spPr>
          <a:xfrm flipH="1" rot="-5400000">
            <a:off x="7004450" y="3735275"/>
            <a:ext cx="665400" cy="101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stCxn id="135" idx="3"/>
            <a:endCxn id="134" idx="1"/>
          </p:cNvCxnSpPr>
          <p:nvPr/>
        </p:nvCxnSpPr>
        <p:spPr>
          <a:xfrm>
            <a:off x="6543750" y="4550400"/>
            <a:ext cx="13005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