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C763EC0-0108-4479-879D-23E4D02B22C5}">
  <a:tblStyle styleId="{AC763EC0-0108-4479-879D-23E4D02B22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d78cf0e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d78cf0e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d78cf0e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d78cf0e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ad78cf0e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ad78cf0e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ad78cf0e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ad78cf0e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libraries loading 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compiler design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223750" y="696990"/>
            <a:ext cx="16344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Lexical Analysis</a:t>
            </a:r>
            <a:endParaRPr sz="1200"/>
          </a:p>
        </p:txBody>
      </p:sp>
      <p:sp>
        <p:nvSpPr>
          <p:cNvPr id="63" name="Google Shape;63;p14"/>
          <p:cNvSpPr/>
          <p:nvPr/>
        </p:nvSpPr>
        <p:spPr>
          <a:xfrm>
            <a:off x="6223750" y="1351858"/>
            <a:ext cx="16344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Syntax Analyzer</a:t>
            </a:r>
            <a:endParaRPr sz="1200"/>
          </a:p>
        </p:txBody>
      </p:sp>
      <p:sp>
        <p:nvSpPr>
          <p:cNvPr id="64" name="Google Shape;64;p14"/>
          <p:cNvSpPr/>
          <p:nvPr/>
        </p:nvSpPr>
        <p:spPr>
          <a:xfrm>
            <a:off x="6223750" y="2006726"/>
            <a:ext cx="16344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Semantic Analyzer</a:t>
            </a:r>
            <a:endParaRPr sz="1200"/>
          </a:p>
        </p:txBody>
      </p:sp>
      <p:sp>
        <p:nvSpPr>
          <p:cNvPr id="65" name="Google Shape;65;p14"/>
          <p:cNvSpPr/>
          <p:nvPr/>
        </p:nvSpPr>
        <p:spPr>
          <a:xfrm>
            <a:off x="6223750" y="2661583"/>
            <a:ext cx="16344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Intermediate Code Generator</a:t>
            </a:r>
            <a:endParaRPr sz="1200"/>
          </a:p>
        </p:txBody>
      </p:sp>
      <p:sp>
        <p:nvSpPr>
          <p:cNvPr id="66" name="Google Shape;66;p14"/>
          <p:cNvSpPr/>
          <p:nvPr/>
        </p:nvSpPr>
        <p:spPr>
          <a:xfrm>
            <a:off x="6223750" y="3316463"/>
            <a:ext cx="16344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Machine-Independent Code Optimizer</a:t>
            </a:r>
            <a:endParaRPr sz="1200"/>
          </a:p>
        </p:txBody>
      </p:sp>
      <p:sp>
        <p:nvSpPr>
          <p:cNvPr id="67" name="Google Shape;67;p14"/>
          <p:cNvSpPr/>
          <p:nvPr/>
        </p:nvSpPr>
        <p:spPr>
          <a:xfrm>
            <a:off x="6223750" y="3971331"/>
            <a:ext cx="16344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 Generator</a:t>
            </a:r>
            <a:endParaRPr sz="1100"/>
          </a:p>
        </p:txBody>
      </p:sp>
      <p:sp>
        <p:nvSpPr>
          <p:cNvPr id="68" name="Google Shape;68;p14"/>
          <p:cNvSpPr/>
          <p:nvPr/>
        </p:nvSpPr>
        <p:spPr>
          <a:xfrm>
            <a:off x="6223750" y="4626199"/>
            <a:ext cx="1634400" cy="4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Machine-Dependent Code Optimizer</a:t>
            </a:r>
            <a:endParaRPr sz="1200"/>
          </a:p>
        </p:txBody>
      </p:sp>
      <p:cxnSp>
        <p:nvCxnSpPr>
          <p:cNvPr id="69" name="Google Shape;69;p14"/>
          <p:cNvCxnSpPr>
            <a:endCxn id="62" idx="0"/>
          </p:cNvCxnSpPr>
          <p:nvPr/>
        </p:nvCxnSpPr>
        <p:spPr>
          <a:xfrm>
            <a:off x="7027450" y="481590"/>
            <a:ext cx="13500" cy="2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2" idx="2"/>
            <a:endCxn id="63" idx="0"/>
          </p:cNvCxnSpPr>
          <p:nvPr/>
        </p:nvCxnSpPr>
        <p:spPr>
          <a:xfrm>
            <a:off x="7040950" y="1151190"/>
            <a:ext cx="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3" idx="2"/>
            <a:endCxn id="64" idx="0"/>
          </p:cNvCxnSpPr>
          <p:nvPr/>
        </p:nvCxnSpPr>
        <p:spPr>
          <a:xfrm>
            <a:off x="7040950" y="1806058"/>
            <a:ext cx="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4" idx="2"/>
            <a:endCxn id="65" idx="0"/>
          </p:cNvCxnSpPr>
          <p:nvPr/>
        </p:nvCxnSpPr>
        <p:spPr>
          <a:xfrm>
            <a:off x="7040950" y="2460926"/>
            <a:ext cx="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endCxn id="66" idx="0"/>
          </p:cNvCxnSpPr>
          <p:nvPr/>
        </p:nvCxnSpPr>
        <p:spPr>
          <a:xfrm>
            <a:off x="7040950" y="3115463"/>
            <a:ext cx="0" cy="2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6" idx="2"/>
            <a:endCxn id="67" idx="0"/>
          </p:cNvCxnSpPr>
          <p:nvPr/>
        </p:nvCxnSpPr>
        <p:spPr>
          <a:xfrm>
            <a:off x="7040950" y="3770663"/>
            <a:ext cx="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67" idx="2"/>
            <a:endCxn id="68" idx="0"/>
          </p:cNvCxnSpPr>
          <p:nvPr/>
        </p:nvCxnSpPr>
        <p:spPr>
          <a:xfrm>
            <a:off x="7040950" y="4425531"/>
            <a:ext cx="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6246375" y="243050"/>
            <a:ext cx="1575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Character stream</a:t>
            </a:r>
            <a:endParaRPr sz="1200"/>
          </a:p>
        </p:txBody>
      </p:sp>
      <p:sp>
        <p:nvSpPr>
          <p:cNvPr id="77" name="Google Shape;77;p14"/>
          <p:cNvSpPr/>
          <p:nvPr/>
        </p:nvSpPr>
        <p:spPr>
          <a:xfrm>
            <a:off x="3161400" y="1980375"/>
            <a:ext cx="1161900" cy="116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 Table</a:t>
            </a:r>
            <a:endParaRPr/>
          </a:p>
        </p:txBody>
      </p:sp>
      <p:cxnSp>
        <p:nvCxnSpPr>
          <p:cNvPr id="78" name="Google Shape;78;p14"/>
          <p:cNvCxnSpPr>
            <a:stCxn id="62" idx="1"/>
            <a:endCxn id="77" idx="0"/>
          </p:cNvCxnSpPr>
          <p:nvPr/>
        </p:nvCxnSpPr>
        <p:spPr>
          <a:xfrm flipH="1">
            <a:off x="3742450" y="924090"/>
            <a:ext cx="2481300" cy="1056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stCxn id="77" idx="3"/>
            <a:endCxn id="63" idx="1"/>
          </p:cNvCxnSpPr>
          <p:nvPr/>
        </p:nvCxnSpPr>
        <p:spPr>
          <a:xfrm flipH="1" rot="10800000">
            <a:off x="4323300" y="1578825"/>
            <a:ext cx="19005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7" idx="3"/>
            <a:endCxn id="64" idx="1"/>
          </p:cNvCxnSpPr>
          <p:nvPr/>
        </p:nvCxnSpPr>
        <p:spPr>
          <a:xfrm flipH="1" rot="10800000">
            <a:off x="4323300" y="2233725"/>
            <a:ext cx="19005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7" idx="3"/>
            <a:endCxn id="65" idx="1"/>
          </p:cNvCxnSpPr>
          <p:nvPr/>
        </p:nvCxnSpPr>
        <p:spPr>
          <a:xfrm>
            <a:off x="4323300" y="2561325"/>
            <a:ext cx="19005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7" idx="3"/>
            <a:endCxn id="66" idx="1"/>
          </p:cNvCxnSpPr>
          <p:nvPr/>
        </p:nvCxnSpPr>
        <p:spPr>
          <a:xfrm>
            <a:off x="4323300" y="2561325"/>
            <a:ext cx="1900500" cy="9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77" idx="3"/>
            <a:endCxn id="67" idx="1"/>
          </p:cNvCxnSpPr>
          <p:nvPr/>
        </p:nvCxnSpPr>
        <p:spPr>
          <a:xfrm>
            <a:off x="4323300" y="2561325"/>
            <a:ext cx="1900500" cy="16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77" idx="3"/>
            <a:endCxn id="68" idx="1"/>
          </p:cNvCxnSpPr>
          <p:nvPr/>
        </p:nvCxnSpPr>
        <p:spPr>
          <a:xfrm>
            <a:off x="4323300" y="2561325"/>
            <a:ext cx="1900500" cy="22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to solve lean libraries architecture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450144" y="1240586"/>
            <a:ext cx="211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Lexical Analysis</a:t>
            </a:r>
            <a:endParaRPr sz="1200"/>
          </a:p>
        </p:txBody>
      </p:sp>
      <p:sp>
        <p:nvSpPr>
          <p:cNvPr id="92" name="Google Shape;92;p15"/>
          <p:cNvSpPr/>
          <p:nvPr/>
        </p:nvSpPr>
        <p:spPr>
          <a:xfrm>
            <a:off x="5450144" y="1825626"/>
            <a:ext cx="211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Syntax Analyzer</a:t>
            </a:r>
            <a:endParaRPr sz="1200"/>
          </a:p>
        </p:txBody>
      </p:sp>
      <p:sp>
        <p:nvSpPr>
          <p:cNvPr id="93" name="Google Shape;93;p15"/>
          <p:cNvSpPr/>
          <p:nvPr/>
        </p:nvSpPr>
        <p:spPr>
          <a:xfrm>
            <a:off x="5450144" y="2410666"/>
            <a:ext cx="211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Semantic Analyzer</a:t>
            </a:r>
            <a:endParaRPr sz="1200"/>
          </a:p>
        </p:txBody>
      </p:sp>
      <p:sp>
        <p:nvSpPr>
          <p:cNvPr id="94" name="Google Shape;94;p15"/>
          <p:cNvSpPr/>
          <p:nvPr/>
        </p:nvSpPr>
        <p:spPr>
          <a:xfrm>
            <a:off x="5450144" y="2995695"/>
            <a:ext cx="211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Intermediate Code Generator</a:t>
            </a:r>
            <a:endParaRPr sz="1200"/>
          </a:p>
        </p:txBody>
      </p:sp>
      <p:sp>
        <p:nvSpPr>
          <p:cNvPr id="95" name="Google Shape;95;p15"/>
          <p:cNvSpPr/>
          <p:nvPr/>
        </p:nvSpPr>
        <p:spPr>
          <a:xfrm>
            <a:off x="5450144" y="3580746"/>
            <a:ext cx="211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Machine-Independent Code Optimizer</a:t>
            </a:r>
            <a:endParaRPr sz="1200"/>
          </a:p>
        </p:txBody>
      </p:sp>
      <p:sp>
        <p:nvSpPr>
          <p:cNvPr id="96" name="Google Shape;96;p15"/>
          <p:cNvSpPr/>
          <p:nvPr/>
        </p:nvSpPr>
        <p:spPr>
          <a:xfrm>
            <a:off x="5450144" y="4165785"/>
            <a:ext cx="211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 Generator</a:t>
            </a:r>
            <a:endParaRPr sz="1100"/>
          </a:p>
        </p:txBody>
      </p:sp>
      <p:sp>
        <p:nvSpPr>
          <p:cNvPr id="97" name="Google Shape;97;p15"/>
          <p:cNvSpPr/>
          <p:nvPr/>
        </p:nvSpPr>
        <p:spPr>
          <a:xfrm>
            <a:off x="5450144" y="4750825"/>
            <a:ext cx="21138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Machine-Dependent Code Optimizer</a:t>
            </a:r>
            <a:endParaRPr sz="1200"/>
          </a:p>
        </p:txBody>
      </p:sp>
      <p:cxnSp>
        <p:nvCxnSpPr>
          <p:cNvPr id="98" name="Google Shape;98;p15"/>
          <p:cNvCxnSpPr>
            <a:endCxn id="91" idx="0"/>
          </p:cNvCxnSpPr>
          <p:nvPr/>
        </p:nvCxnSpPr>
        <p:spPr>
          <a:xfrm>
            <a:off x="6489344" y="1048286"/>
            <a:ext cx="1770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>
            <a:stCxn id="91" idx="2"/>
            <a:endCxn id="92" idx="0"/>
          </p:cNvCxnSpPr>
          <p:nvPr/>
        </p:nvCxnSpPr>
        <p:spPr>
          <a:xfrm>
            <a:off x="6507044" y="1646486"/>
            <a:ext cx="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92" idx="2"/>
            <a:endCxn id="93" idx="0"/>
          </p:cNvCxnSpPr>
          <p:nvPr/>
        </p:nvCxnSpPr>
        <p:spPr>
          <a:xfrm>
            <a:off x="6507044" y="2231526"/>
            <a:ext cx="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93" idx="2"/>
            <a:endCxn id="94" idx="0"/>
          </p:cNvCxnSpPr>
          <p:nvPr/>
        </p:nvCxnSpPr>
        <p:spPr>
          <a:xfrm>
            <a:off x="6507044" y="2816566"/>
            <a:ext cx="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endCxn id="95" idx="0"/>
          </p:cNvCxnSpPr>
          <p:nvPr/>
        </p:nvCxnSpPr>
        <p:spPr>
          <a:xfrm>
            <a:off x="6507044" y="3401046"/>
            <a:ext cx="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95" idx="2"/>
            <a:endCxn id="96" idx="0"/>
          </p:cNvCxnSpPr>
          <p:nvPr/>
        </p:nvCxnSpPr>
        <p:spPr>
          <a:xfrm>
            <a:off x="6507044" y="3986646"/>
            <a:ext cx="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96" idx="2"/>
            <a:endCxn id="97" idx="0"/>
          </p:cNvCxnSpPr>
          <p:nvPr/>
        </p:nvCxnSpPr>
        <p:spPr>
          <a:xfrm>
            <a:off x="6507044" y="4571685"/>
            <a:ext cx="0" cy="1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5"/>
          <p:cNvSpPr txBox="1"/>
          <p:nvPr/>
        </p:nvSpPr>
        <p:spPr>
          <a:xfrm>
            <a:off x="5479406" y="835050"/>
            <a:ext cx="20376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Character stream</a:t>
            </a:r>
            <a:endParaRPr sz="1200"/>
          </a:p>
        </p:txBody>
      </p:sp>
      <p:sp>
        <p:nvSpPr>
          <p:cNvPr id="106" name="Google Shape;106;p15"/>
          <p:cNvSpPr/>
          <p:nvPr/>
        </p:nvSpPr>
        <p:spPr>
          <a:xfrm>
            <a:off x="738250" y="1802034"/>
            <a:ext cx="1502700" cy="10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matrix</a:t>
            </a:r>
            <a:endParaRPr/>
          </a:p>
        </p:txBody>
      </p:sp>
      <p:cxnSp>
        <p:nvCxnSpPr>
          <p:cNvPr id="107" name="Google Shape;107;p15"/>
          <p:cNvCxnSpPr>
            <a:stCxn id="91" idx="1"/>
            <a:endCxn id="106" idx="0"/>
          </p:cNvCxnSpPr>
          <p:nvPr/>
        </p:nvCxnSpPr>
        <p:spPr>
          <a:xfrm flipH="1">
            <a:off x="1489544" y="1443536"/>
            <a:ext cx="3960600" cy="358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106" idx="3"/>
            <a:endCxn id="92" idx="1"/>
          </p:cNvCxnSpPr>
          <p:nvPr/>
        </p:nvCxnSpPr>
        <p:spPr>
          <a:xfrm flipH="1" rot="10800000">
            <a:off x="2240950" y="2028534"/>
            <a:ext cx="32091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6" idx="3"/>
            <a:endCxn id="93" idx="1"/>
          </p:cNvCxnSpPr>
          <p:nvPr/>
        </p:nvCxnSpPr>
        <p:spPr>
          <a:xfrm>
            <a:off x="2240950" y="2321034"/>
            <a:ext cx="32091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stCxn id="106" idx="3"/>
            <a:endCxn id="94" idx="1"/>
          </p:cNvCxnSpPr>
          <p:nvPr/>
        </p:nvCxnSpPr>
        <p:spPr>
          <a:xfrm>
            <a:off x="2240950" y="2321034"/>
            <a:ext cx="3209100" cy="8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>
            <a:stCxn id="106" idx="3"/>
            <a:endCxn id="95" idx="1"/>
          </p:cNvCxnSpPr>
          <p:nvPr/>
        </p:nvCxnSpPr>
        <p:spPr>
          <a:xfrm>
            <a:off x="2240950" y="2321034"/>
            <a:ext cx="3209100" cy="14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stCxn id="106" idx="3"/>
            <a:endCxn id="96" idx="1"/>
          </p:cNvCxnSpPr>
          <p:nvPr/>
        </p:nvCxnSpPr>
        <p:spPr>
          <a:xfrm>
            <a:off x="2240950" y="2321034"/>
            <a:ext cx="3209100" cy="20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106" idx="3"/>
            <a:endCxn id="97" idx="1"/>
          </p:cNvCxnSpPr>
          <p:nvPr/>
        </p:nvCxnSpPr>
        <p:spPr>
          <a:xfrm>
            <a:off x="2240950" y="2321034"/>
            <a:ext cx="3209100" cy="26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table formation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2065625" y="1586825"/>
            <a:ext cx="1313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 Table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2065625" y="2660625"/>
            <a:ext cx="1313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</a:t>
            </a:r>
            <a:r>
              <a:rPr lang="en"/>
              <a:t>InfIltration</a:t>
            </a:r>
            <a:r>
              <a:rPr lang="en"/>
              <a:t> 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2065625" y="3658225"/>
            <a:ext cx="1313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Analysis</a:t>
            </a:r>
            <a:endParaRPr/>
          </a:p>
        </p:txBody>
      </p:sp>
      <p:cxnSp>
        <p:nvCxnSpPr>
          <p:cNvPr id="122" name="Google Shape;122;p16"/>
          <p:cNvCxnSpPr>
            <a:stCxn id="119" idx="2"/>
            <a:endCxn id="120" idx="0"/>
          </p:cNvCxnSpPr>
          <p:nvPr/>
        </p:nvCxnSpPr>
        <p:spPr>
          <a:xfrm>
            <a:off x="2722175" y="2159525"/>
            <a:ext cx="0" cy="5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>
            <a:stCxn id="120" idx="2"/>
            <a:endCxn id="121" idx="0"/>
          </p:cNvCxnSpPr>
          <p:nvPr/>
        </p:nvCxnSpPr>
        <p:spPr>
          <a:xfrm>
            <a:off x="2722175" y="3233325"/>
            <a:ext cx="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>
            <a:stCxn id="121" idx="2"/>
            <a:endCxn id="125" idx="0"/>
          </p:cNvCxnSpPr>
          <p:nvPr/>
        </p:nvCxnSpPr>
        <p:spPr>
          <a:xfrm>
            <a:off x="2722175" y="4230925"/>
            <a:ext cx="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6"/>
          <p:cNvSpPr txBox="1"/>
          <p:nvPr/>
        </p:nvSpPr>
        <p:spPr>
          <a:xfrm>
            <a:off x="2722175" y="2159525"/>
            <a:ext cx="1781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symbol table data structure</a:t>
            </a:r>
            <a:endParaRPr sz="1200"/>
          </a:p>
        </p:txBody>
      </p:sp>
      <p:sp>
        <p:nvSpPr>
          <p:cNvPr id="127" name="Google Shape;127;p16"/>
          <p:cNvSpPr txBox="1"/>
          <p:nvPr/>
        </p:nvSpPr>
        <p:spPr>
          <a:xfrm>
            <a:off x="2722175" y="3195225"/>
            <a:ext cx="1781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Method names passed one by one</a:t>
            </a:r>
            <a:endParaRPr sz="1200"/>
          </a:p>
        </p:txBody>
      </p:sp>
      <p:sp>
        <p:nvSpPr>
          <p:cNvPr id="125" name="Google Shape;125;p16"/>
          <p:cNvSpPr txBox="1"/>
          <p:nvPr/>
        </p:nvSpPr>
        <p:spPr>
          <a:xfrm>
            <a:off x="2065625" y="4557325"/>
            <a:ext cx="1313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Look up matrix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Look up matrix and DAG formation from the matrix</a:t>
            </a:r>
            <a:endParaRPr sz="3200"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34" name="Google Shape;134;p17"/>
          <p:cNvGraphicFramePr/>
          <p:nvPr/>
        </p:nvGraphicFramePr>
        <p:xfrm>
          <a:off x="1600175" y="166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{AC763EC0-0108-4479-879D-23E4D02B22C5}</a:tableStyleId>
              </a:tblPr>
              <a:tblGrid>
                <a:gridCol w="548650"/>
                <a:gridCol w="548650"/>
                <a:gridCol w="548650"/>
                <a:gridCol w="548650"/>
                <a:gridCol w="54865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17"/>
          <p:cNvSpPr txBox="1"/>
          <p:nvPr/>
        </p:nvSpPr>
        <p:spPr>
          <a:xfrm>
            <a:off x="1157975" y="1865175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A()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1600175" y="1317725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A()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1157975" y="2361413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B()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1157975" y="2857650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C()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1157975" y="3426513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D()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1157975" y="3995400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E()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2148825" y="1317713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B()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2750700" y="1317725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C()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3298550" y="1317713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D()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3846400" y="1317725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E()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5120400" y="3566813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D()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6609200" y="3566825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A()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7844100" y="2860638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B()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7844100" y="4403575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C()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6101550" y="4379100"/>
            <a:ext cx="442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E()</a:t>
            </a:r>
            <a:endParaRPr/>
          </a:p>
        </p:txBody>
      </p:sp>
      <p:cxnSp>
        <p:nvCxnSpPr>
          <p:cNvPr id="150" name="Google Shape;150;p17"/>
          <p:cNvCxnSpPr>
            <a:stCxn id="145" idx="3"/>
            <a:endCxn id="146" idx="1"/>
          </p:cNvCxnSpPr>
          <p:nvPr/>
        </p:nvCxnSpPr>
        <p:spPr>
          <a:xfrm>
            <a:off x="5562600" y="3738113"/>
            <a:ext cx="104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7"/>
          <p:cNvCxnSpPr>
            <a:stCxn id="146" idx="0"/>
            <a:endCxn id="147" idx="1"/>
          </p:cNvCxnSpPr>
          <p:nvPr/>
        </p:nvCxnSpPr>
        <p:spPr>
          <a:xfrm rot="-5400000">
            <a:off x="7069700" y="2792525"/>
            <a:ext cx="534900" cy="1013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7"/>
          <p:cNvCxnSpPr>
            <a:stCxn id="146" idx="2"/>
            <a:endCxn id="148" idx="1"/>
          </p:cNvCxnSpPr>
          <p:nvPr/>
        </p:nvCxnSpPr>
        <p:spPr>
          <a:xfrm flipH="1" rot="-5400000">
            <a:off x="7004450" y="3735275"/>
            <a:ext cx="665400" cy="1013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>
            <a:stCxn id="149" idx="3"/>
            <a:endCxn id="148" idx="1"/>
          </p:cNvCxnSpPr>
          <p:nvPr/>
        </p:nvCxnSpPr>
        <p:spPr>
          <a:xfrm>
            <a:off x="6543750" y="4550400"/>
            <a:ext cx="13005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