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84" r:id="rId5"/>
    <p:sldId id="286" r:id="rId6"/>
    <p:sldId id="287" r:id="rId7"/>
    <p:sldId id="285" r:id="rId8"/>
    <p:sldId id="296" r:id="rId9"/>
    <p:sldId id="288" r:id="rId10"/>
    <p:sldId id="262" r:id="rId11"/>
    <p:sldId id="297" r:id="rId12"/>
    <p:sldId id="298" r:id="rId13"/>
    <p:sldId id="300" r:id="rId14"/>
    <p:sldId id="302" r:id="rId15"/>
    <p:sldId id="301" r:id="rId16"/>
    <p:sldId id="294" r:id="rId17"/>
    <p:sldId id="2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/>
    <p:restoredTop sz="94899" autoAdjust="0"/>
  </p:normalViewPr>
  <p:slideViewPr>
    <p:cSldViewPr snapToGrid="0" snapToObjects="1" showGuides="1">
      <p:cViewPr>
        <p:scale>
          <a:sx n="75" d="100"/>
          <a:sy n="75" d="100"/>
        </p:scale>
        <p:origin x="352" y="36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D3DFC-11A7-4DDF-8AEE-A5ACE051EBF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6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0D3DFC-11A7-4DDF-8AEE-A5ACE051EBF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1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46634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endParaRPr lang="en-US" noProof="0"/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endParaRPr lang="en-US" noProof="0"/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endParaRPr lang="en-US" noProof="0"/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endParaRPr lang="en-US" noProof="0"/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endParaRPr lang="en-US" noProof="0"/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endParaRPr lang="en-US" noProof="0"/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5389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5364480" cy="1709928"/>
          </a:xfrm>
        </p:spPr>
        <p:txBody>
          <a:bodyPr/>
          <a:lstStyle/>
          <a:p>
            <a:r>
              <a:rPr lang="en-US" b="1" dirty="0"/>
              <a:t>Applications of Definite Integrals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Arooba</a:t>
            </a:r>
            <a:r>
              <a:rPr lang="en-US" dirty="0" smtClean="0"/>
              <a:t> </a:t>
            </a:r>
            <a:r>
              <a:rPr lang="en-US" dirty="0" err="1" smtClean="0"/>
              <a:t>Shehzadi</a:t>
            </a:r>
            <a:endParaRPr lang="en-US" dirty="0" smtClean="0"/>
          </a:p>
          <a:p>
            <a:r>
              <a:rPr lang="en-US" dirty="0" smtClean="0"/>
              <a:t>231678</a:t>
            </a:r>
            <a:endParaRPr lang="en-US" dirty="0"/>
          </a:p>
          <a:p>
            <a:endParaRPr lang="en-US" dirty="0"/>
          </a:p>
        </p:txBody>
      </p:sp>
      <p:pic>
        <p:nvPicPr>
          <p:cNvPr id="4100" name="Picture 4" descr="Definite Integrals: What Are They and How to Calculate Them | Outlier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5" r="2697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Application of Definite Integrals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240"/>
            <a:ext cx="4868641" cy="41124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384" y="1022111"/>
            <a:ext cx="7354936" cy="547023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" y="4145945"/>
            <a:ext cx="4870383" cy="240920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latin typeface="Century Gothic" panose="020B0502020202020204" pitchFamily="34" charset="0"/>
              </a:rPr>
              <a:t>EXPLANATION </a:t>
            </a:r>
          </a:p>
          <a:p>
            <a:r>
              <a:rPr lang="en-US" sz="5400" b="1" dirty="0" smtClean="0">
                <a:latin typeface="Century Gothic" panose="020B0502020202020204" pitchFamily="34" charset="0"/>
              </a:rPr>
              <a:t>OF GRAPH:</a:t>
            </a:r>
            <a:endParaRPr lang="en-US" sz="5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8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9184640" cy="683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46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1. Determining the Total Drug Dose in the Body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844975" y="1834108"/>
            <a:ext cx="2528887" cy="2528887"/>
          </a:xfrm>
        </p:spPr>
        <p:txBody>
          <a:bodyPr/>
          <a:lstStyle/>
          <a:p>
            <a:r>
              <a:rPr lang="en-US" b="1" dirty="0"/>
              <a:t>3. Predicting Drug Interaction and Cumulative Effects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b="1" dirty="0" smtClean="0"/>
              <a:t>5. Monitoring </a:t>
            </a:r>
            <a:r>
              <a:rPr lang="en-US" sz="1800" b="1" dirty="0"/>
              <a:t>and Adjusting for Renal or Hepatic Impairment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2. Calculating Half-Life and Clearance Rate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4. Optimizing Drug Dosage and </a:t>
            </a:r>
            <a:r>
              <a:rPr lang="en-US" sz="1800" b="1" dirty="0"/>
              <a:t>Administration</a:t>
            </a:r>
          </a:p>
        </p:txBody>
      </p:sp>
    </p:spTree>
    <p:extLst>
      <p:ext uri="{BB962C8B-B14F-4D97-AF65-F5344CB8AC3E}">
        <p14:creationId xmlns:p14="http://schemas.microsoft.com/office/powerpoint/2010/main" val="1890319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  <p:bldP spid="6" grpId="0" build="p" animBg="1"/>
      <p:bldP spid="7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Conclusion: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000" b="1" dirty="0" smtClean="0"/>
              <a:t>WHERE THERE’S LIFE THERE’S INTGRATION</a:t>
            </a:r>
            <a:endParaRPr lang="en-US" sz="4000" b="1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170" name="Picture 2" descr="284,600+ Summary Background Stock Illustrations, Royalty-Free Vector  Graphics &amp; Clip Art - iStock | Executive summary background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82" r="33982"/>
          <a:stretch>
            <a:fillRect/>
          </a:stretch>
        </p:blipFill>
        <p:spPr bwMode="auto">
          <a:xfrm>
            <a:off x="0" y="0"/>
            <a:ext cx="44907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err="1" smtClean="0"/>
              <a:t>Arooba</a:t>
            </a:r>
            <a:r>
              <a:rPr lang="en-US" sz="2000" dirty="0" smtClean="0"/>
              <a:t> </a:t>
            </a:r>
            <a:r>
              <a:rPr lang="en-US" sz="2000" dirty="0" err="1" smtClean="0"/>
              <a:t>Shehzadi</a:t>
            </a:r>
            <a:endParaRPr lang="en-US" sz="2000" dirty="0"/>
          </a:p>
          <a:p>
            <a:r>
              <a:rPr lang="en-US" sz="2000" dirty="0" smtClean="0"/>
              <a:t>BSCS-3B</a:t>
            </a:r>
            <a:endParaRPr lang="en-US" sz="2000" dirty="0"/>
          </a:p>
          <a:p>
            <a:r>
              <a:rPr lang="en-US" sz="2000" dirty="0" smtClean="0"/>
              <a:t>231678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220" name="Picture 4" descr="Background Images For ppt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r="1472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OUTLINE: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Drug Concentration Over Time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Code and graphs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b="1" dirty="0" smtClean="0"/>
              <a:t>Applications </a:t>
            </a:r>
            <a:r>
              <a:rPr lang="en-US" b="1" dirty="0"/>
              <a:t>of Definite </a:t>
            </a:r>
            <a:r>
              <a:rPr lang="en-US" b="1" dirty="0" smtClean="0"/>
              <a:t>Integrals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r>
              <a:rPr lang="en-US" dirty="0">
                <a:sym typeface="DM Sans Medium"/>
              </a:rPr>
              <a:t/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Definite integrals are powerful tools for solving real-world problems. They calculate areas, volumes, and accumulated changes, enabling solutions across fields like renewable energy, AI, and finance.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122" name="Picture 2" descr="Ppt Background Maths Photos, Images &amp; Pictures | Shutterstock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2" r="19412"/>
          <a:stretch>
            <a:fillRect/>
          </a:stretch>
        </p:blipFill>
        <p:spPr bwMode="auto">
          <a:xfrm>
            <a:off x="8296656" y="0"/>
            <a:ext cx="3895344" cy="737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1944624"/>
            <a:ext cx="4907280" cy="1938528"/>
          </a:xfrm>
        </p:spPr>
        <p:txBody>
          <a:bodyPr/>
          <a:lstStyle/>
          <a:p>
            <a:r>
              <a:rPr lang="en-US" sz="6600" b="1" dirty="0" smtClean="0"/>
              <a:t>Application</a:t>
            </a:r>
            <a:endParaRPr lang="en-US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C5FD85-E72E-D48C-0D76-91EA6282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3391916"/>
            <a:ext cx="2980944" cy="402336"/>
          </a:xfrm>
        </p:spPr>
        <p:txBody>
          <a:bodyPr/>
          <a:lstStyle/>
          <a:p>
            <a:endParaRPr lang="en-US" altLang="zh-CN" dirty="0"/>
          </a:p>
        </p:txBody>
      </p:sp>
      <p:pic>
        <p:nvPicPr>
          <p:cNvPr id="6146" name="Picture 2" descr="Pi Mathematical Powerpoint Templates - Aqua / Cyan, Black, Blue, Education  Backgrounds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8" r="12548"/>
          <a:stretch>
            <a:fillRect/>
          </a:stretch>
        </p:blipFill>
        <p:spPr bwMode="auto">
          <a:xfrm>
            <a:off x="5415280" y="845312"/>
            <a:ext cx="5372608" cy="53726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79D0-D5BE-BC05-B3B3-05E97433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64" y="1331849"/>
            <a:ext cx="4644136" cy="2862072"/>
          </a:xfrm>
        </p:spPr>
        <p:txBody>
          <a:bodyPr/>
          <a:lstStyle/>
          <a:p>
            <a:r>
              <a:rPr lang="en-US" sz="4000" b="1" dirty="0" smtClean="0"/>
              <a:t>MODERN APPLICATIONS USED NOW A DAYS</a:t>
            </a:r>
            <a:endParaRPr lang="en-US" sz="4000" b="1" dirty="0"/>
          </a:p>
        </p:txBody>
      </p:sp>
      <p:pic>
        <p:nvPicPr>
          <p:cNvPr id="82" name="Picture Placeholder 81" descr="blueprint icon">
            <a:extLst>
              <a:ext uri="{FF2B5EF4-FFF2-40B4-BE49-F238E27FC236}">
                <a16:creationId xmlns:a16="http://schemas.microsoft.com/office/drawing/2014/main" id="{946DCADD-AD38-1B8D-01D3-9FC0FDA5D1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>
          <a:xfrm>
            <a:off x="4455524" y="488750"/>
            <a:ext cx="640080" cy="64008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66C0EF-C5A6-69F2-BCD5-6F3E103229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88749"/>
            <a:ext cx="4867656" cy="327633"/>
          </a:xfrm>
        </p:spPr>
        <p:txBody>
          <a:bodyPr/>
          <a:lstStyle/>
          <a:p>
            <a:r>
              <a:rPr lang="en-US" b="1" dirty="0"/>
              <a:t>Solar Energy Collected Over Time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A2B835-2EB4-13B7-BE89-EDFBC68B96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801497"/>
            <a:ext cx="5029200" cy="338328"/>
          </a:xfrm>
        </p:spPr>
        <p:txBody>
          <a:bodyPr/>
          <a:lstStyle/>
          <a:p>
            <a:r>
              <a:rPr lang="en-US" dirty="0"/>
              <a:t>Calculating the total energy harvested by solar panels over a day</a:t>
            </a:r>
          </a:p>
        </p:txBody>
      </p:sp>
      <p:pic>
        <p:nvPicPr>
          <p:cNvPr id="84" name="Picture Placeholder 83" descr="easel icon">
            <a:extLst>
              <a:ext uri="{FF2B5EF4-FFF2-40B4-BE49-F238E27FC236}">
                <a16:creationId xmlns:a16="http://schemas.microsoft.com/office/drawing/2014/main" id="{62583283-A6AD-B55E-25D4-E6CFB25B8FC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/>
          <a:stretch/>
        </p:blipFill>
        <p:spPr>
          <a:xfrm>
            <a:off x="4455524" y="1765377"/>
            <a:ext cx="640080" cy="64008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268DA4-D5BC-38AA-54EB-D10668305C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67359"/>
            <a:ext cx="3840480" cy="338328"/>
          </a:xfrm>
        </p:spPr>
        <p:txBody>
          <a:bodyPr/>
          <a:lstStyle/>
          <a:p>
            <a:r>
              <a:rPr lang="en-US" b="1" dirty="0"/>
              <a:t>Transportation: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98351D-2881-C0EE-6D6D-424E1230A6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442"/>
            <a:ext cx="5741416" cy="604166"/>
          </a:xfrm>
        </p:spPr>
        <p:txBody>
          <a:bodyPr/>
          <a:lstStyle/>
          <a:p>
            <a:r>
              <a:rPr lang="en-US" dirty="0"/>
              <a:t>Measuring the distance a vehicle travels during a trip based on its speed profile.</a:t>
            </a:r>
          </a:p>
        </p:txBody>
      </p:sp>
      <p:pic>
        <p:nvPicPr>
          <p:cNvPr id="86" name="Picture Placeholder 85" descr="ruler icon">
            <a:extLst>
              <a:ext uri="{FF2B5EF4-FFF2-40B4-BE49-F238E27FC236}">
                <a16:creationId xmlns:a16="http://schemas.microsoft.com/office/drawing/2014/main" id="{8AEB4AE0-338D-0B9E-025E-3973A1ECDC8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/>
          <a:srcRect/>
          <a:stretch/>
        </p:blipFill>
        <p:spPr>
          <a:xfrm>
            <a:off x="4455524" y="3054883"/>
            <a:ext cx="640080" cy="64008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589FD6-C049-67E3-0386-55C9E18A5B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56663"/>
            <a:ext cx="3840480" cy="338328"/>
          </a:xfrm>
        </p:spPr>
        <p:txBody>
          <a:bodyPr/>
          <a:lstStyle/>
          <a:p>
            <a:r>
              <a:rPr lang="en-US" b="1" dirty="0"/>
              <a:t>Total Rainfall Over Time</a:t>
            </a:r>
            <a:r>
              <a:rPr lang="en-US" dirty="0"/>
              <a:t>:</a:t>
            </a:r>
            <a:endParaRPr lang="en-US" b="1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AE4BAA-4471-F175-A91F-AF7D4D9694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80105"/>
            <a:ext cx="5029200" cy="338328"/>
          </a:xfrm>
        </p:spPr>
        <p:txBody>
          <a:bodyPr/>
          <a:lstStyle/>
          <a:p>
            <a:r>
              <a:rPr lang="en-US" dirty="0"/>
              <a:t>Measuring total rainfall in a region over the course of a storm.</a:t>
            </a:r>
          </a:p>
        </p:txBody>
      </p:sp>
      <p:pic>
        <p:nvPicPr>
          <p:cNvPr id="88" name="Picture Placeholder 87" descr="strategy icon">
            <a:extLst>
              <a:ext uri="{FF2B5EF4-FFF2-40B4-BE49-F238E27FC236}">
                <a16:creationId xmlns:a16="http://schemas.microsoft.com/office/drawing/2014/main" id="{F2E3F8F5-F045-71C9-3C78-9ACF70E19C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/>
          <a:srcRect t="476" b="476"/>
          <a:stretch/>
        </p:blipFill>
        <p:spPr>
          <a:xfrm>
            <a:off x="4455524" y="4403571"/>
            <a:ext cx="640080" cy="640080"/>
          </a:xfrm>
        </p:spPr>
      </p:pic>
      <p:pic>
        <p:nvPicPr>
          <p:cNvPr id="90" name="Picture Placeholder 89" descr="airplane icon">
            <a:extLst>
              <a:ext uri="{FF2B5EF4-FFF2-40B4-BE49-F238E27FC236}">
                <a16:creationId xmlns:a16="http://schemas.microsoft.com/office/drawing/2014/main" id="{B6EFDE8D-973A-9009-9237-3CDC19C43D6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/>
          <a:srcRect/>
          <a:stretch/>
        </p:blipFill>
        <p:spPr>
          <a:xfrm>
            <a:off x="4455524" y="5696175"/>
            <a:ext cx="640080" cy="64008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99BB05-2464-9628-4AF6-F75298B4B8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466107"/>
            <a:ext cx="3840480" cy="338328"/>
          </a:xfrm>
        </p:spPr>
        <p:txBody>
          <a:bodyPr/>
          <a:lstStyle/>
          <a:p>
            <a:r>
              <a:rPr lang="en-US" b="1" dirty="0"/>
              <a:t>Stock Price Movement</a:t>
            </a:r>
            <a:r>
              <a:rPr lang="en-US" dirty="0"/>
              <a:t>:</a:t>
            </a:r>
          </a:p>
        </p:txBody>
      </p:sp>
      <p:sp>
        <p:nvSpPr>
          <p:cNvPr id="19" name="Rectangle 7"/>
          <p:cNvSpPr>
            <a:spLocks noGrp="1" noChangeArrowheads="1"/>
          </p:cNvSpPr>
          <p:nvPr>
            <p:ph type="body" sz="quarter" idx="24"/>
          </p:nvPr>
        </p:nvSpPr>
        <p:spPr bwMode="auto">
          <a:xfrm>
            <a:off x="5769864" y="5775629"/>
            <a:ext cx="5466561" cy="94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smtClean="0"/>
              <a:t>Analyzing </a:t>
            </a:r>
            <a:r>
              <a:rPr lang="en-US" altLang="en-US" dirty="0"/>
              <a:t>stock price trends over a specific time period to </a:t>
            </a:r>
            <a:endParaRPr lang="en-US" altLang="en-US" dirty="0" smtClean="0"/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dirty="0" smtClean="0"/>
              <a:t>evaluate </a:t>
            </a:r>
            <a:r>
              <a:rPr lang="en-US" altLang="en-US" dirty="0"/>
              <a:t>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9"/>
          <p:cNvSpPr>
            <a:spLocks noGrp="1" noChangeArrowheads="1"/>
          </p:cNvSpPr>
          <p:nvPr>
            <p:ph type="body" sz="quarter" idx="23"/>
          </p:nvPr>
        </p:nvSpPr>
        <p:spPr bwMode="auto">
          <a:xfrm>
            <a:off x="5770563" y="4545519"/>
            <a:ext cx="61045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Definite </a:t>
            </a:r>
            <a:r>
              <a:rPr lang="en-US" dirty="0"/>
              <a:t>integrals are used to model population growth over time, </a:t>
            </a: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often </a:t>
            </a:r>
            <a:r>
              <a:rPr lang="en-US" dirty="0"/>
              <a:t>when the growth rate is a function of time.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770563" y="4218598"/>
            <a:ext cx="3840480" cy="338328"/>
          </a:xfrm>
        </p:spPr>
        <p:txBody>
          <a:bodyPr/>
          <a:lstStyle/>
          <a:p>
            <a:r>
              <a:rPr lang="en-US" b="1" dirty="0" smtClean="0"/>
              <a:t>Modeling Population growth: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6533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3" grpId="0" build="p"/>
      <p:bldP spid="9" grpId="0" build="p"/>
      <p:bldP spid="14" grpId="0" build="p"/>
      <p:bldP spid="10" grpId="0" build="p"/>
      <p:bldP spid="15" grpId="0" build="p"/>
      <p:bldP spid="12" grpId="0" build="p"/>
      <p:bldP spid="19" grpId="0" build="p"/>
      <p:bldP spid="21" grpId="0" build="p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725" y="1815800"/>
            <a:ext cx="6473952" cy="1364280"/>
          </a:xfrm>
        </p:spPr>
        <p:txBody>
          <a:bodyPr/>
          <a:lstStyle/>
          <a:p>
            <a:r>
              <a:rPr lang="en-US" b="1" dirty="0" smtClean="0"/>
              <a:t>PRACTICAL REVIEW OF APPLICATION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3DEF-ED86-6E5A-5AD2-C9B364E4A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b="1" dirty="0" smtClean="0"/>
              <a:t>Application of Definite Integrals</a:t>
            </a:r>
            <a:endParaRPr lang="en-US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 txBox="1">
            <a:spLocks/>
          </p:cNvSpPr>
          <p:nvPr/>
        </p:nvSpPr>
        <p:spPr>
          <a:xfrm>
            <a:off x="2826829" y="3251200"/>
            <a:ext cx="6473952" cy="1093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Drug Concentration Over Time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err="1" smtClean="0">
                <a:latin typeface="Century Gothic" panose="020B0502020202020204" pitchFamily="34" charset="0"/>
              </a:rPr>
              <a:t>OverView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Application of Definite Integrals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Definite integrals help compute the total drug effect in the bloodstream by integrating the drug concentration curve over time. This aids in determining optimal </a:t>
            </a:r>
            <a:r>
              <a:rPr lang="en-US" sz="3600" dirty="0" smtClean="0"/>
              <a:t>dosages.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11023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</a:rPr>
              <a:t>CODE: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import </a:t>
            </a:r>
            <a:r>
              <a:rPr lang="en-US" sz="1400" b="1" dirty="0" err="1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numpy</a:t>
            </a:r>
            <a:r>
              <a:rPr lang="en-US" sz="1400" b="1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as np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from </a:t>
            </a:r>
            <a:r>
              <a:rPr lang="en-US" sz="1400" b="1" dirty="0" err="1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scipy.integrate</a:t>
            </a:r>
            <a:r>
              <a:rPr lang="en-US" sz="1400" b="1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import quad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import </a:t>
            </a:r>
            <a:r>
              <a:rPr lang="en-US" sz="1400" b="1" dirty="0" err="1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matplotlib.pyplot</a:t>
            </a:r>
            <a:r>
              <a:rPr lang="en-US" sz="1400" b="1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as </a:t>
            </a:r>
            <a:r>
              <a:rPr lang="en-US" sz="1400" b="1" dirty="0" err="1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plt</a:t>
            </a:r>
            <a:endParaRPr lang="en-US" sz="1400" b="1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from </a:t>
            </a:r>
            <a:r>
              <a:rPr lang="en-US" sz="1400" b="1" dirty="0" err="1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tkinter</a:t>
            </a:r>
            <a:r>
              <a:rPr lang="en-US" sz="1400" b="1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import </a:t>
            </a:r>
            <a:r>
              <a:rPr lang="en-US" sz="1400" b="1" dirty="0" err="1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Tk</a:t>
            </a:r>
            <a:r>
              <a:rPr lang="en-US" sz="1400" b="1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, Label, Entry, </a:t>
            </a:r>
            <a:r>
              <a:rPr lang="en-US" sz="1400" b="1" dirty="0" err="1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StringVar</a:t>
            </a:r>
            <a:r>
              <a:rPr lang="en-US" sz="1400" b="1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, </a:t>
            </a:r>
            <a:r>
              <a:rPr lang="en-US" sz="1400" b="1" dirty="0" err="1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messagebox</a:t>
            </a:r>
            <a:r>
              <a:rPr lang="en-US" sz="1400" b="1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, Frame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from </a:t>
            </a:r>
            <a:r>
              <a:rPr lang="en-US" sz="1400" b="1" dirty="0" err="1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tkinter.ttk</a:t>
            </a:r>
            <a:r>
              <a:rPr lang="en-US" sz="1400" b="1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import Button, Style  # Use </a:t>
            </a:r>
            <a:r>
              <a:rPr lang="en-US" sz="1400" b="1" dirty="0" err="1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ttk.Button</a:t>
            </a:r>
            <a:r>
              <a:rPr lang="en-US" sz="1400" b="1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instead of </a:t>
            </a:r>
            <a:r>
              <a:rPr lang="en-US" sz="1400" b="1" dirty="0" err="1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tkinter.Button</a:t>
            </a:r>
            <a:endParaRPr lang="en-US" sz="1400" b="1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1" dirty="0" smtClean="0">
                <a:latin typeface="Arial Black" panose="020B0A04020102020204" pitchFamily="34" charset="0"/>
              </a:rPr>
              <a:t>Explanation:</a:t>
            </a:r>
          </a:p>
          <a:p>
            <a:r>
              <a:rPr lang="en-US" sz="2000" b="1" dirty="0" err="1" smtClean="0"/>
              <a:t>numpy</a:t>
            </a:r>
            <a:r>
              <a:rPr lang="en-US" sz="2000" b="1" dirty="0" smtClean="0"/>
              <a:t>: </a:t>
            </a:r>
            <a:r>
              <a:rPr lang="en-US" sz="2000" dirty="0" smtClean="0"/>
              <a:t>Used for numerical operations, like creating time points</a:t>
            </a:r>
            <a:r>
              <a:rPr lang="en-US" sz="2000" b="1" dirty="0" smtClean="0"/>
              <a:t>.</a:t>
            </a:r>
          </a:p>
          <a:p>
            <a:r>
              <a:rPr lang="en-US" sz="2000" b="1" dirty="0" err="1" smtClean="0"/>
              <a:t>scipy.integrate.quad</a:t>
            </a:r>
            <a:r>
              <a:rPr lang="en-US" sz="2000" b="1" dirty="0" smtClean="0"/>
              <a:t>:</a:t>
            </a:r>
            <a:r>
              <a:rPr lang="en-US" sz="2000" dirty="0" smtClean="0"/>
              <a:t> Integrates the function for total drug effect</a:t>
            </a:r>
            <a:r>
              <a:rPr lang="en-US" sz="2000" b="1" dirty="0" smtClean="0"/>
              <a:t>.</a:t>
            </a:r>
          </a:p>
          <a:p>
            <a:r>
              <a:rPr lang="en-US" sz="2000" b="1" dirty="0" err="1" smtClean="0"/>
              <a:t>matplotlib</a:t>
            </a:r>
            <a:r>
              <a:rPr lang="en-US" sz="2000" b="1" dirty="0" smtClean="0"/>
              <a:t>: </a:t>
            </a:r>
            <a:r>
              <a:rPr lang="en-US" sz="2000" dirty="0" smtClean="0"/>
              <a:t>Plots the drug concentration graph.</a:t>
            </a:r>
          </a:p>
          <a:p>
            <a:r>
              <a:rPr lang="en-US" sz="2000" b="1" dirty="0" err="1" smtClean="0"/>
              <a:t>tkinter</a:t>
            </a:r>
            <a:r>
              <a:rPr lang="en-US" sz="2000" b="1" dirty="0" smtClean="0"/>
              <a:t> and </a:t>
            </a:r>
            <a:r>
              <a:rPr lang="en-US" sz="2000" b="1" dirty="0" err="1" smtClean="0"/>
              <a:t>ttk</a:t>
            </a:r>
            <a:r>
              <a:rPr lang="en-US" sz="2000" b="1" dirty="0" smtClean="0"/>
              <a:t>: </a:t>
            </a:r>
            <a:r>
              <a:rPr lang="en-US" sz="2000" dirty="0" smtClean="0"/>
              <a:t>Used for building the GUI (Graphical User Interface).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Application of Definite Integrals</a:t>
            </a:r>
          </a:p>
        </p:txBody>
      </p:sp>
    </p:spTree>
    <p:extLst>
      <p:ext uri="{BB962C8B-B14F-4D97-AF65-F5344CB8AC3E}">
        <p14:creationId xmlns:p14="http://schemas.microsoft.com/office/powerpoint/2010/main" val="793483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</a:rPr>
              <a:t>MAIN FUNCTIONS: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>
                <a:latin typeface="Arial Black" panose="020B0A04020102020204" pitchFamily="34" charset="0"/>
              </a:rPr>
              <a:t>Drug Concentration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/>
          <a:lstStyle/>
          <a:p>
            <a:r>
              <a:rPr lang="en-US" sz="1100" dirty="0" err="1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def</a:t>
            </a:r>
            <a:r>
              <a:rPr lang="en-US" sz="11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US" sz="1100" dirty="0" err="1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drug_concentration</a:t>
            </a:r>
            <a:r>
              <a:rPr lang="en-US" sz="11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(t, dose, </a:t>
            </a:r>
            <a:r>
              <a:rPr lang="en-US" sz="1100" dirty="0" err="1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elimination_rate</a:t>
            </a:r>
            <a:r>
              <a:rPr lang="en-US" sz="11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):</a:t>
            </a:r>
          </a:p>
          <a:p>
            <a:r>
              <a:rPr lang="en-US" sz="11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   """Compute the drug concentration at time t."""</a:t>
            </a:r>
          </a:p>
          <a:p>
            <a:r>
              <a:rPr lang="en-US" sz="11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   return dose * </a:t>
            </a:r>
            <a:r>
              <a:rPr lang="en-US" sz="1100" dirty="0" err="1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np.exp</a:t>
            </a:r>
            <a:r>
              <a:rPr lang="en-US" sz="11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(-</a:t>
            </a:r>
            <a:r>
              <a:rPr lang="en-US" sz="1100" dirty="0" err="1" smtClean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elimination_rate</a:t>
            </a:r>
            <a:r>
              <a:rPr lang="en-US" sz="1100" dirty="0" smtClean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US" sz="11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* t</a:t>
            </a:r>
            <a:r>
              <a:rPr lang="en-US" sz="1100" dirty="0" smtClean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)</a:t>
            </a:r>
            <a:endParaRPr lang="en-US" sz="1100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endParaRPr lang="en-US" sz="1100" b="1" dirty="0" smtClean="0">
              <a:cs typeface="Cascadia Mono SemiBold" panose="020B0609020000020004" pitchFamily="49" charset="0"/>
            </a:endParaRPr>
          </a:p>
          <a:p>
            <a:r>
              <a:rPr lang="en-US" sz="1100" b="1" dirty="0">
                <a:cs typeface="Cascadia Mono SemiBold" panose="020B0609020000020004" pitchFamily="49" charset="0"/>
              </a:rPr>
              <a:t>Explanation</a:t>
            </a:r>
            <a:r>
              <a:rPr lang="en-US" sz="1100" b="1" dirty="0" smtClean="0">
                <a:cs typeface="Cascadia Mono SemiBold" panose="020B0609020000020004" pitchFamily="49" charset="0"/>
              </a:rPr>
              <a:t>:</a:t>
            </a:r>
          </a:p>
          <a:p>
            <a:r>
              <a:rPr lang="en-US" sz="1100" b="1" dirty="0" smtClean="0">
                <a:cs typeface="Cascadia Mono SemiBold" panose="020B0609020000020004" pitchFamily="49" charset="0"/>
              </a:rPr>
              <a:t>Purpose</a:t>
            </a:r>
            <a:r>
              <a:rPr lang="en-US" sz="1100" dirty="0" smtClean="0">
                <a:cs typeface="Cascadia Mono SemiBold" panose="020B0609020000020004" pitchFamily="49" charset="0"/>
              </a:rPr>
              <a:t>: Calculates drug concentration at a specific time t.</a:t>
            </a:r>
          </a:p>
          <a:p>
            <a:r>
              <a:rPr lang="en-US" sz="1100" b="1" dirty="0" smtClean="0">
                <a:cs typeface="Cascadia Mono SemiBold" panose="020B0609020000020004" pitchFamily="49" charset="0"/>
              </a:rPr>
              <a:t>Formula: </a:t>
            </a:r>
            <a:r>
              <a:rPr lang="en-US" sz="1100" dirty="0" smtClean="0">
                <a:cs typeface="Cascadia Mono SemiBold" panose="020B0609020000020004" pitchFamily="49" charset="0"/>
              </a:rPr>
              <a:t>𝐶(𝑡)=dose×𝑒−elimination rate×𝑡C(t)=</a:t>
            </a:r>
            <a:r>
              <a:rPr lang="en-US" sz="1100" dirty="0" err="1" smtClean="0">
                <a:cs typeface="Cascadia Mono SemiBold" panose="020B0609020000020004" pitchFamily="49" charset="0"/>
              </a:rPr>
              <a:t>dose×e</a:t>
            </a:r>
            <a:r>
              <a:rPr lang="en-US" sz="1100" dirty="0" smtClean="0">
                <a:cs typeface="Cascadia Mono SemiBold" panose="020B0609020000020004" pitchFamily="49" charset="0"/>
              </a:rPr>
              <a:t> ^ elimination </a:t>
            </a:r>
            <a:r>
              <a:rPr lang="en-US" sz="1100" dirty="0" err="1" smtClean="0">
                <a:cs typeface="Cascadia Mono SemiBold" panose="020B0609020000020004" pitchFamily="49" charset="0"/>
              </a:rPr>
              <a:t>rate×t</a:t>
            </a:r>
            <a:endParaRPr lang="en-US" sz="1100" dirty="0">
              <a:cs typeface="Cascadia Mono SemiBold" panose="020B06090200000200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600" dirty="0">
                <a:latin typeface="Arial Black" panose="020B0A04020102020204" pitchFamily="34" charset="0"/>
              </a:rPr>
              <a:t>Plot Concentration Function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sz="1100" dirty="0" err="1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def</a:t>
            </a:r>
            <a:r>
              <a:rPr lang="en-US" sz="11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US" sz="1100" dirty="0" err="1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plot_concentration</a:t>
            </a:r>
            <a:r>
              <a:rPr lang="en-US" sz="1100" dirty="0" smtClean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(): ///</a:t>
            </a:r>
          </a:p>
          <a:p>
            <a:r>
              <a:rPr lang="en-US" sz="1100" dirty="0" smtClean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........</a:t>
            </a:r>
          </a:p>
          <a:p>
            <a:r>
              <a:rPr lang="en-US" sz="1100" b="1" dirty="0">
                <a:cs typeface="Cascadia Mono SemiBold" panose="020B0609020000020004" pitchFamily="49" charset="0"/>
              </a:rPr>
              <a:t>Explanation</a:t>
            </a:r>
            <a:r>
              <a:rPr lang="en-US" sz="1100" b="1" dirty="0" smtClean="0">
                <a:cs typeface="Cascadia Mono SemiBold" panose="020B0609020000020004" pitchFamily="49" charset="0"/>
              </a:rPr>
              <a:t>:</a:t>
            </a:r>
          </a:p>
          <a:p>
            <a:r>
              <a:rPr lang="en-US" sz="1100" b="1" dirty="0" smtClean="0">
                <a:cs typeface="Cascadia Mono SemiBold" panose="020B0609020000020004" pitchFamily="49" charset="0"/>
              </a:rPr>
              <a:t>Input </a:t>
            </a:r>
            <a:r>
              <a:rPr lang="en-US" sz="1100" b="1" dirty="0">
                <a:cs typeface="Cascadia Mono SemiBold" panose="020B0609020000020004" pitchFamily="49" charset="0"/>
              </a:rPr>
              <a:t>Handling: </a:t>
            </a:r>
            <a:endParaRPr lang="en-US" sz="1100" b="1" dirty="0" smtClean="0">
              <a:cs typeface="Cascadia Mono SemiBold" panose="020B0609020000020004" pitchFamily="49" charset="0"/>
            </a:endParaRPr>
          </a:p>
          <a:p>
            <a:r>
              <a:rPr lang="en-US" sz="1100" dirty="0" smtClean="0">
                <a:cs typeface="Cascadia Mono SemiBold" panose="020B0609020000020004" pitchFamily="49" charset="0"/>
              </a:rPr>
              <a:t>Reads </a:t>
            </a:r>
            <a:r>
              <a:rPr lang="en-US" sz="1100" dirty="0">
                <a:cs typeface="Cascadia Mono SemiBold" panose="020B0609020000020004" pitchFamily="49" charset="0"/>
              </a:rPr>
              <a:t>user input (dose, elimination rate, time range, intervals</a:t>
            </a:r>
            <a:r>
              <a:rPr lang="en-US" sz="1100" dirty="0" smtClean="0">
                <a:cs typeface="Cascadia Mono SemiBold" panose="020B0609020000020004" pitchFamily="49" charset="0"/>
              </a:rPr>
              <a:t>).</a:t>
            </a:r>
          </a:p>
          <a:p>
            <a:r>
              <a:rPr lang="en-US" sz="1100" b="1" dirty="0" smtClean="0">
                <a:cs typeface="Cascadia Mono SemiBold" panose="020B0609020000020004" pitchFamily="49" charset="0"/>
              </a:rPr>
              <a:t>Calculate </a:t>
            </a:r>
            <a:r>
              <a:rPr lang="en-US" sz="1100" b="1" dirty="0">
                <a:cs typeface="Cascadia Mono SemiBold" panose="020B0609020000020004" pitchFamily="49" charset="0"/>
              </a:rPr>
              <a:t>Concentration</a:t>
            </a:r>
            <a:r>
              <a:rPr lang="en-US" sz="1100" b="1" dirty="0" smtClean="0">
                <a:cs typeface="Cascadia Mono SemiBold" panose="020B0609020000020004" pitchFamily="49" charset="0"/>
              </a:rPr>
              <a:t>:</a:t>
            </a:r>
          </a:p>
          <a:p>
            <a:r>
              <a:rPr lang="en-US" sz="1100" dirty="0" smtClean="0">
                <a:cs typeface="Cascadia Mono SemiBold" panose="020B0609020000020004" pitchFamily="49" charset="0"/>
              </a:rPr>
              <a:t>Creates </a:t>
            </a:r>
            <a:r>
              <a:rPr lang="en-US" sz="1100" dirty="0">
                <a:cs typeface="Cascadia Mono SemiBold" panose="020B0609020000020004" pitchFamily="49" charset="0"/>
              </a:rPr>
              <a:t>time points using </a:t>
            </a:r>
            <a:r>
              <a:rPr lang="en-US" sz="1100" dirty="0" err="1">
                <a:cs typeface="Cascadia Mono SemiBold" panose="020B0609020000020004" pitchFamily="49" charset="0"/>
              </a:rPr>
              <a:t>np.linspace</a:t>
            </a:r>
            <a:r>
              <a:rPr lang="en-US" sz="1100" dirty="0" smtClean="0">
                <a:cs typeface="Cascadia Mono SemiBold" panose="020B0609020000020004" pitchFamily="49" charset="0"/>
              </a:rPr>
              <a:t>.</a:t>
            </a:r>
          </a:p>
          <a:p>
            <a:r>
              <a:rPr lang="en-US" sz="1100" dirty="0" smtClean="0">
                <a:cs typeface="Cascadia Mono SemiBold" panose="020B0609020000020004" pitchFamily="49" charset="0"/>
              </a:rPr>
              <a:t>Computes </a:t>
            </a:r>
            <a:r>
              <a:rPr lang="en-US" sz="1100" dirty="0">
                <a:cs typeface="Cascadia Mono SemiBold" panose="020B0609020000020004" pitchFamily="49" charset="0"/>
              </a:rPr>
              <a:t>drug concentration using the </a:t>
            </a:r>
            <a:r>
              <a:rPr lang="en-US" sz="1100" dirty="0" err="1">
                <a:cs typeface="Cascadia Mono SemiBold" panose="020B0609020000020004" pitchFamily="49" charset="0"/>
              </a:rPr>
              <a:t>drug_concentration</a:t>
            </a:r>
            <a:r>
              <a:rPr lang="en-US" sz="1100" dirty="0">
                <a:cs typeface="Cascadia Mono SemiBold" panose="020B0609020000020004" pitchFamily="49" charset="0"/>
              </a:rPr>
              <a:t> function</a:t>
            </a:r>
            <a:r>
              <a:rPr lang="en-US" sz="1100" dirty="0" smtClean="0">
                <a:cs typeface="Cascadia Mono SemiBold" panose="020B0609020000020004" pitchFamily="49" charset="0"/>
              </a:rPr>
              <a:t>.</a:t>
            </a:r>
          </a:p>
          <a:p>
            <a:r>
              <a:rPr lang="en-US" sz="1100" b="1" dirty="0" smtClean="0">
                <a:cs typeface="Cascadia Mono SemiBold" panose="020B0609020000020004" pitchFamily="49" charset="0"/>
              </a:rPr>
              <a:t>Plotting:</a:t>
            </a:r>
          </a:p>
          <a:p>
            <a:r>
              <a:rPr lang="en-US" sz="1100" dirty="0" smtClean="0">
                <a:cs typeface="Cascadia Mono SemiBold" panose="020B0609020000020004" pitchFamily="49" charset="0"/>
              </a:rPr>
              <a:t>Plots </a:t>
            </a:r>
            <a:r>
              <a:rPr lang="en-US" sz="1100" dirty="0">
                <a:cs typeface="Cascadia Mono SemiBold" panose="020B0609020000020004" pitchFamily="49" charset="0"/>
              </a:rPr>
              <a:t>the curve and shades the total effect area</a:t>
            </a:r>
            <a:r>
              <a:rPr lang="en-US" sz="1100" dirty="0" smtClean="0">
                <a:cs typeface="Cascadia Mono SemiBold" panose="020B0609020000020004" pitchFamily="49" charset="0"/>
              </a:rPr>
              <a:t>.</a:t>
            </a:r>
          </a:p>
          <a:p>
            <a:r>
              <a:rPr lang="en-US" sz="1100" b="1" dirty="0" smtClean="0">
                <a:cs typeface="Cascadia Mono SemiBold" panose="020B0609020000020004" pitchFamily="49" charset="0"/>
              </a:rPr>
              <a:t>Error </a:t>
            </a:r>
            <a:r>
              <a:rPr lang="en-US" sz="1100" b="1" dirty="0">
                <a:cs typeface="Cascadia Mono SemiBold" panose="020B0609020000020004" pitchFamily="49" charset="0"/>
              </a:rPr>
              <a:t>Handling: </a:t>
            </a:r>
            <a:endParaRPr lang="en-US" sz="1100" b="1" dirty="0" smtClean="0">
              <a:cs typeface="Cascadia Mono SemiBold" panose="020B0609020000020004" pitchFamily="49" charset="0"/>
            </a:endParaRPr>
          </a:p>
          <a:p>
            <a:r>
              <a:rPr lang="en-US" sz="1100" dirty="0" smtClean="0">
                <a:cs typeface="Cascadia Mono SemiBold" panose="020B0609020000020004" pitchFamily="49" charset="0"/>
              </a:rPr>
              <a:t>Displays </a:t>
            </a:r>
            <a:r>
              <a:rPr lang="en-US" sz="1100" dirty="0">
                <a:cs typeface="Cascadia Mono SemiBold" panose="020B0609020000020004" pitchFamily="49" charset="0"/>
              </a:rPr>
              <a:t>error messages if inputs are invalid.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600" dirty="0">
                <a:latin typeface="Arial Black" panose="020B0A04020102020204" pitchFamily="34" charset="0"/>
              </a:rPr>
              <a:t>Reset Function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0"/>
          </p:nvPr>
        </p:nvSpPr>
        <p:spPr>
          <a:xfrm>
            <a:off x="8351520" y="2651760"/>
            <a:ext cx="3241040" cy="3077708"/>
          </a:xfrm>
        </p:spPr>
        <p:txBody>
          <a:bodyPr/>
          <a:lstStyle/>
          <a:p>
            <a:r>
              <a:rPr lang="en-US" sz="1100" dirty="0" err="1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def</a:t>
            </a:r>
            <a:r>
              <a:rPr lang="en-US" sz="11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US" sz="1100" dirty="0" err="1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reset_fields</a:t>
            </a:r>
            <a:r>
              <a:rPr lang="en-US" sz="11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():</a:t>
            </a:r>
          </a:p>
          <a:p>
            <a:r>
              <a:rPr lang="en-US" sz="11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   </a:t>
            </a:r>
            <a:r>
              <a:rPr lang="en-US" sz="1100" dirty="0" err="1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dose_var.set</a:t>
            </a:r>
            <a:r>
              <a:rPr lang="en-US" sz="11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("50")</a:t>
            </a:r>
          </a:p>
          <a:p>
            <a:r>
              <a:rPr lang="en-US" sz="11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   </a:t>
            </a:r>
            <a:r>
              <a:rPr lang="en-US" sz="1100" dirty="0" err="1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rate_var.set</a:t>
            </a:r>
            <a:r>
              <a:rPr lang="en-US" sz="11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("0.1")</a:t>
            </a:r>
          </a:p>
          <a:p>
            <a:r>
              <a:rPr lang="en-US" sz="11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   </a:t>
            </a:r>
            <a:r>
              <a:rPr lang="en-US" sz="1100" dirty="0" err="1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start_var.set</a:t>
            </a:r>
            <a:r>
              <a:rPr lang="en-US" sz="11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("0")</a:t>
            </a:r>
          </a:p>
          <a:p>
            <a:r>
              <a:rPr lang="en-US" sz="11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   </a:t>
            </a:r>
            <a:r>
              <a:rPr lang="en-US" sz="1100" dirty="0" err="1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end_var.set</a:t>
            </a:r>
            <a:r>
              <a:rPr lang="en-US" sz="11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("12")</a:t>
            </a:r>
          </a:p>
          <a:p>
            <a:r>
              <a:rPr lang="en-US" sz="11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   </a:t>
            </a:r>
            <a:r>
              <a:rPr lang="en-US" sz="1100" dirty="0" err="1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points_var.set</a:t>
            </a:r>
            <a:r>
              <a:rPr lang="en-US" sz="11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("100")</a:t>
            </a:r>
          </a:p>
          <a:p>
            <a:r>
              <a:rPr lang="en-US" sz="11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  </a:t>
            </a:r>
            <a:r>
              <a:rPr lang="en-US" sz="1100" dirty="0" err="1" smtClean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messagebox.showinfo</a:t>
            </a:r>
            <a:r>
              <a:rPr lang="en-US" sz="11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("Reset", "All fields have been reset</a:t>
            </a:r>
            <a:r>
              <a:rPr lang="en-US" sz="1100" dirty="0" smtClean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.“)</a:t>
            </a:r>
            <a:endParaRPr lang="en-US" sz="1100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sz="1100" b="1" dirty="0"/>
              <a:t>Explanation:</a:t>
            </a:r>
          </a:p>
          <a:p>
            <a:r>
              <a:rPr lang="en-US" sz="1100" b="1" dirty="0"/>
              <a:t>Purpose</a:t>
            </a:r>
            <a:r>
              <a:rPr lang="en-US" sz="1100" dirty="0"/>
              <a:t>: Resets all input fields to their default values.</a:t>
            </a:r>
          </a:p>
          <a:p>
            <a:r>
              <a:rPr lang="en-US" sz="1100" b="1" dirty="0"/>
              <a:t>Default Values</a:t>
            </a:r>
            <a:r>
              <a:rPr lang="en-US" sz="1100" dirty="0"/>
              <a:t>:</a:t>
            </a:r>
          </a:p>
          <a:p>
            <a:pPr lvl="1"/>
            <a:r>
              <a:rPr lang="en-US" sz="1100" dirty="0"/>
              <a:t>Dose: 50</a:t>
            </a:r>
          </a:p>
          <a:p>
            <a:pPr lvl="1"/>
            <a:r>
              <a:rPr lang="en-US" sz="1100" dirty="0"/>
              <a:t>Elimination rate: 0.1</a:t>
            </a:r>
          </a:p>
          <a:p>
            <a:pPr lvl="1"/>
            <a:r>
              <a:rPr lang="en-US" sz="1100" dirty="0"/>
              <a:t>Start time: 0</a:t>
            </a:r>
          </a:p>
          <a:p>
            <a:pPr lvl="1"/>
            <a:r>
              <a:rPr lang="en-US" sz="1100" dirty="0"/>
              <a:t>End time: 12</a:t>
            </a:r>
          </a:p>
          <a:p>
            <a:pPr lvl="1"/>
            <a:r>
              <a:rPr lang="en-US" sz="1100" dirty="0"/>
              <a:t>Intervals: 100</a:t>
            </a:r>
          </a:p>
          <a:p>
            <a:r>
              <a:rPr lang="en-US" sz="1100" b="1" dirty="0"/>
              <a:t>Message</a:t>
            </a:r>
            <a:r>
              <a:rPr lang="en-US" sz="1100" dirty="0"/>
              <a:t>: Confirms that fields have been reset</a:t>
            </a:r>
            <a:r>
              <a:rPr lang="en-US" dirty="0"/>
              <a:t>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Application of Definite Integrals</a:t>
            </a:r>
          </a:p>
        </p:txBody>
      </p:sp>
    </p:spTree>
    <p:extLst>
      <p:ext uri="{BB962C8B-B14F-4D97-AF65-F5344CB8AC3E}">
        <p14:creationId xmlns:p14="http://schemas.microsoft.com/office/powerpoint/2010/main" val="749929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0" id="{707DF2F6-B7C4-4516-8376-5DC5FD908109}" vid="{0AB4C37F-EF9B-49F3-A31D-59C53080E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94E911-F6B6-48CD-8738-CF1ACCB2FA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00612C0-7A0D-4816-8D4F-4489994836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E12E80-39A1-42E4-9CA9-99C9A2EE0C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538</Words>
  <Application>Microsoft Office PowerPoint</Application>
  <PresentationFormat>Widescreen</PresentationFormat>
  <Paragraphs>118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Calibri</vt:lpstr>
      <vt:lpstr>Cascadia Mono SemiBold</vt:lpstr>
      <vt:lpstr>Century Gothic</vt:lpstr>
      <vt:lpstr>DM Sans Medium</vt:lpstr>
      <vt:lpstr>Karla</vt:lpstr>
      <vt:lpstr>Univers Condensed Light</vt:lpstr>
      <vt:lpstr>Office Theme</vt:lpstr>
      <vt:lpstr>Applications of Definite Integrals</vt:lpstr>
      <vt:lpstr>OUTLINE:</vt:lpstr>
      <vt:lpstr>Introduction </vt:lpstr>
      <vt:lpstr>Application</vt:lpstr>
      <vt:lpstr>MODERN APPLICATIONS USED NOW A DAYS</vt:lpstr>
      <vt:lpstr>PRACTICAL REVIEW OF APPLICATION</vt:lpstr>
      <vt:lpstr>OverView</vt:lpstr>
      <vt:lpstr>CODE: </vt:lpstr>
      <vt:lpstr>MAIN FUNCTIONS:</vt:lpstr>
      <vt:lpstr>PowerPoint Presentation</vt:lpstr>
      <vt:lpstr>PowerPoint Presentation</vt:lpstr>
      <vt:lpstr>APPLICATIONS:</vt:lpstr>
      <vt:lpstr>Conclusion: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Definite Integrals</dc:title>
  <dc:creator/>
  <cp:lastModifiedBy>Dell</cp:lastModifiedBy>
  <cp:revision>21</cp:revision>
  <dcterms:created xsi:type="dcterms:W3CDTF">2024-12-13T03:14:25Z</dcterms:created>
  <dcterms:modified xsi:type="dcterms:W3CDTF">2024-12-24T03:57:28Z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