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3" r:id="rId1"/>
  </p:sldMasterIdLst>
  <p:sldIdLst>
    <p:sldId id="257" r:id="rId2"/>
    <p:sldId id="258" r:id="rId3"/>
    <p:sldId id="270" r:id="rId4"/>
    <p:sldId id="260" r:id="rId5"/>
    <p:sldId id="262" r:id="rId6"/>
    <p:sldId id="263" r:id="rId7"/>
    <p:sldId id="264" r:id="rId8"/>
    <p:sldId id="269" r:id="rId9"/>
    <p:sldId id="273" r:id="rId10"/>
    <p:sldId id="268" r:id="rId11"/>
    <p:sldId id="274"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 HASSAN" initials="AH" lastIdx="2" clrIdx="0">
    <p:extLst>
      <p:ext uri="{19B8F6BF-5375-455C-9EA6-DF929625EA0E}">
        <p15:presenceInfo xmlns:p15="http://schemas.microsoft.com/office/powerpoint/2012/main" userId="ALI HASS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3" d="100"/>
          <a:sy n="103" d="100"/>
        </p:scale>
        <p:origin x="13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11-07T15:26:58.868" idx="1">
    <p:pos x="10" y="1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4-11-07T15:43:25.957" idx="2">
    <p:pos x="10" y="10"/>
    <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4AF7F-FA35-DE65-4C01-2AC0C9FE6A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E9EBFF-BE0D-0B00-02FE-A8C4C19400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9220AD-34FF-5DB6-7C9F-93C7A264AB26}"/>
              </a:ext>
            </a:extLst>
          </p:cNvPr>
          <p:cNvSpPr>
            <a:spLocks noGrp="1"/>
          </p:cNvSpPr>
          <p:nvPr>
            <p:ph type="dt" sz="half" idx="10"/>
          </p:nvPr>
        </p:nvSpPr>
        <p:spPr/>
        <p:txBody>
          <a:bodyPr/>
          <a:lstStyle/>
          <a:p>
            <a:fld id="{F487291C-4F18-4173-A952-4F9CD184E04D}" type="datetimeFigureOut">
              <a:rPr lang="en-US" smtClean="0"/>
              <a:t>12/2/2024</a:t>
            </a:fld>
            <a:endParaRPr lang="en-US"/>
          </a:p>
        </p:txBody>
      </p:sp>
      <p:sp>
        <p:nvSpPr>
          <p:cNvPr id="5" name="Footer Placeholder 4">
            <a:extLst>
              <a:ext uri="{FF2B5EF4-FFF2-40B4-BE49-F238E27FC236}">
                <a16:creationId xmlns:a16="http://schemas.microsoft.com/office/drawing/2014/main" id="{3D6FC462-957D-C97C-E000-E363EA0A3C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3420DD-C33A-FADC-18A0-952BE92BBA5F}"/>
              </a:ext>
            </a:extLst>
          </p:cNvPr>
          <p:cNvSpPr>
            <a:spLocks noGrp="1"/>
          </p:cNvSpPr>
          <p:nvPr>
            <p:ph type="sldNum" sz="quarter" idx="12"/>
          </p:nvPr>
        </p:nvSpPr>
        <p:spPr/>
        <p:txBody>
          <a:bodyPr/>
          <a:lstStyle/>
          <a:p>
            <a:fld id="{2E9E49AA-0C56-4FD8-8804-F0421B3DB867}" type="slidenum">
              <a:rPr lang="en-US" smtClean="0"/>
              <a:t>‹#›</a:t>
            </a:fld>
            <a:endParaRPr lang="en-US"/>
          </a:p>
        </p:txBody>
      </p:sp>
    </p:spTree>
    <p:extLst>
      <p:ext uri="{BB962C8B-B14F-4D97-AF65-F5344CB8AC3E}">
        <p14:creationId xmlns:p14="http://schemas.microsoft.com/office/powerpoint/2010/main" val="3012887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6D162-F760-DC18-3304-5739761257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C1EB32-3BB3-D466-060C-82FE205434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46C1D-7D1C-CFDC-24FE-FB53A7CD1E42}"/>
              </a:ext>
            </a:extLst>
          </p:cNvPr>
          <p:cNvSpPr>
            <a:spLocks noGrp="1"/>
          </p:cNvSpPr>
          <p:nvPr>
            <p:ph type="dt" sz="half" idx="10"/>
          </p:nvPr>
        </p:nvSpPr>
        <p:spPr/>
        <p:txBody>
          <a:bodyPr/>
          <a:lstStyle/>
          <a:p>
            <a:fld id="{F487291C-4F18-4173-A952-4F9CD184E04D}" type="datetimeFigureOut">
              <a:rPr lang="en-US" smtClean="0"/>
              <a:t>12/2/2024</a:t>
            </a:fld>
            <a:endParaRPr lang="en-US"/>
          </a:p>
        </p:txBody>
      </p:sp>
      <p:sp>
        <p:nvSpPr>
          <p:cNvPr id="5" name="Footer Placeholder 4">
            <a:extLst>
              <a:ext uri="{FF2B5EF4-FFF2-40B4-BE49-F238E27FC236}">
                <a16:creationId xmlns:a16="http://schemas.microsoft.com/office/drawing/2014/main" id="{40F8A90E-7819-E585-909B-2B052DEBFC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BBAA86-D3BB-DCC4-14E6-578775B066C4}"/>
              </a:ext>
            </a:extLst>
          </p:cNvPr>
          <p:cNvSpPr>
            <a:spLocks noGrp="1"/>
          </p:cNvSpPr>
          <p:nvPr>
            <p:ph type="sldNum" sz="quarter" idx="12"/>
          </p:nvPr>
        </p:nvSpPr>
        <p:spPr/>
        <p:txBody>
          <a:bodyPr/>
          <a:lstStyle/>
          <a:p>
            <a:fld id="{2E9E49AA-0C56-4FD8-8804-F0421B3DB867}" type="slidenum">
              <a:rPr lang="en-US" smtClean="0"/>
              <a:t>‹#›</a:t>
            </a:fld>
            <a:endParaRPr lang="en-US"/>
          </a:p>
        </p:txBody>
      </p:sp>
    </p:spTree>
    <p:extLst>
      <p:ext uri="{BB962C8B-B14F-4D97-AF65-F5344CB8AC3E}">
        <p14:creationId xmlns:p14="http://schemas.microsoft.com/office/powerpoint/2010/main" val="1476252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FA04C0-E6B8-B0FE-5132-F2544CAA22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4F99F7-9B5B-ADD0-454C-8208AD1AC8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A5125-88A1-CA13-55AD-EBCDA8626A05}"/>
              </a:ext>
            </a:extLst>
          </p:cNvPr>
          <p:cNvSpPr>
            <a:spLocks noGrp="1"/>
          </p:cNvSpPr>
          <p:nvPr>
            <p:ph type="dt" sz="half" idx="10"/>
          </p:nvPr>
        </p:nvSpPr>
        <p:spPr/>
        <p:txBody>
          <a:bodyPr/>
          <a:lstStyle/>
          <a:p>
            <a:fld id="{F487291C-4F18-4173-A952-4F9CD184E04D}" type="datetimeFigureOut">
              <a:rPr lang="en-US" smtClean="0"/>
              <a:t>12/2/2024</a:t>
            </a:fld>
            <a:endParaRPr lang="en-US"/>
          </a:p>
        </p:txBody>
      </p:sp>
      <p:sp>
        <p:nvSpPr>
          <p:cNvPr id="5" name="Footer Placeholder 4">
            <a:extLst>
              <a:ext uri="{FF2B5EF4-FFF2-40B4-BE49-F238E27FC236}">
                <a16:creationId xmlns:a16="http://schemas.microsoft.com/office/drawing/2014/main" id="{5B0D9E16-8783-9FD5-EC21-B0F13CAD6F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E4AF76-8B1E-4814-9582-6D09E77865E9}"/>
              </a:ext>
            </a:extLst>
          </p:cNvPr>
          <p:cNvSpPr>
            <a:spLocks noGrp="1"/>
          </p:cNvSpPr>
          <p:nvPr>
            <p:ph type="sldNum" sz="quarter" idx="12"/>
          </p:nvPr>
        </p:nvSpPr>
        <p:spPr/>
        <p:txBody>
          <a:bodyPr/>
          <a:lstStyle/>
          <a:p>
            <a:fld id="{2E9E49AA-0C56-4FD8-8804-F0421B3DB867}" type="slidenum">
              <a:rPr lang="en-US" smtClean="0"/>
              <a:t>‹#›</a:t>
            </a:fld>
            <a:endParaRPr lang="en-US"/>
          </a:p>
        </p:txBody>
      </p:sp>
    </p:spTree>
    <p:extLst>
      <p:ext uri="{BB962C8B-B14F-4D97-AF65-F5344CB8AC3E}">
        <p14:creationId xmlns:p14="http://schemas.microsoft.com/office/powerpoint/2010/main" val="2318878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487291C-4F18-4173-A952-4F9CD184E04D}"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E49AA-0C56-4FD8-8804-F0421B3DB867}" type="slidenum">
              <a:rPr lang="en-US" smtClean="0"/>
              <a:t>‹#›</a:t>
            </a:fld>
            <a:endParaRPr lang="en-US"/>
          </a:p>
        </p:txBody>
      </p:sp>
    </p:spTree>
    <p:extLst>
      <p:ext uri="{BB962C8B-B14F-4D97-AF65-F5344CB8AC3E}">
        <p14:creationId xmlns:p14="http://schemas.microsoft.com/office/powerpoint/2010/main" val="3419523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A229-59BC-EE0D-CF37-281F3D8FFF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491B11-8CE9-BC0D-E228-99D34D0011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44E2E6-8A46-EC3F-2CB6-7212C4B3F407}"/>
              </a:ext>
            </a:extLst>
          </p:cNvPr>
          <p:cNvSpPr>
            <a:spLocks noGrp="1"/>
          </p:cNvSpPr>
          <p:nvPr>
            <p:ph type="dt" sz="half" idx="10"/>
          </p:nvPr>
        </p:nvSpPr>
        <p:spPr/>
        <p:txBody>
          <a:bodyPr/>
          <a:lstStyle/>
          <a:p>
            <a:fld id="{F487291C-4F18-4173-A952-4F9CD184E04D}" type="datetimeFigureOut">
              <a:rPr lang="en-US" smtClean="0"/>
              <a:t>12/2/2024</a:t>
            </a:fld>
            <a:endParaRPr lang="en-US"/>
          </a:p>
        </p:txBody>
      </p:sp>
      <p:sp>
        <p:nvSpPr>
          <p:cNvPr id="5" name="Footer Placeholder 4">
            <a:extLst>
              <a:ext uri="{FF2B5EF4-FFF2-40B4-BE49-F238E27FC236}">
                <a16:creationId xmlns:a16="http://schemas.microsoft.com/office/drawing/2014/main" id="{0F34A03E-D87B-51B8-E271-9DD6557BEE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41CFDE-4DBA-63FD-AD56-D7C6B2DD3C28}"/>
              </a:ext>
            </a:extLst>
          </p:cNvPr>
          <p:cNvSpPr>
            <a:spLocks noGrp="1"/>
          </p:cNvSpPr>
          <p:nvPr>
            <p:ph type="sldNum" sz="quarter" idx="12"/>
          </p:nvPr>
        </p:nvSpPr>
        <p:spPr/>
        <p:txBody>
          <a:bodyPr/>
          <a:lstStyle/>
          <a:p>
            <a:fld id="{2E9E49AA-0C56-4FD8-8804-F0421B3DB867}" type="slidenum">
              <a:rPr lang="en-US" smtClean="0"/>
              <a:t>‹#›</a:t>
            </a:fld>
            <a:endParaRPr lang="en-US"/>
          </a:p>
        </p:txBody>
      </p:sp>
    </p:spTree>
    <p:extLst>
      <p:ext uri="{BB962C8B-B14F-4D97-AF65-F5344CB8AC3E}">
        <p14:creationId xmlns:p14="http://schemas.microsoft.com/office/powerpoint/2010/main" val="2296375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3A8DD-94D8-20A9-8DAC-07E041C7C2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0F76B4-555C-23DA-2204-6534CA4015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57A3B0-1232-083E-153E-CF3D5057D0FE}"/>
              </a:ext>
            </a:extLst>
          </p:cNvPr>
          <p:cNvSpPr>
            <a:spLocks noGrp="1"/>
          </p:cNvSpPr>
          <p:nvPr>
            <p:ph type="dt" sz="half" idx="10"/>
          </p:nvPr>
        </p:nvSpPr>
        <p:spPr/>
        <p:txBody>
          <a:bodyPr/>
          <a:lstStyle/>
          <a:p>
            <a:fld id="{F487291C-4F18-4173-A952-4F9CD184E04D}" type="datetimeFigureOut">
              <a:rPr lang="en-US" smtClean="0"/>
              <a:t>12/2/2024</a:t>
            </a:fld>
            <a:endParaRPr lang="en-US"/>
          </a:p>
        </p:txBody>
      </p:sp>
      <p:sp>
        <p:nvSpPr>
          <p:cNvPr id="5" name="Footer Placeholder 4">
            <a:extLst>
              <a:ext uri="{FF2B5EF4-FFF2-40B4-BE49-F238E27FC236}">
                <a16:creationId xmlns:a16="http://schemas.microsoft.com/office/drawing/2014/main" id="{32D63AF7-F71E-1489-B50B-DB6FFDA456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3B5E3E-F74C-7300-9E58-F2EC302CB1AE}"/>
              </a:ext>
            </a:extLst>
          </p:cNvPr>
          <p:cNvSpPr>
            <a:spLocks noGrp="1"/>
          </p:cNvSpPr>
          <p:nvPr>
            <p:ph type="sldNum" sz="quarter" idx="12"/>
          </p:nvPr>
        </p:nvSpPr>
        <p:spPr/>
        <p:txBody>
          <a:bodyPr/>
          <a:lstStyle/>
          <a:p>
            <a:fld id="{2E9E49AA-0C56-4FD8-8804-F0421B3DB867}" type="slidenum">
              <a:rPr lang="en-US" smtClean="0"/>
              <a:t>‹#›</a:t>
            </a:fld>
            <a:endParaRPr lang="en-US"/>
          </a:p>
        </p:txBody>
      </p:sp>
    </p:spTree>
    <p:extLst>
      <p:ext uri="{BB962C8B-B14F-4D97-AF65-F5344CB8AC3E}">
        <p14:creationId xmlns:p14="http://schemas.microsoft.com/office/powerpoint/2010/main" val="3159814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6E1AC-D523-E23B-6872-79B09CA52E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04E639-39AE-F61B-3EA3-7EFA680758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018ABE-FD50-5FF3-B3EF-8B06CC878A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259513-CE72-6904-F5EF-B2DE2A32A8C4}"/>
              </a:ext>
            </a:extLst>
          </p:cNvPr>
          <p:cNvSpPr>
            <a:spLocks noGrp="1"/>
          </p:cNvSpPr>
          <p:nvPr>
            <p:ph type="dt" sz="half" idx="10"/>
          </p:nvPr>
        </p:nvSpPr>
        <p:spPr/>
        <p:txBody>
          <a:bodyPr/>
          <a:lstStyle/>
          <a:p>
            <a:fld id="{F487291C-4F18-4173-A952-4F9CD184E04D}" type="datetimeFigureOut">
              <a:rPr lang="en-US" smtClean="0"/>
              <a:t>12/2/2024</a:t>
            </a:fld>
            <a:endParaRPr lang="en-US"/>
          </a:p>
        </p:txBody>
      </p:sp>
      <p:sp>
        <p:nvSpPr>
          <p:cNvPr id="6" name="Footer Placeholder 5">
            <a:extLst>
              <a:ext uri="{FF2B5EF4-FFF2-40B4-BE49-F238E27FC236}">
                <a16:creationId xmlns:a16="http://schemas.microsoft.com/office/drawing/2014/main" id="{BDBD0871-F404-87E3-8CDB-0969761E0B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8EDE0-0A02-37D3-6289-0535946C5DFC}"/>
              </a:ext>
            </a:extLst>
          </p:cNvPr>
          <p:cNvSpPr>
            <a:spLocks noGrp="1"/>
          </p:cNvSpPr>
          <p:nvPr>
            <p:ph type="sldNum" sz="quarter" idx="12"/>
          </p:nvPr>
        </p:nvSpPr>
        <p:spPr/>
        <p:txBody>
          <a:bodyPr/>
          <a:lstStyle/>
          <a:p>
            <a:fld id="{2E9E49AA-0C56-4FD8-8804-F0421B3DB867}" type="slidenum">
              <a:rPr lang="en-US" smtClean="0"/>
              <a:t>‹#›</a:t>
            </a:fld>
            <a:endParaRPr lang="en-US"/>
          </a:p>
        </p:txBody>
      </p:sp>
    </p:spTree>
    <p:extLst>
      <p:ext uri="{BB962C8B-B14F-4D97-AF65-F5344CB8AC3E}">
        <p14:creationId xmlns:p14="http://schemas.microsoft.com/office/powerpoint/2010/main" val="7968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2A68C-9B40-2034-8F85-15D3381D4C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910F43-8E9F-5FB5-6C0B-C42E0F30BD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93F2D7-3998-2594-2B9D-D32A6A1104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49BDC6-E0DB-F05C-6F9D-794251A444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C4C509-A7F6-14EC-C1C1-BA5EFBFF36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0ADD1A-9602-0499-D2F0-FB31274055D4}"/>
              </a:ext>
            </a:extLst>
          </p:cNvPr>
          <p:cNvSpPr>
            <a:spLocks noGrp="1"/>
          </p:cNvSpPr>
          <p:nvPr>
            <p:ph type="dt" sz="half" idx="10"/>
          </p:nvPr>
        </p:nvSpPr>
        <p:spPr/>
        <p:txBody>
          <a:bodyPr/>
          <a:lstStyle/>
          <a:p>
            <a:fld id="{F487291C-4F18-4173-A952-4F9CD184E04D}" type="datetimeFigureOut">
              <a:rPr lang="en-US" smtClean="0"/>
              <a:t>12/2/2024</a:t>
            </a:fld>
            <a:endParaRPr lang="en-US"/>
          </a:p>
        </p:txBody>
      </p:sp>
      <p:sp>
        <p:nvSpPr>
          <p:cNvPr id="8" name="Footer Placeholder 7">
            <a:extLst>
              <a:ext uri="{FF2B5EF4-FFF2-40B4-BE49-F238E27FC236}">
                <a16:creationId xmlns:a16="http://schemas.microsoft.com/office/drawing/2014/main" id="{868D1A29-94CA-E24A-2A20-42FD4521E6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E97809-620C-4960-399B-64B3A88075E6}"/>
              </a:ext>
            </a:extLst>
          </p:cNvPr>
          <p:cNvSpPr>
            <a:spLocks noGrp="1"/>
          </p:cNvSpPr>
          <p:nvPr>
            <p:ph type="sldNum" sz="quarter" idx="12"/>
          </p:nvPr>
        </p:nvSpPr>
        <p:spPr/>
        <p:txBody>
          <a:bodyPr/>
          <a:lstStyle/>
          <a:p>
            <a:fld id="{2E9E49AA-0C56-4FD8-8804-F0421B3DB867}" type="slidenum">
              <a:rPr lang="en-US" smtClean="0"/>
              <a:t>‹#›</a:t>
            </a:fld>
            <a:endParaRPr lang="en-US"/>
          </a:p>
        </p:txBody>
      </p:sp>
    </p:spTree>
    <p:extLst>
      <p:ext uri="{BB962C8B-B14F-4D97-AF65-F5344CB8AC3E}">
        <p14:creationId xmlns:p14="http://schemas.microsoft.com/office/powerpoint/2010/main" val="4039864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A4421-7390-C6F1-7A85-6B48873C59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A64345-A10E-AC54-8017-1801BB12B48B}"/>
              </a:ext>
            </a:extLst>
          </p:cNvPr>
          <p:cNvSpPr>
            <a:spLocks noGrp="1"/>
          </p:cNvSpPr>
          <p:nvPr>
            <p:ph type="dt" sz="half" idx="10"/>
          </p:nvPr>
        </p:nvSpPr>
        <p:spPr/>
        <p:txBody>
          <a:bodyPr/>
          <a:lstStyle/>
          <a:p>
            <a:fld id="{F487291C-4F18-4173-A952-4F9CD184E04D}" type="datetimeFigureOut">
              <a:rPr lang="en-US" smtClean="0"/>
              <a:t>12/2/2024</a:t>
            </a:fld>
            <a:endParaRPr lang="en-US"/>
          </a:p>
        </p:txBody>
      </p:sp>
      <p:sp>
        <p:nvSpPr>
          <p:cNvPr id="4" name="Footer Placeholder 3">
            <a:extLst>
              <a:ext uri="{FF2B5EF4-FFF2-40B4-BE49-F238E27FC236}">
                <a16:creationId xmlns:a16="http://schemas.microsoft.com/office/drawing/2014/main" id="{2493E196-C7D2-BDD5-5C71-844C353565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20B52B-BA6B-3865-7BF2-A2AAA8F6E4EF}"/>
              </a:ext>
            </a:extLst>
          </p:cNvPr>
          <p:cNvSpPr>
            <a:spLocks noGrp="1"/>
          </p:cNvSpPr>
          <p:nvPr>
            <p:ph type="sldNum" sz="quarter" idx="12"/>
          </p:nvPr>
        </p:nvSpPr>
        <p:spPr/>
        <p:txBody>
          <a:bodyPr/>
          <a:lstStyle/>
          <a:p>
            <a:fld id="{2E9E49AA-0C56-4FD8-8804-F0421B3DB867}" type="slidenum">
              <a:rPr lang="en-US" smtClean="0"/>
              <a:t>‹#›</a:t>
            </a:fld>
            <a:endParaRPr lang="en-US"/>
          </a:p>
        </p:txBody>
      </p:sp>
    </p:spTree>
    <p:extLst>
      <p:ext uri="{BB962C8B-B14F-4D97-AF65-F5344CB8AC3E}">
        <p14:creationId xmlns:p14="http://schemas.microsoft.com/office/powerpoint/2010/main" val="2765902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044D7D-2700-FFD8-5903-EBDAB0A7B6A4}"/>
              </a:ext>
            </a:extLst>
          </p:cNvPr>
          <p:cNvSpPr>
            <a:spLocks noGrp="1"/>
          </p:cNvSpPr>
          <p:nvPr>
            <p:ph type="dt" sz="half" idx="10"/>
          </p:nvPr>
        </p:nvSpPr>
        <p:spPr/>
        <p:txBody>
          <a:bodyPr/>
          <a:lstStyle/>
          <a:p>
            <a:fld id="{F487291C-4F18-4173-A952-4F9CD184E04D}" type="datetimeFigureOut">
              <a:rPr lang="en-US" smtClean="0"/>
              <a:t>12/2/2024</a:t>
            </a:fld>
            <a:endParaRPr lang="en-US"/>
          </a:p>
        </p:txBody>
      </p:sp>
      <p:sp>
        <p:nvSpPr>
          <p:cNvPr id="3" name="Footer Placeholder 2">
            <a:extLst>
              <a:ext uri="{FF2B5EF4-FFF2-40B4-BE49-F238E27FC236}">
                <a16:creationId xmlns:a16="http://schemas.microsoft.com/office/drawing/2014/main" id="{0991CED3-0FA3-790E-AE77-9FA0FCA100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267FF5-48A0-CFDE-9D2D-10269566C26F}"/>
              </a:ext>
            </a:extLst>
          </p:cNvPr>
          <p:cNvSpPr>
            <a:spLocks noGrp="1"/>
          </p:cNvSpPr>
          <p:nvPr>
            <p:ph type="sldNum" sz="quarter" idx="12"/>
          </p:nvPr>
        </p:nvSpPr>
        <p:spPr/>
        <p:txBody>
          <a:bodyPr/>
          <a:lstStyle/>
          <a:p>
            <a:fld id="{2E9E49AA-0C56-4FD8-8804-F0421B3DB867}" type="slidenum">
              <a:rPr lang="en-US" smtClean="0"/>
              <a:t>‹#›</a:t>
            </a:fld>
            <a:endParaRPr lang="en-US"/>
          </a:p>
        </p:txBody>
      </p:sp>
    </p:spTree>
    <p:extLst>
      <p:ext uri="{BB962C8B-B14F-4D97-AF65-F5344CB8AC3E}">
        <p14:creationId xmlns:p14="http://schemas.microsoft.com/office/powerpoint/2010/main" val="3734443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0D6F6-8C12-00FE-48A6-16F1226F98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C8EF0E-8A2C-97D0-7F7C-BE0A51A95D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A2197E-B9B4-2CDC-C5E1-EADA79A5C7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27A63-7FE7-0407-9EA1-E25BE689813F}"/>
              </a:ext>
            </a:extLst>
          </p:cNvPr>
          <p:cNvSpPr>
            <a:spLocks noGrp="1"/>
          </p:cNvSpPr>
          <p:nvPr>
            <p:ph type="dt" sz="half" idx="10"/>
          </p:nvPr>
        </p:nvSpPr>
        <p:spPr/>
        <p:txBody>
          <a:bodyPr/>
          <a:lstStyle/>
          <a:p>
            <a:fld id="{F487291C-4F18-4173-A952-4F9CD184E04D}" type="datetimeFigureOut">
              <a:rPr lang="en-US" smtClean="0"/>
              <a:t>12/2/2024</a:t>
            </a:fld>
            <a:endParaRPr lang="en-US"/>
          </a:p>
        </p:txBody>
      </p:sp>
      <p:sp>
        <p:nvSpPr>
          <p:cNvPr id="6" name="Footer Placeholder 5">
            <a:extLst>
              <a:ext uri="{FF2B5EF4-FFF2-40B4-BE49-F238E27FC236}">
                <a16:creationId xmlns:a16="http://schemas.microsoft.com/office/drawing/2014/main" id="{CE4E31B7-F362-7A5C-49E6-F8297CF693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BB7128-F401-EC5C-DED7-191D73B7D2AC}"/>
              </a:ext>
            </a:extLst>
          </p:cNvPr>
          <p:cNvSpPr>
            <a:spLocks noGrp="1"/>
          </p:cNvSpPr>
          <p:nvPr>
            <p:ph type="sldNum" sz="quarter" idx="12"/>
          </p:nvPr>
        </p:nvSpPr>
        <p:spPr/>
        <p:txBody>
          <a:bodyPr/>
          <a:lstStyle/>
          <a:p>
            <a:fld id="{2E9E49AA-0C56-4FD8-8804-F0421B3DB867}" type="slidenum">
              <a:rPr lang="en-US" smtClean="0"/>
              <a:t>‹#›</a:t>
            </a:fld>
            <a:endParaRPr lang="en-US"/>
          </a:p>
        </p:txBody>
      </p:sp>
    </p:spTree>
    <p:extLst>
      <p:ext uri="{BB962C8B-B14F-4D97-AF65-F5344CB8AC3E}">
        <p14:creationId xmlns:p14="http://schemas.microsoft.com/office/powerpoint/2010/main" val="419696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0E853-B6C8-8BAE-0075-0F8A92328B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EA02BF-B843-F17C-A721-BF91C327DA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783972-3A0B-0328-DE58-A8B1FA57C1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EA8D7C-AD3E-D041-F61A-017E7AC28272}"/>
              </a:ext>
            </a:extLst>
          </p:cNvPr>
          <p:cNvSpPr>
            <a:spLocks noGrp="1"/>
          </p:cNvSpPr>
          <p:nvPr>
            <p:ph type="dt" sz="half" idx="10"/>
          </p:nvPr>
        </p:nvSpPr>
        <p:spPr/>
        <p:txBody>
          <a:bodyPr/>
          <a:lstStyle/>
          <a:p>
            <a:fld id="{F487291C-4F18-4173-A952-4F9CD184E04D}" type="datetimeFigureOut">
              <a:rPr lang="en-US" smtClean="0"/>
              <a:t>12/2/2024</a:t>
            </a:fld>
            <a:endParaRPr lang="en-US"/>
          </a:p>
        </p:txBody>
      </p:sp>
      <p:sp>
        <p:nvSpPr>
          <p:cNvPr id="6" name="Footer Placeholder 5">
            <a:extLst>
              <a:ext uri="{FF2B5EF4-FFF2-40B4-BE49-F238E27FC236}">
                <a16:creationId xmlns:a16="http://schemas.microsoft.com/office/drawing/2014/main" id="{E534E5B4-4CD4-2409-D467-0145A152B5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48827F-3738-B78F-8B1E-D49A7D288E37}"/>
              </a:ext>
            </a:extLst>
          </p:cNvPr>
          <p:cNvSpPr>
            <a:spLocks noGrp="1"/>
          </p:cNvSpPr>
          <p:nvPr>
            <p:ph type="sldNum" sz="quarter" idx="12"/>
          </p:nvPr>
        </p:nvSpPr>
        <p:spPr/>
        <p:txBody>
          <a:bodyPr/>
          <a:lstStyle/>
          <a:p>
            <a:fld id="{2E9E49AA-0C56-4FD8-8804-F0421B3DB867}" type="slidenum">
              <a:rPr lang="en-US" smtClean="0"/>
              <a:t>‹#›</a:t>
            </a:fld>
            <a:endParaRPr lang="en-US"/>
          </a:p>
        </p:txBody>
      </p:sp>
    </p:spTree>
    <p:extLst>
      <p:ext uri="{BB962C8B-B14F-4D97-AF65-F5344CB8AC3E}">
        <p14:creationId xmlns:p14="http://schemas.microsoft.com/office/powerpoint/2010/main" val="312341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6D2C8B-D037-6EB8-760E-601B672415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0D6E0B-03FF-4B80-EA6E-BB36125B92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E3551A-7219-9498-9C41-9FFA65E198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87291C-4F18-4173-A952-4F9CD184E04D}" type="datetimeFigureOut">
              <a:rPr lang="en-US" smtClean="0"/>
              <a:t>12/2/2024</a:t>
            </a:fld>
            <a:endParaRPr lang="en-US"/>
          </a:p>
        </p:txBody>
      </p:sp>
      <p:sp>
        <p:nvSpPr>
          <p:cNvPr id="5" name="Footer Placeholder 4">
            <a:extLst>
              <a:ext uri="{FF2B5EF4-FFF2-40B4-BE49-F238E27FC236}">
                <a16:creationId xmlns:a16="http://schemas.microsoft.com/office/drawing/2014/main" id="{FB6BB532-2128-D0A1-02ED-EC3BD19ED2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207229-5F8E-F2DB-45B6-872E5B6125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9E49AA-0C56-4FD8-8804-F0421B3DB867}" type="slidenum">
              <a:rPr lang="en-US" smtClean="0"/>
              <a:t>‹#›</a:t>
            </a:fld>
            <a:endParaRPr lang="en-US"/>
          </a:p>
        </p:txBody>
      </p:sp>
    </p:spTree>
    <p:extLst>
      <p:ext uri="{BB962C8B-B14F-4D97-AF65-F5344CB8AC3E}">
        <p14:creationId xmlns:p14="http://schemas.microsoft.com/office/powerpoint/2010/main" val="2285665479"/>
      </p:ext>
    </p:extLst>
  </p:cSld>
  <p:clrMap bg1="lt1" tx1="dk1" bg2="lt2" tx2="dk2" accent1="accent1" accent2="accent2" accent3="accent3" accent4="accent4" accent5="accent5" accent6="accent6" hlink="hlink" folHlink="folHlink"/>
  <p:sldLayoutIdLst>
    <p:sldLayoutId id="2147484254" r:id="rId1"/>
    <p:sldLayoutId id="2147484255" r:id="rId2"/>
    <p:sldLayoutId id="2147484256" r:id="rId3"/>
    <p:sldLayoutId id="2147484257" r:id="rId4"/>
    <p:sldLayoutId id="2147484258" r:id="rId5"/>
    <p:sldLayoutId id="2147484259" r:id="rId6"/>
    <p:sldLayoutId id="2147484260" r:id="rId7"/>
    <p:sldLayoutId id="2147484261" r:id="rId8"/>
    <p:sldLayoutId id="2147484262" r:id="rId9"/>
    <p:sldLayoutId id="2147484263" r:id="rId10"/>
    <p:sldLayoutId id="2147484264" r:id="rId11"/>
    <p:sldLayoutId id="214748426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public.tableau.com/app/profile/arooj.fatima3827/viz/Top10citiesthatfallintop10countries/Sheet1?publish=yes" TargetMode="External"/><Relationship Id="rId2" Type="http://schemas.openxmlformats.org/officeDocument/2006/relationships/hyperlink" Target="https://public.tableau.com/app/profile/arooj.fatima3827/viz/Top10countiesaccordingtocustomersinRockbusterStealth/Sheet1?publish=yes" TargetMode="External"/><Relationship Id="rId1" Type="http://schemas.openxmlformats.org/officeDocument/2006/relationships/slideLayout" Target="../slideLayouts/slideLayout12.xml"/><Relationship Id="rId6" Type="http://schemas.openxmlformats.org/officeDocument/2006/relationships/hyperlink" Target="https://public.tableau.com/app/profile/arooj.fatima3827/viz/TopGenresbyRevenue/Sheet1?publish=yes" TargetMode="External"/><Relationship Id="rId5" Type="http://schemas.openxmlformats.org/officeDocument/2006/relationships/hyperlink" Target="https://public.tableau.com/app/profile/arooj.fatima3827/viz/TopMoviesbyRevenue_17310506800860/Sheet1?publish=yes" TargetMode="External"/><Relationship Id="rId4" Type="http://schemas.openxmlformats.org/officeDocument/2006/relationships/hyperlink" Target="https://public.tableau.com/app/profile/arooj.fatima3827/viz/Totalamountpaidbytop5customers/Sheet1?publish=y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44439-CEA3-DC56-3AD8-A18DC134C965}"/>
              </a:ext>
            </a:extLst>
          </p:cNvPr>
          <p:cNvSpPr>
            <a:spLocks noGrp="1"/>
          </p:cNvSpPr>
          <p:nvPr>
            <p:ph type="title"/>
          </p:nvPr>
        </p:nvSpPr>
        <p:spPr>
          <a:xfrm>
            <a:off x="839788" y="457200"/>
            <a:ext cx="3932237" cy="2136710"/>
          </a:xfrm>
        </p:spPr>
        <p:txBody>
          <a:bodyPr>
            <a:normAutofit/>
          </a:bodyPr>
          <a:lstStyle/>
          <a:p>
            <a:r>
              <a:rPr lang="en-US" sz="3600" b="1" u="sng" dirty="0">
                <a:solidFill>
                  <a:schemeClr val="accent1">
                    <a:lumMod val="75000"/>
                  </a:schemeClr>
                </a:solidFill>
              </a:rPr>
              <a:t>ROCKBUSTER STEALTH</a:t>
            </a:r>
          </a:p>
        </p:txBody>
      </p:sp>
      <p:pic>
        <p:nvPicPr>
          <p:cNvPr id="14" name="Picture Placeholder 13">
            <a:extLst>
              <a:ext uri="{FF2B5EF4-FFF2-40B4-BE49-F238E27FC236}">
                <a16:creationId xmlns:a16="http://schemas.microsoft.com/office/drawing/2014/main" id="{3D4CF297-7158-FCE9-D71C-BEE108FC03A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p:pic>
      <p:sp>
        <p:nvSpPr>
          <p:cNvPr id="4" name="Text Placeholder 3">
            <a:extLst>
              <a:ext uri="{FF2B5EF4-FFF2-40B4-BE49-F238E27FC236}">
                <a16:creationId xmlns:a16="http://schemas.microsoft.com/office/drawing/2014/main" id="{1E6456F0-D483-B319-7CEC-6B860A9FC843}"/>
              </a:ext>
            </a:extLst>
          </p:cNvPr>
          <p:cNvSpPr>
            <a:spLocks noGrp="1"/>
          </p:cNvSpPr>
          <p:nvPr>
            <p:ph type="body" sz="half" idx="2"/>
          </p:nvPr>
        </p:nvSpPr>
        <p:spPr>
          <a:xfrm>
            <a:off x="839788" y="2873828"/>
            <a:ext cx="3932237" cy="2995159"/>
          </a:xfrm>
        </p:spPr>
        <p:txBody>
          <a:bodyPr>
            <a:normAutofit/>
          </a:bodyPr>
          <a:lstStyle/>
          <a:p>
            <a:r>
              <a:rPr lang="en-US" sz="2800" dirty="0"/>
              <a:t>DATA ANALYSIS PROJECT</a:t>
            </a:r>
          </a:p>
          <a:p>
            <a:r>
              <a:rPr lang="en-US" dirty="0"/>
              <a:t>BY: AROOJ FATIMA</a:t>
            </a:r>
          </a:p>
        </p:txBody>
      </p:sp>
    </p:spTree>
    <p:extLst>
      <p:ext uri="{BB962C8B-B14F-4D97-AF65-F5344CB8AC3E}">
        <p14:creationId xmlns:p14="http://schemas.microsoft.com/office/powerpoint/2010/main" val="1689729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1A888-9337-C518-0F5E-7BA9FCB7DA21}"/>
              </a:ext>
            </a:extLst>
          </p:cNvPr>
          <p:cNvSpPr>
            <a:spLocks noGrp="1"/>
          </p:cNvSpPr>
          <p:nvPr>
            <p:ph type="title"/>
          </p:nvPr>
        </p:nvSpPr>
        <p:spPr>
          <a:xfrm>
            <a:off x="1154954" y="1447800"/>
            <a:ext cx="8825659" cy="780495"/>
          </a:xfrm>
        </p:spPr>
        <p:txBody>
          <a:bodyPr>
            <a:normAutofit/>
          </a:bodyPr>
          <a:lstStyle/>
          <a:p>
            <a:r>
              <a:rPr lang="en-US" sz="3600" b="1" dirty="0">
                <a:solidFill>
                  <a:schemeClr val="accent1">
                    <a:lumMod val="60000"/>
                    <a:lumOff val="40000"/>
                  </a:schemeClr>
                </a:solidFill>
                <a:latin typeface="Calibri" panose="020F0502020204030204" pitchFamily="34" charset="0"/>
                <a:cs typeface="Calibri" panose="020F0502020204030204" pitchFamily="34" charset="0"/>
              </a:rPr>
              <a:t>Recommendations:</a:t>
            </a:r>
            <a:endParaRPr lang="en-US" b="1" dirty="0">
              <a:solidFill>
                <a:schemeClr val="accent1">
                  <a:lumMod val="60000"/>
                  <a:lumOff val="40000"/>
                </a:schemeClr>
              </a:solidFill>
            </a:endParaRPr>
          </a:p>
        </p:txBody>
      </p:sp>
      <p:sp>
        <p:nvSpPr>
          <p:cNvPr id="3" name="Text Placeholder 2">
            <a:extLst>
              <a:ext uri="{FF2B5EF4-FFF2-40B4-BE49-F238E27FC236}">
                <a16:creationId xmlns:a16="http://schemas.microsoft.com/office/drawing/2014/main" id="{83E40CEF-CFC4-9EDA-65D4-2E20E2C5BC75}"/>
              </a:ext>
            </a:extLst>
          </p:cNvPr>
          <p:cNvSpPr>
            <a:spLocks noGrp="1"/>
          </p:cNvSpPr>
          <p:nvPr>
            <p:ph type="body" sz="half" idx="2"/>
          </p:nvPr>
        </p:nvSpPr>
        <p:spPr>
          <a:xfrm>
            <a:off x="2006353" y="2228295"/>
            <a:ext cx="7974260" cy="3791505"/>
          </a:xfrm>
        </p:spPr>
        <p:txBody>
          <a:bodyPr>
            <a:normAutofit fontScale="85000" lnSpcReduction="10000"/>
          </a:bodyPr>
          <a:lstStyle/>
          <a:p>
            <a:pPr marL="342900" indent="-342900">
              <a:buFont typeface="+mj-lt"/>
              <a:buAutoNum type="arabicPeriod"/>
            </a:pPr>
            <a:r>
              <a:rPr lang="en-US" b="1" dirty="0">
                <a:latin typeface="Calibri" panose="020F0502020204030204" pitchFamily="34" charset="0"/>
                <a:cs typeface="Calibri" panose="020F0502020204030204" pitchFamily="34" charset="0"/>
              </a:rPr>
              <a:t>Focus on High-Potential Markets: </a:t>
            </a:r>
            <a:r>
              <a:rPr lang="en-US" dirty="0">
                <a:latin typeface="Calibri" panose="020F0502020204030204" pitchFamily="34" charset="0"/>
                <a:cs typeface="Calibri" panose="020F0502020204030204" pitchFamily="34" charset="0"/>
              </a:rPr>
              <a:t>Prioritize the Indian and Chinese markets due to their large populations and growing demand for digital entertainment. Tailor content to regional preferences to enhance market penetration.</a:t>
            </a:r>
          </a:p>
          <a:p>
            <a:pPr marL="342900" indent="-342900">
              <a:buFont typeface="+mj-lt"/>
              <a:buAutoNum type="arabicPeriod"/>
            </a:pPr>
            <a:r>
              <a:rPr lang="en-US" b="1" dirty="0">
                <a:latin typeface="Calibri" panose="020F0502020204030204" pitchFamily="34" charset="0"/>
                <a:cs typeface="Calibri" panose="020F0502020204030204" pitchFamily="34" charset="0"/>
              </a:rPr>
              <a:t>Invest in Popular Content Genres: </a:t>
            </a:r>
            <a:r>
              <a:rPr lang="en-US" dirty="0">
                <a:latin typeface="Calibri" panose="020F0502020204030204" pitchFamily="34" charset="0"/>
                <a:cs typeface="Calibri" panose="020F0502020204030204" pitchFamily="34" charset="0"/>
              </a:rPr>
              <a:t>Focus on genres like sports, sci-fi, animation, and drama, which generate the most revenue. Expand offerings within these categories to capture audience interest.</a:t>
            </a:r>
          </a:p>
          <a:p>
            <a:pPr marL="342900" indent="-342900">
              <a:buFont typeface="+mj-lt"/>
              <a:buAutoNum type="arabicPeriod"/>
            </a:pPr>
            <a:r>
              <a:rPr lang="en-US" b="1" dirty="0">
                <a:latin typeface="Calibri" panose="020F0502020204030204" pitchFamily="34" charset="0"/>
                <a:cs typeface="Calibri" panose="020F0502020204030204" pitchFamily="34" charset="0"/>
              </a:rPr>
              <a:t> Enhance Customer Retention: </a:t>
            </a:r>
            <a:r>
              <a:rPr lang="en-US" dirty="0">
                <a:latin typeface="Calibri" panose="020F0502020204030204" pitchFamily="34" charset="0"/>
                <a:cs typeface="Calibri" panose="020F0502020204030204" pitchFamily="34" charset="0"/>
              </a:rPr>
              <a:t>Introduce loyalty programs with incentives such as gift codes, discounts, or exclusive early access to new releases to retain customers and boost lifetime value.</a:t>
            </a:r>
          </a:p>
          <a:p>
            <a:pPr marL="342900" indent="-342900">
              <a:buFont typeface="+mj-lt"/>
              <a:buAutoNum type="arabicPeriod"/>
            </a:pPr>
            <a:r>
              <a:rPr lang="en-US" b="1" dirty="0">
                <a:latin typeface="Calibri" panose="020F0502020204030204" pitchFamily="34" charset="0"/>
                <a:cs typeface="Calibri" panose="020F0502020204030204" pitchFamily="34" charset="0"/>
              </a:rPr>
              <a:t> Leverage Data for Personalization: </a:t>
            </a:r>
            <a:r>
              <a:rPr lang="en-US" dirty="0">
                <a:latin typeface="Calibri" panose="020F0502020204030204" pitchFamily="34" charset="0"/>
                <a:cs typeface="Calibri" panose="020F0502020204030204" pitchFamily="34" charset="0"/>
              </a:rPr>
              <a:t>Use analytics to understand customer viewing habits and offer personalized recommendations. This will improve user satisfaction and increase engagement.</a:t>
            </a:r>
          </a:p>
          <a:p>
            <a:pPr marL="342900" indent="-342900">
              <a:buFont typeface="+mj-lt"/>
              <a:buAutoNum type="arabicPeriod"/>
            </a:pPr>
            <a:r>
              <a:rPr lang="en-US" b="1" dirty="0">
                <a:latin typeface="Calibri" panose="020F0502020204030204" pitchFamily="34" charset="0"/>
                <a:cs typeface="Calibri" panose="020F0502020204030204" pitchFamily="34" charset="0"/>
              </a:rPr>
              <a:t>Improve Accessibility and Experience: </a:t>
            </a:r>
            <a:r>
              <a:rPr lang="en-US" dirty="0">
                <a:latin typeface="Calibri" panose="020F0502020204030204" pitchFamily="34" charset="0"/>
                <a:cs typeface="Calibri" panose="020F0502020204030204" pitchFamily="34" charset="0"/>
              </a:rPr>
              <a:t>Optimize streaming for low-bandwidth users, offer multilingual support, and introduce offline viewing options to expand accessibility in emerging markets.</a:t>
            </a:r>
          </a:p>
          <a:p>
            <a:pPr marL="342900" indent="-342900">
              <a:buFont typeface="+mj-lt"/>
              <a:buAutoNum type="arabicPeriod"/>
            </a:pPr>
            <a:r>
              <a:rPr lang="en-US" b="1" dirty="0">
                <a:latin typeface="Calibri" panose="020F0502020204030204" pitchFamily="34" charset="0"/>
                <a:cs typeface="Calibri" panose="020F0502020204030204" pitchFamily="34" charset="0"/>
              </a:rPr>
              <a:t>Strengthen Regional Partnerships: </a:t>
            </a:r>
            <a:r>
              <a:rPr lang="en-US" dirty="0">
                <a:latin typeface="Calibri" panose="020F0502020204030204" pitchFamily="34" charset="0"/>
                <a:cs typeface="Calibri" panose="020F0502020204030204" pitchFamily="34" charset="0"/>
              </a:rPr>
              <a:t>Collaborate with local creators and production houses in key markets to develop culturally relevant content, enhancing brand appeal and market relevance.</a:t>
            </a:r>
          </a:p>
        </p:txBody>
      </p:sp>
    </p:spTree>
    <p:extLst>
      <p:ext uri="{BB962C8B-B14F-4D97-AF65-F5344CB8AC3E}">
        <p14:creationId xmlns:p14="http://schemas.microsoft.com/office/powerpoint/2010/main" val="3341162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5AAB5-98BF-7BEA-FE44-D0703A9E7042}"/>
              </a:ext>
            </a:extLst>
          </p:cNvPr>
          <p:cNvSpPr>
            <a:spLocks noGrp="1"/>
          </p:cNvSpPr>
          <p:nvPr>
            <p:ph type="title"/>
          </p:nvPr>
        </p:nvSpPr>
        <p:spPr>
          <a:xfrm>
            <a:off x="1154954" y="594804"/>
            <a:ext cx="8825659" cy="994299"/>
          </a:xfrm>
        </p:spPr>
        <p:txBody>
          <a:bodyPr>
            <a:normAutofit/>
          </a:bodyPr>
          <a:lstStyle/>
          <a:p>
            <a:r>
              <a:rPr lang="en-US" sz="3200" dirty="0">
                <a:solidFill>
                  <a:schemeClr val="accent1">
                    <a:lumMod val="75000"/>
                  </a:schemeClr>
                </a:solidFill>
              </a:rPr>
              <a:t>Tableau links</a:t>
            </a:r>
          </a:p>
        </p:txBody>
      </p:sp>
      <p:sp>
        <p:nvSpPr>
          <p:cNvPr id="3" name="Text Placeholder 2">
            <a:extLst>
              <a:ext uri="{FF2B5EF4-FFF2-40B4-BE49-F238E27FC236}">
                <a16:creationId xmlns:a16="http://schemas.microsoft.com/office/drawing/2014/main" id="{D703E82A-FA8F-F784-1C96-392290A5B6A3}"/>
              </a:ext>
            </a:extLst>
          </p:cNvPr>
          <p:cNvSpPr>
            <a:spLocks noGrp="1"/>
          </p:cNvSpPr>
          <p:nvPr>
            <p:ph type="body" sz="half" idx="2"/>
          </p:nvPr>
        </p:nvSpPr>
        <p:spPr>
          <a:xfrm>
            <a:off x="2211387" y="1793290"/>
            <a:ext cx="8317530" cy="3240350"/>
          </a:xfrm>
        </p:spPr>
        <p:txBody>
          <a:bodyPr>
            <a:normAutofit fontScale="55000" lnSpcReduction="20000"/>
          </a:bodyPr>
          <a:lstStyle/>
          <a:p>
            <a:r>
              <a:rPr lang="en-US" sz="1800" kern="100" dirty="0">
                <a:effectLst/>
                <a:latin typeface="Calibri" panose="020F0502020204030204" pitchFamily="34" charset="0"/>
                <a:ea typeface="Arial" panose="020B060402020202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https://public.tableau.com/app/profile/arooj.fatima3827/viz/Top10countiesaccordingtocustomersinRockbusterStealth/Sheet1?publish=yes</a:t>
            </a:r>
            <a:endParaRPr lang="en-US" sz="1800" kern="100" dirty="0">
              <a:effectLst/>
              <a:latin typeface="Calibri" panose="020F0502020204030204" pitchFamily="34" charset="0"/>
              <a:ea typeface="Arial" panose="020B060402020202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https://public.tableau.com/app/profile/arooj.fatima3827/viz/Top10citiesthatfallintop10countries/Sheet1?publish=yes</a:t>
            </a:r>
            <a:endParaRPr lang="en-US" sz="2400" dirty="0">
              <a:latin typeface="Calibri" panose="020F0502020204030204" pitchFamily="34" charset="0"/>
              <a:cs typeface="Calibri" panose="020F0502020204030204" pitchFamily="34" charset="0"/>
            </a:endParaRPr>
          </a:p>
          <a:p>
            <a:r>
              <a:rPr lang="en-US" sz="2400" kern="100" dirty="0">
                <a:effectLst/>
                <a:latin typeface="Calibri" panose="020F0502020204030204" pitchFamily="34" charset="0"/>
                <a:ea typeface="Arial" panose="020B060402020202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https://public.tableau.com/app/profile/arooj.fatima3827/viz/Totalamountpaidbytop5customers/Sheet1?publish=yes</a:t>
            </a:r>
            <a:endParaRPr lang="en-US" sz="2400" kern="100" dirty="0">
              <a:effectLst/>
              <a:latin typeface="Calibri" panose="020F0502020204030204" pitchFamily="34" charset="0"/>
              <a:ea typeface="Arial" panose="020B060402020202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https://public.tableau.com/app/profile/arooj.fatima3827/viz/TopMoviesbyRevenue_17310506800860/Sheet1?publish=yes</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https://public.tableau.com/app/profile/arooj.fatima3827/viz/TopGenresbyRevenue/Sheet1?publish=yes</a:t>
            </a:r>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a:solidFill>
                <a:schemeClr val="tx1"/>
              </a:solidFill>
              <a:latin typeface="Calibri" panose="020F0502020204030204" pitchFamily="34" charset="0"/>
              <a:cs typeface="Calibri" panose="020F0502020204030204" pitchFamily="34" charset="0"/>
            </a:endParaRPr>
          </a:p>
          <a:p>
            <a:endParaRPr lang="en-US" sz="2400" b="1" kern="100" dirty="0">
              <a:solidFill>
                <a:schemeClr val="tx1"/>
              </a:solidFill>
              <a:effectLst/>
              <a:latin typeface="Calibri" panose="020F0502020204030204" pitchFamily="34" charset="0"/>
              <a:ea typeface="Arial" panose="020B060402020202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br>
              <a:rPr lang="en-US" sz="2400" kern="100" dirty="0">
                <a:effectLst/>
                <a:latin typeface="Calibri" panose="020F0502020204030204" pitchFamily="34" charset="0"/>
                <a:ea typeface="Arial" panose="020B0604020202020204" pitchFamily="34" charset="0"/>
                <a:cs typeface="Calibri" panose="020F0502020204030204" pitchFamily="34" charset="0"/>
              </a:rPr>
            </a:br>
            <a:br>
              <a:rPr lang="en-US" sz="24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dirty="0"/>
          </a:p>
        </p:txBody>
      </p:sp>
    </p:spTree>
    <p:extLst>
      <p:ext uri="{BB962C8B-B14F-4D97-AF65-F5344CB8AC3E}">
        <p14:creationId xmlns:p14="http://schemas.microsoft.com/office/powerpoint/2010/main" val="2454367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54842-99A6-802F-B0E8-F22CFC43C1A2}"/>
              </a:ext>
            </a:extLst>
          </p:cNvPr>
          <p:cNvSpPr>
            <a:spLocks noGrp="1"/>
          </p:cNvSpPr>
          <p:nvPr>
            <p:ph type="title"/>
          </p:nvPr>
        </p:nvSpPr>
        <p:spPr>
          <a:xfrm>
            <a:off x="1484311" y="2192784"/>
            <a:ext cx="10018713" cy="245615"/>
          </a:xfrm>
        </p:spPr>
        <p:txBody>
          <a:bodyPr>
            <a:normAutofit fontScale="90000"/>
          </a:bodyPr>
          <a:lstStyle/>
          <a:p>
            <a:pPr algn="ctr"/>
            <a:r>
              <a:rPr lang="en-US" sz="4000" dirty="0">
                <a:latin typeface="Calibri" panose="020F0502020204030204" pitchFamily="34" charset="0"/>
                <a:cs typeface="Calibri" panose="020F0502020204030204" pitchFamily="34" charset="0"/>
              </a:rPr>
              <a:t>For further inquiries, please contact:</a:t>
            </a:r>
            <a:br>
              <a:rPr lang="en-US" sz="4000" dirty="0">
                <a:latin typeface="Calibri" panose="020F0502020204030204" pitchFamily="34" charset="0"/>
                <a:cs typeface="Calibri" panose="020F0502020204030204" pitchFamily="34" charset="0"/>
              </a:rPr>
            </a:br>
            <a:r>
              <a:rPr lang="en-US" sz="4000" dirty="0">
                <a:latin typeface="Calibri" panose="020F0502020204030204" pitchFamily="34" charset="0"/>
                <a:cs typeface="Calibri" panose="020F0502020204030204" pitchFamily="34" charset="0"/>
              </a:rPr>
              <a:t>arooj.gm3@gmail.com</a:t>
            </a:r>
            <a:br>
              <a:rPr lang="en-US" sz="4000" dirty="0">
                <a:latin typeface="Calibri" panose="020F0502020204030204" pitchFamily="34" charset="0"/>
                <a:cs typeface="Calibri" panose="020F0502020204030204" pitchFamily="34" charset="0"/>
              </a:rPr>
            </a:br>
            <a:br>
              <a:rPr lang="en-US" sz="4000" dirty="0">
                <a:latin typeface="Calibri" panose="020F0502020204030204" pitchFamily="34" charset="0"/>
                <a:cs typeface="Calibri" panose="020F0502020204030204" pitchFamily="34" charset="0"/>
              </a:rPr>
            </a:br>
            <a:r>
              <a:rPr lang="en-US" sz="6600" b="1" dirty="0">
                <a:solidFill>
                  <a:schemeClr val="accent1">
                    <a:lumMod val="75000"/>
                  </a:schemeClr>
                </a:solidFill>
                <a:latin typeface="Calibri" panose="020F0502020204030204" pitchFamily="34" charset="0"/>
                <a:cs typeface="Calibri" panose="020F0502020204030204" pitchFamily="34" charset="0"/>
              </a:rPr>
              <a:t>THANKYOU</a:t>
            </a:r>
          </a:p>
        </p:txBody>
      </p:sp>
    </p:spTree>
    <p:extLst>
      <p:ext uri="{BB962C8B-B14F-4D97-AF65-F5344CB8AC3E}">
        <p14:creationId xmlns:p14="http://schemas.microsoft.com/office/powerpoint/2010/main" val="2701248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12F70-5E28-3CF5-F769-6EBE96B7D09A}"/>
              </a:ext>
            </a:extLst>
          </p:cNvPr>
          <p:cNvSpPr>
            <a:spLocks noGrp="1"/>
          </p:cNvSpPr>
          <p:nvPr>
            <p:ph type="title"/>
          </p:nvPr>
        </p:nvSpPr>
        <p:spPr>
          <a:xfrm>
            <a:off x="1075057" y="262395"/>
            <a:ext cx="8825657" cy="1915647"/>
          </a:xfrm>
        </p:spPr>
        <p:txBody>
          <a:bodyPr/>
          <a:lstStyle/>
          <a:p>
            <a:pPr algn="ctr"/>
            <a:r>
              <a:rPr lang="en-US" b="1" dirty="0">
                <a:solidFill>
                  <a:schemeClr val="accent1">
                    <a:lumMod val="60000"/>
                    <a:lumOff val="40000"/>
                  </a:schemeClr>
                </a:solidFill>
                <a:latin typeface="Calibri" panose="020F0502020204030204" pitchFamily="34" charset="0"/>
                <a:cs typeface="Calibri" panose="020F0502020204030204" pitchFamily="34" charset="0"/>
              </a:rPr>
              <a:t>CONTENTS</a:t>
            </a:r>
          </a:p>
        </p:txBody>
      </p:sp>
      <p:sp>
        <p:nvSpPr>
          <p:cNvPr id="3" name="Text Placeholder 2">
            <a:extLst>
              <a:ext uri="{FF2B5EF4-FFF2-40B4-BE49-F238E27FC236}">
                <a16:creationId xmlns:a16="http://schemas.microsoft.com/office/drawing/2014/main" id="{E801BA36-3F63-FAFE-40A2-F9769D9C4936}"/>
              </a:ext>
            </a:extLst>
          </p:cNvPr>
          <p:cNvSpPr>
            <a:spLocks noGrp="1"/>
          </p:cNvSpPr>
          <p:nvPr>
            <p:ph type="body" idx="1"/>
          </p:nvPr>
        </p:nvSpPr>
        <p:spPr>
          <a:xfrm>
            <a:off x="1154955" y="2512381"/>
            <a:ext cx="8825658" cy="3125400"/>
          </a:xfrm>
        </p:spPr>
        <p:txBody>
          <a:bodyPr>
            <a:normAutofit/>
          </a:bodyPr>
          <a:lstStyle/>
          <a:p>
            <a:pPr marL="514350" indent="-514350" algn="ctr">
              <a:buFont typeface="+mj-lt"/>
              <a:buAutoNum type="arabicPeriod"/>
            </a:pPr>
            <a:r>
              <a:rPr lang="en-US" sz="2800" b="1" dirty="0">
                <a:latin typeface="Calibri" panose="020F0502020204030204" pitchFamily="34" charset="0"/>
                <a:cs typeface="Calibri" panose="020F0502020204030204" pitchFamily="34" charset="0"/>
              </a:rPr>
              <a:t>Project introduction</a:t>
            </a:r>
          </a:p>
          <a:p>
            <a:pPr marL="514350" indent="-514350" algn="ctr">
              <a:buFont typeface="+mj-lt"/>
              <a:buAutoNum type="arabicPeriod"/>
            </a:pPr>
            <a:r>
              <a:rPr lang="en-US" sz="2800" b="1" dirty="0">
                <a:latin typeface="Calibri" panose="020F0502020204030204" pitchFamily="34" charset="0"/>
                <a:cs typeface="Calibri" panose="020F0502020204030204" pitchFamily="34" charset="0"/>
              </a:rPr>
              <a:t>Business questions</a:t>
            </a:r>
          </a:p>
          <a:p>
            <a:pPr marL="514350" indent="-514350" algn="ctr">
              <a:buFont typeface="+mj-lt"/>
              <a:buAutoNum type="arabicPeriod"/>
            </a:pPr>
            <a:r>
              <a:rPr lang="en-US" sz="2800" b="1" dirty="0">
                <a:latin typeface="Calibri" panose="020F0502020204030204" pitchFamily="34" charset="0"/>
                <a:cs typeface="Calibri" panose="020F0502020204030204" pitchFamily="34" charset="0"/>
              </a:rPr>
              <a:t>Market analysis</a:t>
            </a:r>
          </a:p>
          <a:p>
            <a:pPr marL="514350" indent="-514350" algn="ctr">
              <a:buFont typeface="+mj-lt"/>
              <a:buAutoNum type="arabicPeriod"/>
            </a:pPr>
            <a:r>
              <a:rPr lang="en-US" sz="2800" b="1" dirty="0">
                <a:latin typeface="Calibri" panose="020F0502020204030204" pitchFamily="34" charset="0"/>
                <a:cs typeface="Calibri" panose="020F0502020204030204" pitchFamily="34" charset="0"/>
              </a:rPr>
              <a:t>recommendation</a:t>
            </a:r>
          </a:p>
        </p:txBody>
      </p:sp>
    </p:spTree>
    <p:extLst>
      <p:ext uri="{BB962C8B-B14F-4D97-AF65-F5344CB8AC3E}">
        <p14:creationId xmlns:p14="http://schemas.microsoft.com/office/powerpoint/2010/main" val="377503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BC4D7-881F-8414-A31D-5B25B9A9FA6B}"/>
              </a:ext>
            </a:extLst>
          </p:cNvPr>
          <p:cNvSpPr>
            <a:spLocks noGrp="1"/>
          </p:cNvSpPr>
          <p:nvPr>
            <p:ph type="title"/>
          </p:nvPr>
        </p:nvSpPr>
        <p:spPr>
          <a:xfrm>
            <a:off x="1316343" y="1854192"/>
            <a:ext cx="4930469" cy="675944"/>
          </a:xfrm>
        </p:spPr>
        <p:txBody>
          <a:bodyPr/>
          <a:lstStyle/>
          <a:p>
            <a:r>
              <a:rPr kumimoji="0" lang="en-US" sz="3600" b="1" i="0" u="sng" strike="noStrike" kern="1200" cap="none" spc="0" normalizeH="0" baseline="0" noProof="0" dirty="0">
                <a:ln>
                  <a:noFill/>
                </a:ln>
                <a:effectLst/>
                <a:uLnTx/>
                <a:uFillTx/>
                <a:latin typeface="Calibri" panose="020F0502020204030204" pitchFamily="34" charset="0"/>
                <a:ea typeface="+mj-ea"/>
                <a:cs typeface="Calibri" panose="020F0502020204030204" pitchFamily="34" charset="0"/>
              </a:rPr>
              <a:t>PROJECT INTRODUCTION</a:t>
            </a:r>
            <a:endParaRPr lang="en-US" dirty="0"/>
          </a:p>
        </p:txBody>
      </p:sp>
      <p:pic>
        <p:nvPicPr>
          <p:cNvPr id="6" name="Picture Placeholder 5">
            <a:extLst>
              <a:ext uri="{FF2B5EF4-FFF2-40B4-BE49-F238E27FC236}">
                <a16:creationId xmlns:a16="http://schemas.microsoft.com/office/drawing/2014/main" id="{CA4710B2-8EA8-CEF4-ABD9-AEF72BD9DA7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6071" b="6071"/>
          <a:stretch>
            <a:fillRect/>
          </a:stretch>
        </p:blipFill>
        <p:spPr>
          <a:xfrm>
            <a:off x="6522098" y="987425"/>
            <a:ext cx="4833290" cy="4873625"/>
          </a:xfrm>
        </p:spPr>
      </p:pic>
      <p:sp>
        <p:nvSpPr>
          <p:cNvPr id="4" name="Text Placeholder 3">
            <a:extLst>
              <a:ext uri="{FF2B5EF4-FFF2-40B4-BE49-F238E27FC236}">
                <a16:creationId xmlns:a16="http://schemas.microsoft.com/office/drawing/2014/main" id="{86CF162A-C674-BDC7-E158-B8CFA75DB335}"/>
              </a:ext>
            </a:extLst>
          </p:cNvPr>
          <p:cNvSpPr>
            <a:spLocks noGrp="1"/>
          </p:cNvSpPr>
          <p:nvPr>
            <p:ph type="body" sz="half" idx="2"/>
          </p:nvPr>
        </p:nvSpPr>
        <p:spPr>
          <a:xfrm>
            <a:off x="1514765" y="2530136"/>
            <a:ext cx="3666836" cy="2840854"/>
          </a:xfrm>
        </p:spPr>
        <p:txBody>
          <a:bodyPr>
            <a:normAutofit/>
          </a:bodyPr>
          <a:lstStyle/>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en-US" sz="1900" b="0" i="0" u="none" strike="noStrike" kern="1200" cap="none" spc="0" normalizeH="0" baseline="0" noProof="0" dirty="0">
                <a:ln>
                  <a:noFill/>
                </a:ln>
                <a:effectLst/>
                <a:uLnTx/>
                <a:uFillTx/>
                <a:latin typeface="Calibri" panose="020F0502020204030204" pitchFamily="34" charset="0"/>
                <a:ea typeface="+mj-ea"/>
                <a:cs typeface="Calibri" panose="020F0502020204030204" pitchFamily="34" charset="0"/>
              </a:rPr>
              <a:t>Rockbuster Stealth LLC, a global movie rental company with physical stores, is adapting to the competitive pressures from streaming services like Netflix and Amazon Prime. To remain relevant, the company plans to leverage its existing movie licenses and launch an online video rental service</a:t>
            </a:r>
            <a:r>
              <a:rPr kumimoji="0" lang="en-US" sz="1900" b="0" i="0" u="none" strike="noStrike" kern="1200" cap="none" spc="0" normalizeH="0" baseline="0" noProof="0" dirty="0">
                <a:ln>
                  <a:noFill/>
                </a:ln>
                <a:effectLst/>
                <a:uLnTx/>
                <a:uFillTx/>
                <a:latin typeface="Century Gothic" panose="020B0502020202020204"/>
                <a:ea typeface="+mj-ea"/>
                <a:cs typeface="+mj-cs"/>
              </a:rPr>
              <a:t>.</a:t>
            </a:r>
          </a:p>
          <a:p>
            <a:endParaRPr lang="en-US" dirty="0"/>
          </a:p>
        </p:txBody>
      </p:sp>
    </p:spTree>
    <p:extLst>
      <p:ext uri="{BB962C8B-B14F-4D97-AF65-F5344CB8AC3E}">
        <p14:creationId xmlns:p14="http://schemas.microsoft.com/office/powerpoint/2010/main" val="754898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6FD2C-D3D5-9C47-41A1-579492068BBB}"/>
              </a:ext>
            </a:extLst>
          </p:cNvPr>
          <p:cNvSpPr>
            <a:spLocks noGrp="1"/>
          </p:cNvSpPr>
          <p:nvPr>
            <p:ph type="title"/>
          </p:nvPr>
        </p:nvSpPr>
        <p:spPr>
          <a:xfrm>
            <a:off x="1030668" y="411496"/>
            <a:ext cx="8825657" cy="1915647"/>
          </a:xfrm>
        </p:spPr>
        <p:txBody>
          <a:bodyPr/>
          <a:lstStyle/>
          <a:p>
            <a:r>
              <a:rPr lang="en-US" sz="3600" b="1" u="sng" dirty="0">
                <a:latin typeface="Calibri" panose="020F0502020204030204" pitchFamily="34" charset="0"/>
                <a:cs typeface="Calibri" panose="020F0502020204030204" pitchFamily="34" charset="0"/>
              </a:rPr>
              <a:t>BUSINESS QUESTIONS</a:t>
            </a:r>
          </a:p>
        </p:txBody>
      </p:sp>
      <p:sp>
        <p:nvSpPr>
          <p:cNvPr id="3" name="Text Placeholder 2">
            <a:extLst>
              <a:ext uri="{FF2B5EF4-FFF2-40B4-BE49-F238E27FC236}">
                <a16:creationId xmlns:a16="http://schemas.microsoft.com/office/drawing/2014/main" id="{9FE7A3AB-F46B-E212-74BB-3EC008ADAD8E}"/>
              </a:ext>
            </a:extLst>
          </p:cNvPr>
          <p:cNvSpPr>
            <a:spLocks noGrp="1"/>
          </p:cNvSpPr>
          <p:nvPr>
            <p:ph type="body" idx="1"/>
          </p:nvPr>
        </p:nvSpPr>
        <p:spPr>
          <a:xfrm>
            <a:off x="5140171" y="2327142"/>
            <a:ext cx="6454066" cy="3310639"/>
          </a:xfrm>
        </p:spPr>
        <p:txBody>
          <a:bodyPr>
            <a:normAutofit/>
          </a:bodyPr>
          <a:lstStyle/>
          <a:p>
            <a:pPr algn="l"/>
            <a:r>
              <a:rPr lang="en-US" sz="1800" b="1" dirty="0">
                <a:solidFill>
                  <a:schemeClr val="accent1">
                    <a:lumMod val="75000"/>
                  </a:schemeClr>
                </a:solidFill>
                <a:latin typeface="Calibri" panose="020F0502020204030204" pitchFamily="34" charset="0"/>
                <a:cs typeface="Calibri" panose="020F0502020204030204" pitchFamily="34" charset="0"/>
              </a:rPr>
              <a:t>WHAT</a:t>
            </a:r>
          </a:p>
          <a:p>
            <a:pPr marL="285750" indent="-285750" algn="l">
              <a:buFont typeface="Arial" panose="020B0604020202020204" pitchFamily="34" charset="0"/>
              <a:buChar char="•"/>
            </a:pPr>
            <a:r>
              <a:rPr lang="en-US" sz="1600" dirty="0">
                <a:latin typeface="Calibri" panose="020F0502020204030204" pitchFamily="34" charset="0"/>
                <a:cs typeface="Calibri" panose="020F0502020204030204" pitchFamily="34" charset="0"/>
              </a:rPr>
              <a:t>What was the average rental duration for all videos?</a:t>
            </a:r>
          </a:p>
          <a:p>
            <a:pPr algn="l"/>
            <a:r>
              <a:rPr lang="en-US" sz="1800" b="1" dirty="0">
                <a:solidFill>
                  <a:schemeClr val="accent1">
                    <a:lumMod val="75000"/>
                  </a:schemeClr>
                </a:solidFill>
                <a:latin typeface="Calibri" panose="020F0502020204030204" pitchFamily="34" charset="0"/>
                <a:cs typeface="Calibri" panose="020F0502020204030204" pitchFamily="34" charset="0"/>
              </a:rPr>
              <a:t>WHICH</a:t>
            </a:r>
          </a:p>
          <a:p>
            <a:pPr marL="285750" indent="-285750" algn="l">
              <a:buFont typeface="Arial" panose="020B0604020202020204" pitchFamily="34" charset="0"/>
              <a:buChar char="•"/>
            </a:pPr>
            <a:r>
              <a:rPr lang="en-US" sz="1600" dirty="0">
                <a:latin typeface="Calibri" panose="020F0502020204030204" pitchFamily="34" charset="0"/>
                <a:cs typeface="Calibri" panose="020F0502020204030204" pitchFamily="34" charset="0"/>
              </a:rPr>
              <a:t>Which countries are Rockbuster customers based in?</a:t>
            </a:r>
          </a:p>
          <a:p>
            <a:pPr marL="285750" indent="-285750" algn="l">
              <a:buFont typeface="Arial" panose="020B0604020202020204" pitchFamily="34" charset="0"/>
              <a:buChar char="•"/>
            </a:pPr>
            <a:r>
              <a:rPr lang="en-US" sz="1600" dirty="0">
                <a:latin typeface="Calibri" panose="020F0502020204030204" pitchFamily="34" charset="0"/>
                <a:cs typeface="Calibri" panose="020F0502020204030204" pitchFamily="34" charset="0"/>
              </a:rPr>
              <a:t>Which movies contributed the most/least to revenue gain?</a:t>
            </a:r>
          </a:p>
          <a:p>
            <a:pPr algn="l"/>
            <a:r>
              <a:rPr lang="en-US" sz="1800" b="1" dirty="0">
                <a:solidFill>
                  <a:schemeClr val="accent1">
                    <a:lumMod val="75000"/>
                  </a:schemeClr>
                </a:solidFill>
                <a:latin typeface="Calibri" panose="020F0502020204030204" pitchFamily="34" charset="0"/>
                <a:cs typeface="Calibri" panose="020F0502020204030204" pitchFamily="34" charset="0"/>
              </a:rPr>
              <a:t>WHO</a:t>
            </a:r>
          </a:p>
          <a:p>
            <a:pPr marL="285750" indent="-285750" algn="l">
              <a:buFont typeface="Arial" panose="020B0604020202020204" pitchFamily="34" charset="0"/>
              <a:buChar char="•"/>
            </a:pPr>
            <a:r>
              <a:rPr lang="en-US" sz="1600" dirty="0">
                <a:latin typeface="Calibri" panose="020F0502020204030204" pitchFamily="34" charset="0"/>
                <a:cs typeface="Calibri" panose="020F0502020204030204" pitchFamily="34" charset="0"/>
              </a:rPr>
              <a:t>Who are the Top 5 customers who have paid the highest total amounts?</a:t>
            </a:r>
          </a:p>
          <a:p>
            <a:endParaRPr lang="en-US" dirty="0"/>
          </a:p>
        </p:txBody>
      </p:sp>
    </p:spTree>
    <p:extLst>
      <p:ext uri="{BB962C8B-B14F-4D97-AF65-F5344CB8AC3E}">
        <p14:creationId xmlns:p14="http://schemas.microsoft.com/office/powerpoint/2010/main" val="294065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86723-372F-A023-A20F-4CEBCAB0D921}"/>
              </a:ext>
            </a:extLst>
          </p:cNvPr>
          <p:cNvSpPr>
            <a:spLocks noGrp="1"/>
          </p:cNvSpPr>
          <p:nvPr>
            <p:ph type="title"/>
          </p:nvPr>
        </p:nvSpPr>
        <p:spPr/>
        <p:txBody>
          <a:bodyPr>
            <a:normAutofit fontScale="90000"/>
          </a:bodyPr>
          <a:lstStyle/>
          <a:p>
            <a:pPr marL="96520" marR="0">
              <a:lnSpc>
                <a:spcPct val="110000"/>
              </a:lnSpc>
              <a:spcAft>
                <a:spcPts val="160"/>
              </a:spcAft>
            </a:pPr>
            <a:r>
              <a:rPr lang="en-US" sz="2800" b="1" kern="100" dirty="0">
                <a:effectLst/>
                <a:latin typeface="Calibri" panose="020F0502020204030204" pitchFamily="34" charset="0"/>
                <a:ea typeface="Arial" panose="020B0604020202020204" pitchFamily="34" charset="0"/>
                <a:cs typeface="Calibri" panose="020F0502020204030204" pitchFamily="34" charset="0"/>
              </a:rPr>
              <a:t>Which countries are Rockbuster customer based in?</a:t>
            </a:r>
            <a:br>
              <a:rPr lang="en-US" sz="1800" kern="100" dirty="0">
                <a:effectLst/>
                <a:latin typeface="Calibri" panose="020F0502020204030204" pitchFamily="34" charset="0"/>
                <a:ea typeface="Calibri" panose="020F0502020204030204" pitchFamily="34" charset="0"/>
              </a:rPr>
            </a:br>
            <a:r>
              <a:rPr lang="en-US" sz="1800" kern="100" dirty="0">
                <a:effectLst/>
                <a:latin typeface="Calibri" panose="020F0502020204030204" pitchFamily="34" charset="0"/>
                <a:ea typeface="Arial" panose="020B0604020202020204" pitchFamily="34" charset="0"/>
                <a:cs typeface="Calibri" panose="020F0502020204030204" pitchFamily="34" charset="0"/>
              </a:rPr>
              <a:t>Top 10 countries with Largest customer base are</a:t>
            </a:r>
            <a:br>
              <a:rPr lang="en-US" sz="1800" kern="100" dirty="0">
                <a:effectLst/>
                <a:latin typeface="Calibri" panose="020F0502020204030204" pitchFamily="34" charset="0"/>
                <a:ea typeface="Calibri" panose="020F0502020204030204" pitchFamily="34" charset="0"/>
                <a:cs typeface="Calibri" panose="020F0502020204030204" pitchFamily="34" charset="0"/>
              </a:rPr>
            </a:br>
            <a:r>
              <a:rPr lang="en-US" sz="1800" kern="100" dirty="0">
                <a:effectLst/>
                <a:latin typeface="Calibri" panose="020F0502020204030204" pitchFamily="34" charset="0"/>
                <a:ea typeface="Arial" panose="020B0604020202020204" pitchFamily="34" charset="0"/>
                <a:cs typeface="Calibri" panose="020F0502020204030204" pitchFamily="34" charset="0"/>
              </a:rPr>
              <a:t>India , China, United states, Japan, Mexico, Brazil,</a:t>
            </a:r>
            <a:br>
              <a:rPr lang="en-US" sz="1800" kern="100" dirty="0">
                <a:effectLst/>
                <a:latin typeface="Calibri" panose="020F0502020204030204" pitchFamily="34" charset="0"/>
                <a:ea typeface="Calibri" panose="020F0502020204030204" pitchFamily="34" charset="0"/>
                <a:cs typeface="Calibri" panose="020F0502020204030204" pitchFamily="34" charset="0"/>
              </a:rPr>
            </a:br>
            <a:r>
              <a:rPr lang="en-US" sz="1800" kern="100" dirty="0">
                <a:effectLst/>
                <a:latin typeface="Calibri" panose="020F0502020204030204" pitchFamily="34" charset="0"/>
                <a:ea typeface="Arial" panose="020B0604020202020204" pitchFamily="34" charset="0"/>
                <a:cs typeface="Calibri" panose="020F0502020204030204" pitchFamily="34" charset="0"/>
              </a:rPr>
              <a:t>Russian  Federation, Philippines, Turkey and Indonesia. India has the largest customer base.</a:t>
            </a:r>
            <a:br>
              <a:rPr lang="en-US" sz="1800" kern="100" dirty="0">
                <a:effectLst/>
                <a:latin typeface="Calibri" panose="020F0502020204030204" pitchFamily="34" charset="0"/>
                <a:ea typeface="Arial" panose="020B060402020202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DD438992-6ACB-9884-6547-106C2BA49B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8700" y="1825625"/>
            <a:ext cx="9614599" cy="4351338"/>
          </a:xfrm>
        </p:spPr>
      </p:pic>
    </p:spTree>
    <p:extLst>
      <p:ext uri="{BB962C8B-B14F-4D97-AF65-F5344CB8AC3E}">
        <p14:creationId xmlns:p14="http://schemas.microsoft.com/office/powerpoint/2010/main" val="4113496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8FE63-99B2-27C4-D966-D34FD54FB33A}"/>
              </a:ext>
            </a:extLst>
          </p:cNvPr>
          <p:cNvSpPr>
            <a:spLocks noGrp="1"/>
          </p:cNvSpPr>
          <p:nvPr>
            <p:ph type="title"/>
          </p:nvPr>
        </p:nvSpPr>
        <p:spPr/>
        <p:txBody>
          <a:bodyPr>
            <a:normAutofit/>
          </a:bodyPr>
          <a:lstStyle/>
          <a:p>
            <a:r>
              <a:rPr lang="en-US" sz="3200" dirty="0">
                <a:latin typeface="Calibri" panose="020F0502020204030204" pitchFamily="34" charset="0"/>
                <a:cs typeface="Calibri" panose="020F0502020204030204" pitchFamily="34" charset="0"/>
              </a:rPr>
              <a:t>Top 10 cities that fall in Top 10 countries:</a:t>
            </a:r>
            <a:br>
              <a:rPr lang="en-US" sz="3200" dirty="0">
                <a:latin typeface="Calibri" panose="020F0502020204030204" pitchFamily="34" charset="0"/>
                <a:cs typeface="Calibri" panose="020F0502020204030204" pitchFamily="34" charset="0"/>
              </a:rPr>
            </a:br>
            <a:endParaRPr lang="en-US" sz="1200"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98AE0C78-C6F9-E6A5-2C59-5F9945FA61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6755" y="1825625"/>
            <a:ext cx="9918490" cy="4351338"/>
          </a:xfrm>
        </p:spPr>
      </p:pic>
    </p:spTree>
    <p:extLst>
      <p:ext uri="{BB962C8B-B14F-4D97-AF65-F5344CB8AC3E}">
        <p14:creationId xmlns:p14="http://schemas.microsoft.com/office/powerpoint/2010/main" val="1192035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AF16D-9A9E-CB6B-12A1-B33535FEAFB6}"/>
              </a:ext>
            </a:extLst>
          </p:cNvPr>
          <p:cNvSpPr>
            <a:spLocks noGrp="1"/>
          </p:cNvSpPr>
          <p:nvPr>
            <p:ph type="title"/>
          </p:nvPr>
        </p:nvSpPr>
        <p:spPr>
          <a:xfrm>
            <a:off x="2006353" y="443840"/>
            <a:ext cx="8272896" cy="1400530"/>
          </a:xfrm>
        </p:spPr>
        <p:txBody>
          <a:bodyPr>
            <a:normAutofit fontScale="90000"/>
          </a:bodyPr>
          <a:lstStyle/>
          <a:p>
            <a:r>
              <a:rPr lang="en-US" sz="2800" b="1" kern="100" dirty="0">
                <a:effectLst/>
                <a:latin typeface="Calibri" panose="020F0502020204030204" pitchFamily="34" charset="0"/>
                <a:ea typeface="Arial" panose="020B0604020202020204" pitchFamily="34" charset="0"/>
                <a:cs typeface="Calibri" panose="020F0502020204030204" pitchFamily="34" charset="0"/>
              </a:rPr>
              <a:t>Top 5 customers who have paid the highest total amounts:</a:t>
            </a:r>
            <a:br>
              <a:rPr lang="en-US" sz="2800" b="1" kern="100" dirty="0">
                <a:effectLst/>
                <a:latin typeface="Arial" panose="020B0604020202020204" pitchFamily="34" charset="0"/>
                <a:ea typeface="Arial" panose="020B0604020202020204" pitchFamily="34" charset="0"/>
              </a:rPr>
            </a:br>
            <a:endParaRPr lang="en-US" dirty="0">
              <a:solidFill>
                <a:schemeClr val="tx1"/>
              </a:solidFill>
            </a:endParaRPr>
          </a:p>
        </p:txBody>
      </p:sp>
      <p:pic>
        <p:nvPicPr>
          <p:cNvPr id="9" name="Content Placeholder 8">
            <a:extLst>
              <a:ext uri="{FF2B5EF4-FFF2-40B4-BE49-F238E27FC236}">
                <a16:creationId xmlns:a16="http://schemas.microsoft.com/office/drawing/2014/main" id="{46247278-3D90-BFF7-033A-840D5E15D1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5041" y="1825625"/>
            <a:ext cx="4921917" cy="4351338"/>
          </a:xfrm>
        </p:spPr>
      </p:pic>
    </p:spTree>
    <p:extLst>
      <p:ext uri="{BB962C8B-B14F-4D97-AF65-F5344CB8AC3E}">
        <p14:creationId xmlns:p14="http://schemas.microsoft.com/office/powerpoint/2010/main" val="3675308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EFBA-1D8E-19B4-1DC2-D44D39D4A92E}"/>
              </a:ext>
            </a:extLst>
          </p:cNvPr>
          <p:cNvSpPr>
            <a:spLocks noGrp="1"/>
          </p:cNvSpPr>
          <p:nvPr>
            <p:ph type="title"/>
          </p:nvPr>
        </p:nvSpPr>
        <p:spPr/>
        <p:txBody>
          <a:bodyPr/>
          <a:lstStyle/>
          <a:p>
            <a:r>
              <a:rPr kumimoji="0" lang="en-US" sz="2800" b="0" i="0" u="none" strike="noStrike" kern="1200" cap="none" spc="0" normalizeH="0" baseline="0" noProof="0" dirty="0">
                <a:ln>
                  <a:noFill/>
                </a:ln>
                <a:effectLst/>
                <a:uLnTx/>
                <a:uFillTx/>
                <a:latin typeface="Calibri" panose="020F0502020204030204" pitchFamily="34" charset="0"/>
                <a:ea typeface="+mj-ea"/>
                <a:cs typeface="Calibri" panose="020F0502020204030204" pitchFamily="34" charset="0"/>
              </a:rPr>
              <a:t>Which movies contributed the most/least to revenue gain?</a:t>
            </a:r>
            <a:endParaRPr lang="en-US" dirty="0"/>
          </a:p>
        </p:txBody>
      </p:sp>
      <p:sp>
        <p:nvSpPr>
          <p:cNvPr id="3" name="Text Placeholder 2">
            <a:extLst>
              <a:ext uri="{FF2B5EF4-FFF2-40B4-BE49-F238E27FC236}">
                <a16:creationId xmlns:a16="http://schemas.microsoft.com/office/drawing/2014/main" id="{A762CFF1-22CF-930A-8DB0-8563A29A4090}"/>
              </a:ext>
            </a:extLst>
          </p:cNvPr>
          <p:cNvSpPr>
            <a:spLocks noGrp="1"/>
          </p:cNvSpPr>
          <p:nvPr>
            <p:ph type="body" idx="1"/>
          </p:nvPr>
        </p:nvSpPr>
        <p:spPr>
          <a:xfrm>
            <a:off x="1856491" y="2230016"/>
            <a:ext cx="4607188" cy="275059"/>
          </a:xfrm>
        </p:spPr>
        <p:txBody>
          <a:bodyPr>
            <a:normAutofit fontScale="92500" lnSpcReduction="20000"/>
          </a:bodyPr>
          <a:lstStyle/>
          <a:p>
            <a:r>
              <a:rPr lang="en-US" sz="1800" b="1" u="sng" dirty="0">
                <a:solidFill>
                  <a:schemeClr val="tx1"/>
                </a:solidFill>
                <a:latin typeface="Calibri" panose="020F0502020204030204" pitchFamily="34" charset="0"/>
                <a:cs typeface="Calibri" panose="020F0502020204030204" pitchFamily="34" charset="0"/>
              </a:rPr>
              <a:t>Top 10 Movies by revenue gained $</a:t>
            </a:r>
          </a:p>
          <a:p>
            <a:pPr algn="ctr"/>
            <a:endParaRPr lang="en-US" sz="1800" b="1" u="sng" dirty="0">
              <a:solidFill>
                <a:schemeClr val="tx1"/>
              </a:solidFill>
              <a:latin typeface="Calibri" panose="020F0502020204030204" pitchFamily="34" charset="0"/>
              <a:cs typeface="Calibri" panose="020F0502020204030204" pitchFamily="34" charset="0"/>
            </a:endParaRPr>
          </a:p>
        </p:txBody>
      </p:sp>
      <p:pic>
        <p:nvPicPr>
          <p:cNvPr id="8" name="Content Placeholder 7">
            <a:extLst>
              <a:ext uri="{FF2B5EF4-FFF2-40B4-BE49-F238E27FC236}">
                <a16:creationId xmlns:a16="http://schemas.microsoft.com/office/drawing/2014/main" id="{65F8EE42-59D9-A53E-3EB9-D73DFED3690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89934" y="2505075"/>
            <a:ext cx="3657495" cy="3684588"/>
          </a:xfrm>
        </p:spPr>
      </p:pic>
      <p:sp>
        <p:nvSpPr>
          <p:cNvPr id="5" name="Text Placeholder 4">
            <a:extLst>
              <a:ext uri="{FF2B5EF4-FFF2-40B4-BE49-F238E27FC236}">
                <a16:creationId xmlns:a16="http://schemas.microsoft.com/office/drawing/2014/main" id="{8A5FF976-DDCE-708C-D8E9-1D841CA4D11E}"/>
              </a:ext>
            </a:extLst>
          </p:cNvPr>
          <p:cNvSpPr>
            <a:spLocks noGrp="1"/>
          </p:cNvSpPr>
          <p:nvPr>
            <p:ph type="body" sz="quarter" idx="3"/>
          </p:nvPr>
        </p:nvSpPr>
        <p:spPr/>
        <p:txBody>
          <a:bodyPr>
            <a:normAutofit fontScale="92500" lnSpcReduction="20000"/>
          </a:bodyPr>
          <a:lstStyle/>
          <a:p>
            <a:pPr algn="ctr"/>
            <a:r>
              <a:rPr lang="en-US" sz="1800" b="1" u="sng" dirty="0">
                <a:solidFill>
                  <a:schemeClr val="tx1"/>
                </a:solidFill>
                <a:latin typeface="Calibri" panose="020F0502020204030204" pitchFamily="34" charset="0"/>
                <a:cs typeface="Calibri" panose="020F0502020204030204" pitchFamily="34" charset="0"/>
              </a:rPr>
              <a:t>Top 10 Genres by revenue gained $</a:t>
            </a:r>
          </a:p>
          <a:p>
            <a:pPr algn="ctr"/>
            <a:endParaRPr lang="en-US" sz="1800" b="1" u="sng" dirty="0">
              <a:solidFill>
                <a:schemeClr val="tx1"/>
              </a:solidFill>
              <a:latin typeface="Calibri" panose="020F0502020204030204" pitchFamily="34" charset="0"/>
              <a:cs typeface="Calibri" panose="020F0502020204030204" pitchFamily="34" charset="0"/>
            </a:endParaRPr>
          </a:p>
        </p:txBody>
      </p:sp>
      <p:pic>
        <p:nvPicPr>
          <p:cNvPr id="10" name="Content Placeholder 9">
            <a:extLst>
              <a:ext uri="{FF2B5EF4-FFF2-40B4-BE49-F238E27FC236}">
                <a16:creationId xmlns:a16="http://schemas.microsoft.com/office/drawing/2014/main" id="{A9C9ED79-FD35-71F5-635E-DA8D9E6DB44D}"/>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837613"/>
            <a:ext cx="5183188" cy="3019512"/>
          </a:xfrm>
        </p:spPr>
      </p:pic>
    </p:spTree>
    <p:extLst>
      <p:ext uri="{BB962C8B-B14F-4D97-AF65-F5344CB8AC3E}">
        <p14:creationId xmlns:p14="http://schemas.microsoft.com/office/powerpoint/2010/main" val="1522421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3FA21-F87B-5AB3-36C4-026F378B776C}"/>
              </a:ext>
            </a:extLst>
          </p:cNvPr>
          <p:cNvSpPr>
            <a:spLocks noGrp="1"/>
          </p:cNvSpPr>
          <p:nvPr>
            <p:ph type="title"/>
          </p:nvPr>
        </p:nvSpPr>
        <p:spPr/>
        <p:txBody>
          <a:bodyPr>
            <a:normAutofit/>
          </a:bodyPr>
          <a:lstStyle/>
          <a:p>
            <a:r>
              <a:rPr kumimoji="0" lang="en-US" sz="2800" b="0" i="0" u="none" strike="noStrike" kern="1200" cap="none" spc="0" normalizeH="0" baseline="0" noProof="0" dirty="0">
                <a:ln w="3175" cmpd="sng">
                  <a:noFill/>
                </a:ln>
                <a:effectLst/>
                <a:uLnTx/>
                <a:uFillTx/>
                <a:latin typeface="Calibri" panose="020F0502020204030204" pitchFamily="34" charset="0"/>
                <a:ea typeface="+mj-ea"/>
                <a:cs typeface="Calibri" panose="020F0502020204030204" pitchFamily="34" charset="0"/>
              </a:rPr>
              <a:t>What was the average rental duration for all videos?</a:t>
            </a:r>
            <a:br>
              <a:rPr kumimoji="0" lang="en-US" sz="4000" b="0" i="0" u="none" strike="noStrike" kern="1200" cap="none" spc="0" normalizeH="0" baseline="0" noProof="0" dirty="0">
                <a:ln w="3175" cmpd="sng">
                  <a:noFill/>
                </a:ln>
                <a:effectLst/>
                <a:uLnTx/>
                <a:uFillTx/>
                <a:latin typeface="Corbel" panose="020B0503020204020204"/>
                <a:ea typeface="+mj-ea"/>
                <a:cs typeface="+mj-cs"/>
              </a:rPr>
            </a:br>
            <a:endParaRPr lang="en-US" dirty="0"/>
          </a:p>
        </p:txBody>
      </p:sp>
      <p:graphicFrame>
        <p:nvGraphicFramePr>
          <p:cNvPr id="4" name="Content Placeholder 3">
            <a:extLst>
              <a:ext uri="{FF2B5EF4-FFF2-40B4-BE49-F238E27FC236}">
                <a16:creationId xmlns:a16="http://schemas.microsoft.com/office/drawing/2014/main" id="{8DF1615E-2863-2E18-C334-1D43A0737646}"/>
              </a:ext>
            </a:extLst>
          </p:cNvPr>
          <p:cNvGraphicFramePr>
            <a:graphicFrameLocks noGrp="1"/>
          </p:cNvGraphicFramePr>
          <p:nvPr>
            <p:ph idx="1"/>
            <p:extLst>
              <p:ext uri="{D42A27DB-BD31-4B8C-83A1-F6EECF244321}">
                <p14:modId xmlns:p14="http://schemas.microsoft.com/office/powerpoint/2010/main" val="3177523825"/>
              </p:ext>
            </p:extLst>
          </p:nvPr>
        </p:nvGraphicFramePr>
        <p:xfrm>
          <a:off x="838200" y="1825625"/>
          <a:ext cx="10515594" cy="1483360"/>
        </p:xfrm>
        <a:graphic>
          <a:graphicData uri="http://schemas.openxmlformats.org/drawingml/2006/table">
            <a:tbl>
              <a:tblPr firstRow="1" bandRow="1">
                <a:tableStyleId>{5C22544A-7EE6-4342-B048-85BDC9FD1C3A}</a:tableStyleId>
              </a:tblPr>
              <a:tblGrid>
                <a:gridCol w="3505198">
                  <a:extLst>
                    <a:ext uri="{9D8B030D-6E8A-4147-A177-3AD203B41FA5}">
                      <a16:colId xmlns:a16="http://schemas.microsoft.com/office/drawing/2014/main" val="3518774600"/>
                    </a:ext>
                  </a:extLst>
                </a:gridCol>
                <a:gridCol w="3505198">
                  <a:extLst>
                    <a:ext uri="{9D8B030D-6E8A-4147-A177-3AD203B41FA5}">
                      <a16:colId xmlns:a16="http://schemas.microsoft.com/office/drawing/2014/main" val="1990964830"/>
                    </a:ext>
                  </a:extLst>
                </a:gridCol>
                <a:gridCol w="3505198">
                  <a:extLst>
                    <a:ext uri="{9D8B030D-6E8A-4147-A177-3AD203B41FA5}">
                      <a16:colId xmlns:a16="http://schemas.microsoft.com/office/drawing/2014/main" val="1486611577"/>
                    </a:ext>
                  </a:extLst>
                </a:gridCol>
              </a:tblGrid>
              <a:tr h="370840">
                <a:tc>
                  <a:txBody>
                    <a:bodyPr/>
                    <a:lstStyle/>
                    <a:p>
                      <a:endParaRPr lang="en-US" dirty="0"/>
                    </a:p>
                  </a:txBody>
                  <a:tcPr marL="95974" marR="95974"/>
                </a:tc>
                <a:tc>
                  <a:txBody>
                    <a:bodyPr/>
                    <a:lstStyle/>
                    <a:p>
                      <a:pPr algn="ctr"/>
                      <a:r>
                        <a:rPr lang="en-US" b="1" dirty="0">
                          <a:solidFill>
                            <a:schemeClr val="tx1"/>
                          </a:solidFill>
                        </a:rPr>
                        <a:t>Rental Duration </a:t>
                      </a:r>
                    </a:p>
                  </a:txBody>
                  <a:tcPr marL="95974" marR="95974"/>
                </a:tc>
                <a:tc>
                  <a:txBody>
                    <a:bodyPr/>
                    <a:lstStyle/>
                    <a:p>
                      <a:pPr algn="ctr"/>
                      <a:r>
                        <a:rPr lang="en-US" dirty="0">
                          <a:solidFill>
                            <a:schemeClr val="tx1"/>
                          </a:solidFill>
                        </a:rPr>
                        <a:t>Rental Rate</a:t>
                      </a:r>
                    </a:p>
                  </a:txBody>
                  <a:tcPr marL="95974" marR="95974"/>
                </a:tc>
                <a:extLst>
                  <a:ext uri="{0D108BD9-81ED-4DB2-BD59-A6C34878D82A}">
                    <a16:rowId xmlns:a16="http://schemas.microsoft.com/office/drawing/2014/main" val="1921921848"/>
                  </a:ext>
                </a:extLst>
              </a:tr>
              <a:tr h="370840">
                <a:tc>
                  <a:txBody>
                    <a:bodyPr/>
                    <a:lstStyle/>
                    <a:p>
                      <a:pPr algn="ctr"/>
                      <a:r>
                        <a:rPr lang="en-US" dirty="0">
                          <a:latin typeface="Calibri" panose="020F0502020204030204" pitchFamily="34" charset="0"/>
                          <a:cs typeface="Calibri" panose="020F0502020204030204" pitchFamily="34" charset="0"/>
                        </a:rPr>
                        <a:t>Average</a:t>
                      </a:r>
                    </a:p>
                  </a:txBody>
                  <a:tcPr marL="95974" marR="95974"/>
                </a:tc>
                <a:tc>
                  <a:txBody>
                    <a:bodyPr/>
                    <a:lstStyle/>
                    <a:p>
                      <a:pPr algn="ctr"/>
                      <a:r>
                        <a:rPr lang="en-US" i="1" dirty="0">
                          <a:latin typeface="Calibri" panose="020F0502020204030204" pitchFamily="34" charset="0"/>
                          <a:cs typeface="Calibri" panose="020F0502020204030204" pitchFamily="34" charset="0"/>
                        </a:rPr>
                        <a:t>4.98 days</a:t>
                      </a:r>
                    </a:p>
                  </a:txBody>
                  <a:tcPr marL="95974" marR="95974"/>
                </a:tc>
                <a:tc>
                  <a:txBody>
                    <a:bodyPr/>
                    <a:lstStyle/>
                    <a:p>
                      <a:pPr algn="ctr"/>
                      <a:r>
                        <a:rPr lang="en-US" dirty="0">
                          <a:latin typeface="Calibri" panose="020F0502020204030204" pitchFamily="34" charset="0"/>
                          <a:cs typeface="Calibri" panose="020F0502020204030204" pitchFamily="34" charset="0"/>
                        </a:rPr>
                        <a:t>2.98$</a:t>
                      </a:r>
                    </a:p>
                  </a:txBody>
                  <a:tcPr marL="95974" marR="95974"/>
                </a:tc>
                <a:extLst>
                  <a:ext uri="{0D108BD9-81ED-4DB2-BD59-A6C34878D82A}">
                    <a16:rowId xmlns:a16="http://schemas.microsoft.com/office/drawing/2014/main" val="1781604045"/>
                  </a:ext>
                </a:extLst>
              </a:tr>
              <a:tr h="370840">
                <a:tc>
                  <a:txBody>
                    <a:bodyPr/>
                    <a:lstStyle/>
                    <a:p>
                      <a:pPr algn="ctr"/>
                      <a:r>
                        <a:rPr lang="en-US" dirty="0">
                          <a:latin typeface="Calibri" panose="020F0502020204030204" pitchFamily="34" charset="0"/>
                          <a:cs typeface="Calibri" panose="020F0502020204030204" pitchFamily="34" charset="0"/>
                        </a:rPr>
                        <a:t>Minimum</a:t>
                      </a:r>
                    </a:p>
                  </a:txBody>
                  <a:tcPr marL="95974" marR="95974"/>
                </a:tc>
                <a:tc>
                  <a:txBody>
                    <a:bodyPr/>
                    <a:lstStyle/>
                    <a:p>
                      <a:pPr algn="ctr"/>
                      <a:r>
                        <a:rPr lang="en-US" dirty="0">
                          <a:latin typeface="Calibri" panose="020F0502020204030204" pitchFamily="34" charset="0"/>
                          <a:cs typeface="Calibri" panose="020F0502020204030204" pitchFamily="34" charset="0"/>
                        </a:rPr>
                        <a:t>3 days</a:t>
                      </a:r>
                    </a:p>
                  </a:txBody>
                  <a:tcPr marL="95974" marR="95974"/>
                </a:tc>
                <a:tc>
                  <a:txBody>
                    <a:bodyPr/>
                    <a:lstStyle/>
                    <a:p>
                      <a:pPr algn="ctr"/>
                      <a:r>
                        <a:rPr lang="en-US" dirty="0">
                          <a:latin typeface="Calibri" panose="020F0502020204030204" pitchFamily="34" charset="0"/>
                          <a:cs typeface="Calibri" panose="020F0502020204030204" pitchFamily="34" charset="0"/>
                        </a:rPr>
                        <a:t>0.99$</a:t>
                      </a:r>
                    </a:p>
                  </a:txBody>
                  <a:tcPr marL="95974" marR="95974"/>
                </a:tc>
                <a:extLst>
                  <a:ext uri="{0D108BD9-81ED-4DB2-BD59-A6C34878D82A}">
                    <a16:rowId xmlns:a16="http://schemas.microsoft.com/office/drawing/2014/main" val="2057281673"/>
                  </a:ext>
                </a:extLst>
              </a:tr>
              <a:tr h="370840">
                <a:tc>
                  <a:txBody>
                    <a:bodyPr/>
                    <a:lstStyle/>
                    <a:p>
                      <a:pPr algn="ctr"/>
                      <a:r>
                        <a:rPr lang="en-US" dirty="0">
                          <a:latin typeface="Calibri" panose="020F0502020204030204" pitchFamily="34" charset="0"/>
                          <a:cs typeface="Calibri" panose="020F0502020204030204" pitchFamily="34" charset="0"/>
                        </a:rPr>
                        <a:t>Maximum</a:t>
                      </a:r>
                    </a:p>
                  </a:txBody>
                  <a:tcPr marL="95974" marR="95974"/>
                </a:tc>
                <a:tc>
                  <a:txBody>
                    <a:bodyPr/>
                    <a:lstStyle/>
                    <a:p>
                      <a:pPr algn="ctr"/>
                      <a:r>
                        <a:rPr lang="en-US" dirty="0">
                          <a:latin typeface="Calibri" panose="020F0502020204030204" pitchFamily="34" charset="0"/>
                          <a:cs typeface="Calibri" panose="020F0502020204030204" pitchFamily="34" charset="0"/>
                        </a:rPr>
                        <a:t>7 days</a:t>
                      </a:r>
                    </a:p>
                  </a:txBody>
                  <a:tcPr marL="95974" marR="95974"/>
                </a:tc>
                <a:tc>
                  <a:txBody>
                    <a:bodyPr/>
                    <a:lstStyle/>
                    <a:p>
                      <a:pPr algn="ctr"/>
                      <a:r>
                        <a:rPr lang="en-US" dirty="0">
                          <a:latin typeface="Calibri" panose="020F0502020204030204" pitchFamily="34" charset="0"/>
                          <a:cs typeface="Calibri" panose="020F0502020204030204" pitchFamily="34" charset="0"/>
                        </a:rPr>
                        <a:t>4.99$</a:t>
                      </a:r>
                    </a:p>
                  </a:txBody>
                  <a:tcPr marL="95974" marR="95974"/>
                </a:tc>
                <a:extLst>
                  <a:ext uri="{0D108BD9-81ED-4DB2-BD59-A6C34878D82A}">
                    <a16:rowId xmlns:a16="http://schemas.microsoft.com/office/drawing/2014/main" val="1951599085"/>
                  </a:ext>
                </a:extLst>
              </a:tr>
            </a:tbl>
          </a:graphicData>
        </a:graphic>
      </p:graphicFrame>
    </p:spTree>
    <p:extLst>
      <p:ext uri="{BB962C8B-B14F-4D97-AF65-F5344CB8AC3E}">
        <p14:creationId xmlns:p14="http://schemas.microsoft.com/office/powerpoint/2010/main" val="2686312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746</TotalTime>
  <Words>575</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Century Gothic</vt:lpstr>
      <vt:lpstr>Corbel</vt:lpstr>
      <vt:lpstr>Wingdings 3</vt:lpstr>
      <vt:lpstr>Office Theme</vt:lpstr>
      <vt:lpstr>ROCKBUSTER STEALTH</vt:lpstr>
      <vt:lpstr>CONTENTS</vt:lpstr>
      <vt:lpstr>PROJECT INTRODUCTION</vt:lpstr>
      <vt:lpstr>BUSINESS QUESTIONS</vt:lpstr>
      <vt:lpstr>Which countries are Rockbuster customer based in? Top 10 countries with Largest customer base are India , China, United states, Japan, Mexico, Brazil, Russian  Federation, Philippines, Turkey and Indonesia. India has the largest customer base. </vt:lpstr>
      <vt:lpstr>Top 10 cities that fall in Top 10 countries: </vt:lpstr>
      <vt:lpstr>Top 5 customers who have paid the highest total amounts: </vt:lpstr>
      <vt:lpstr>Which movies contributed the most/least to revenue gain?</vt:lpstr>
      <vt:lpstr>What was the average rental duration for all videos? </vt:lpstr>
      <vt:lpstr>Recommendations:</vt:lpstr>
      <vt:lpstr>Tableau links</vt:lpstr>
      <vt:lpstr>For further inquiries, please contact: arooj.gm3@gmail.com  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HASSAN</dc:creator>
  <cp:lastModifiedBy>ALI HASSAN</cp:lastModifiedBy>
  <cp:revision>8</cp:revision>
  <dcterms:created xsi:type="dcterms:W3CDTF">2024-11-07T22:23:48Z</dcterms:created>
  <dcterms:modified xsi:type="dcterms:W3CDTF">2024-12-03T02:04:41Z</dcterms:modified>
</cp:coreProperties>
</file>