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18619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3026319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4078207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3495903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84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135826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124797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429392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280754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334128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FFFDE2-A872-42E5-9DC0-2CCC86454F83}" type="datetimeFigureOut">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023D323-F7EC-4082-BEBB-3A77706B6796}" type="slidenum">
              <a:rPr lang="en-US" smtClean="0"/>
              <a:t>‹#›</a:t>
            </a:fld>
            <a:endParaRPr lang="en-US" dirty="0"/>
          </a:p>
        </p:txBody>
      </p:sp>
    </p:spTree>
    <p:extLst>
      <p:ext uri="{BB962C8B-B14F-4D97-AF65-F5344CB8AC3E}">
        <p14:creationId xmlns:p14="http://schemas.microsoft.com/office/powerpoint/2010/main" val="1222169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FFDE2-A872-42E5-9DC0-2CCC86454F83}" type="datetimeFigureOut">
              <a:rPr lang="en-US" smtClean="0"/>
              <a:t>9/23/2025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3D323-F7EC-4082-BEBB-3A77706B6796}" type="slidenum">
              <a:rPr lang="en-US" smtClean="0"/>
              <a:t>‹#›</a:t>
            </a:fld>
            <a:endParaRPr lang="en-US" dirty="0"/>
          </a:p>
        </p:txBody>
      </p:sp>
    </p:spTree>
    <p:extLst>
      <p:ext uri="{BB962C8B-B14F-4D97-AF65-F5344CB8AC3E}">
        <p14:creationId xmlns:p14="http://schemas.microsoft.com/office/powerpoint/2010/main" val="161493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667" y="2667000"/>
            <a:ext cx="10515600" cy="344488"/>
          </a:xfrm>
        </p:spPr>
        <p:txBody>
          <a:bodyPr>
            <a:normAutofit fontScale="90000"/>
          </a:bodyPr>
          <a:lstStyle/>
          <a:p>
            <a:r>
              <a:rPr lang="en-US" dirty="0"/>
              <a:t> </a:t>
            </a:r>
            <a:r>
              <a:rPr lang="en-US" dirty="0" smtClean="0"/>
              <a:t>            </a:t>
            </a:r>
            <a:r>
              <a:rPr lang="en-US" b="1" u="sng" dirty="0" smtClean="0"/>
              <a:t>ASSIGNMENT NO 02</a:t>
            </a:r>
            <a:br>
              <a:rPr lang="en-US" b="1" u="sng" dirty="0" smtClean="0"/>
            </a:br>
            <a:r>
              <a:rPr lang="en-US" b="1" u="sng" dirty="0"/>
              <a:t/>
            </a:r>
            <a:br>
              <a:rPr lang="en-US" b="1" u="sng" dirty="0"/>
            </a:br>
            <a:r>
              <a:rPr lang="en-US" b="1" u="sng" dirty="0" smtClean="0"/>
              <a:t/>
            </a:r>
            <a:br>
              <a:rPr lang="en-US" b="1" u="sng" dirty="0" smtClean="0"/>
            </a:br>
            <a:r>
              <a:rPr lang="en-US" b="1" u="sng" dirty="0" smtClean="0"/>
              <a:t>SUBMITTED BY</a:t>
            </a:r>
            <a:br>
              <a:rPr lang="en-US" b="1" u="sng" dirty="0" smtClean="0"/>
            </a:br>
            <a:r>
              <a:rPr lang="en-US" b="1" u="sng" dirty="0"/>
              <a:t/>
            </a:r>
            <a:br>
              <a:rPr lang="en-US" b="1" u="sng" dirty="0"/>
            </a:br>
            <a:r>
              <a:rPr lang="en-US" b="1" dirty="0" smtClean="0"/>
              <a:t>                </a:t>
            </a:r>
            <a:r>
              <a:rPr lang="en-US" b="1" u="sng" dirty="0" smtClean="0"/>
              <a:t>AROOJ FATIMA</a:t>
            </a:r>
            <a:r>
              <a:rPr lang="en-US" b="1" dirty="0" smtClean="0"/>
              <a:t/>
            </a:r>
            <a:br>
              <a:rPr lang="en-US" b="1" dirty="0" smtClean="0"/>
            </a:br>
            <a:r>
              <a:rPr lang="en-US" b="1" u="sng" dirty="0" smtClean="0"/>
              <a:t/>
            </a:r>
            <a:br>
              <a:rPr lang="en-US" b="1" u="sng" dirty="0" smtClean="0"/>
            </a:br>
            <a:r>
              <a:rPr lang="en-US" b="1" u="sng" dirty="0" smtClean="0"/>
              <a:t>SUBMITTED TO </a:t>
            </a:r>
            <a:br>
              <a:rPr lang="en-US" b="1" u="sng" dirty="0" smtClean="0"/>
            </a:br>
            <a:r>
              <a:rPr lang="en-US" b="1" u="sng" dirty="0" smtClean="0"/>
              <a:t/>
            </a:r>
            <a:br>
              <a:rPr lang="en-US" b="1" u="sng" dirty="0" smtClean="0"/>
            </a:br>
            <a:r>
              <a:rPr lang="en-US" b="1" dirty="0" smtClean="0"/>
              <a:t>                          </a:t>
            </a:r>
            <a:r>
              <a:rPr lang="en-US" b="1" u="sng" dirty="0" smtClean="0"/>
              <a:t>SIR  HAIDER ALI </a:t>
            </a:r>
            <a:endParaRPr lang="en-US" b="1" u="sng" dirty="0"/>
          </a:p>
        </p:txBody>
      </p:sp>
    </p:spTree>
    <p:extLst>
      <p:ext uri="{BB962C8B-B14F-4D97-AF65-F5344CB8AC3E}">
        <p14:creationId xmlns:p14="http://schemas.microsoft.com/office/powerpoint/2010/main" val="3742648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1292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30097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NO 1</a:t>
            </a:r>
            <a:br>
              <a:rPr lang="en-US" dirty="0" smtClean="0"/>
            </a:br>
            <a:r>
              <a:rPr lang="en-US" dirty="0" smtClean="0">
                <a:solidFill>
                  <a:srgbClr val="C00000"/>
                </a:solidFill>
              </a:rPr>
              <a:t>INTRODUCTION TO WORLD OF TECHNOLOGY</a:t>
            </a:r>
            <a:endParaRPr lang="en-US" dirty="0">
              <a:solidFill>
                <a:srgbClr val="C00000"/>
              </a:solidFill>
            </a:endParaRPr>
          </a:p>
        </p:txBody>
      </p:sp>
      <p:sp>
        <p:nvSpPr>
          <p:cNvPr id="3" name="Content Placeholder 2"/>
          <p:cNvSpPr>
            <a:spLocks noGrp="1"/>
          </p:cNvSpPr>
          <p:nvPr>
            <p:ph idx="1"/>
          </p:nvPr>
        </p:nvSpPr>
        <p:spPr>
          <a:xfrm>
            <a:off x="228600" y="1600201"/>
            <a:ext cx="11078817" cy="5257800"/>
          </a:xfrm>
        </p:spPr>
        <p:txBody>
          <a:bodyPr>
            <a:noAutofit/>
          </a:bodyPr>
          <a:lstStyle/>
          <a:p>
            <a:pPr marL="0" indent="0">
              <a:buNone/>
            </a:pPr>
            <a:r>
              <a:rPr lang="en-US" sz="1800" dirty="0" smtClean="0"/>
              <a:t>Computers and all other devices which are related to technology play vital role in our everyday as well as professional life. Living in this world we are bound to technology.  This world is global and use of technology is compulsory. </a:t>
            </a:r>
          </a:p>
          <a:p>
            <a:pPr marL="0" indent="0">
              <a:buNone/>
            </a:pPr>
            <a:r>
              <a:rPr lang="en-US" sz="1800" b="1" dirty="0" smtClean="0"/>
              <a:t>USES OF COMPUTERS IN OUR LIFE</a:t>
            </a:r>
          </a:p>
          <a:p>
            <a:pPr marL="0" indent="0">
              <a:buNone/>
            </a:pPr>
            <a:r>
              <a:rPr lang="en-US" sz="1800" dirty="0" smtClean="0"/>
              <a:t> Computers are widely used in our everyday life in every field. Here are some fields in which computers are used</a:t>
            </a:r>
          </a:p>
          <a:p>
            <a:r>
              <a:rPr lang="en-US" sz="1800" dirty="0" smtClean="0"/>
              <a:t>In schools, colleges , universities</a:t>
            </a:r>
          </a:p>
          <a:p>
            <a:r>
              <a:rPr lang="en-US" sz="1800" dirty="0" smtClean="0"/>
              <a:t>In banks</a:t>
            </a:r>
          </a:p>
          <a:p>
            <a:r>
              <a:rPr lang="en-US" sz="1800" dirty="0" smtClean="0"/>
              <a:t>In offices </a:t>
            </a:r>
          </a:p>
          <a:p>
            <a:r>
              <a:rPr lang="en-US" sz="1800" dirty="0" smtClean="0"/>
              <a:t>In shopping </a:t>
            </a:r>
          </a:p>
          <a:p>
            <a:r>
              <a:rPr lang="en-US" sz="1800" dirty="0" smtClean="0"/>
              <a:t>In hospitals billing  ETC </a:t>
            </a:r>
          </a:p>
          <a:p>
            <a:pPr marL="0" indent="0">
              <a:buNone/>
            </a:pPr>
            <a:r>
              <a:rPr lang="en-US" sz="1800" b="1" dirty="0" smtClean="0"/>
              <a:t>HISTORY OF COMPUTERS </a:t>
            </a:r>
          </a:p>
          <a:p>
            <a:pPr marL="0" indent="0">
              <a:buNone/>
            </a:pPr>
            <a:r>
              <a:rPr lang="en-US" sz="1800" dirty="0" smtClean="0"/>
              <a:t>There is a huge difference in the computers then and now a days. Computer’s evolution is discussed in 4 generations.</a:t>
            </a:r>
          </a:p>
          <a:p>
            <a:pPr marL="0" indent="0">
              <a:buNone/>
            </a:pPr>
            <a:r>
              <a:rPr lang="en-US" sz="1800" b="1" dirty="0" smtClean="0"/>
              <a:t>FIRST GENARATION COMPUTERS</a:t>
            </a:r>
          </a:p>
          <a:p>
            <a:pPr marL="0" indent="0">
              <a:buNone/>
            </a:pPr>
            <a:r>
              <a:rPr lang="en-US" sz="1800" dirty="0" smtClean="0"/>
              <a:t>These computers are so large as a big room. To </a:t>
            </a:r>
            <a:r>
              <a:rPr lang="en-US" sz="1800" dirty="0" err="1" smtClean="0"/>
              <a:t>handel</a:t>
            </a:r>
            <a:r>
              <a:rPr lang="en-US" sz="1800" dirty="0" smtClean="0"/>
              <a:t> them and control them was so difficult. They were consist of so large tubes that look similar to light tubes. They took several days or weeks to complete the work and several more days to check.</a:t>
            </a:r>
          </a:p>
          <a:p>
            <a:pPr marL="0" indent="0">
              <a:buNone/>
            </a:pPr>
            <a:endParaRPr lang="en-US" sz="1800" dirty="0" smtClean="0"/>
          </a:p>
          <a:p>
            <a:pPr marL="0" indent="0">
              <a:buNone/>
            </a:pPr>
            <a:r>
              <a:rPr lang="en-US" sz="1800" dirty="0" smtClean="0"/>
              <a:t> </a:t>
            </a:r>
            <a:endParaRPr lang="en-US" sz="1800" dirty="0"/>
          </a:p>
        </p:txBody>
      </p:sp>
    </p:spTree>
    <p:extLst>
      <p:ext uri="{BB962C8B-B14F-4D97-AF65-F5344CB8AC3E}">
        <p14:creationId xmlns:p14="http://schemas.microsoft.com/office/powerpoint/2010/main" val="1703107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16666"/>
            <a:ext cx="10312400" cy="1998133"/>
          </a:xfrm>
        </p:spPr>
        <p:txBody>
          <a:bodyPr>
            <a:normAutofit fontScale="90000"/>
          </a:bodyPr>
          <a:lstStyle/>
          <a:p>
            <a:r>
              <a:rPr lang="en-US" sz="2000" b="1" dirty="0" smtClean="0">
                <a:latin typeface="+mn-lt"/>
              </a:rPr>
              <a:t>SECOND GENERATION COMPUTERS</a:t>
            </a:r>
            <a:r>
              <a:rPr lang="en-US" sz="2000" b="1" dirty="0" smtClean="0"/>
              <a:t/>
            </a:r>
            <a:br>
              <a:rPr lang="en-US" sz="2000" b="1" dirty="0" smtClean="0"/>
            </a:br>
            <a:r>
              <a:rPr lang="en-US" sz="2000" b="1" dirty="0" smtClean="0"/>
              <a:t/>
            </a:r>
            <a:br>
              <a:rPr lang="en-US" sz="2000" b="1" dirty="0" smtClean="0"/>
            </a:br>
            <a:r>
              <a:rPr lang="en-US" sz="1800" b="1" dirty="0" smtClean="0"/>
              <a:t> </a:t>
            </a:r>
            <a:r>
              <a:rPr lang="en-US" sz="2000" dirty="0" smtClean="0">
                <a:latin typeface="+mn-lt"/>
              </a:rPr>
              <a:t>The second generation of computers began with the invention of transistors. Transistors are the small devices made of semiconductor material and act as a switch to open and close a circuit. They replaced the vacuum tubes of the first generation computers. They were less expensive and more efficient than the first generation of computers. Hard drives and programming languages were developed and implemented during this generation. </a:t>
            </a:r>
            <a:br>
              <a:rPr lang="en-US" sz="2000" dirty="0" smtClean="0">
                <a:latin typeface="+mn-lt"/>
              </a:rPr>
            </a:br>
            <a:r>
              <a:rPr lang="en-US" sz="2000" dirty="0" smtClean="0">
                <a:latin typeface="+mn-lt"/>
              </a:rPr>
              <a:t/>
            </a:r>
            <a:br>
              <a:rPr lang="en-US" sz="2000" dirty="0" smtClean="0">
                <a:latin typeface="+mn-lt"/>
              </a:rPr>
            </a:br>
            <a:r>
              <a:rPr lang="en-US" sz="2000" b="1" dirty="0" smtClean="0">
                <a:latin typeface="+mn-lt"/>
              </a:rPr>
              <a:t>THIRD GENERATION COMPUTERS</a:t>
            </a:r>
            <a:r>
              <a:rPr lang="en-US" sz="2000" b="1" dirty="0" smtClean="0"/>
              <a:t/>
            </a:r>
            <a:br>
              <a:rPr lang="en-US" sz="2000" b="1" dirty="0" smtClean="0"/>
            </a:br>
            <a:r>
              <a:rPr lang="en-US" sz="2000" b="1" dirty="0"/>
              <a:t/>
            </a:r>
            <a:br>
              <a:rPr lang="en-US" sz="2000" b="1" dirty="0"/>
            </a:br>
            <a:r>
              <a:rPr lang="en-US" sz="2000" dirty="0" smtClean="0">
                <a:latin typeface="+mn-lt"/>
              </a:rPr>
              <a:t>Third generation of computers began when transistors were replaced by integrated circuits . Integrated circuits consists of many transistors and electronic circuits on a tiny silicon chip. Thy made third generation computers even more smaller and accurate</a:t>
            </a:r>
            <a:r>
              <a:rPr lang="en-US" sz="2000" b="1" dirty="0" smtClean="0">
                <a:latin typeface="+mn-lt"/>
              </a:rPr>
              <a:t>. </a:t>
            </a:r>
            <a:br>
              <a:rPr lang="en-US" sz="2000" b="1" dirty="0" smtClean="0">
                <a:latin typeface="+mn-lt"/>
              </a:rPr>
            </a:br>
            <a:r>
              <a:rPr lang="en-US" sz="2000" b="1" dirty="0">
                <a:latin typeface="+mn-lt"/>
              </a:rPr>
              <a:t/>
            </a:r>
            <a:br>
              <a:rPr lang="en-US" sz="2000" b="1" dirty="0">
                <a:latin typeface="+mn-lt"/>
              </a:rPr>
            </a:br>
            <a:r>
              <a:rPr lang="en-US" sz="2000" b="1" dirty="0" smtClean="0">
                <a:latin typeface="+mn-lt"/>
              </a:rPr>
              <a:t>FOURTH GENERATION COMPUTERS</a:t>
            </a:r>
            <a:br>
              <a:rPr lang="en-US" sz="2000" b="1" dirty="0" smtClean="0">
                <a:latin typeface="+mn-lt"/>
              </a:rPr>
            </a:br>
            <a:r>
              <a:rPr lang="en-US" sz="2000" b="1" dirty="0">
                <a:latin typeface="+mn-lt"/>
              </a:rPr>
              <a:t/>
            </a:r>
            <a:br>
              <a:rPr lang="en-US" sz="2000" b="1" dirty="0">
                <a:latin typeface="+mn-lt"/>
              </a:rPr>
            </a:br>
            <a:r>
              <a:rPr lang="en-US" sz="2000" dirty="0" smtClean="0">
                <a:latin typeface="+mn-lt"/>
              </a:rPr>
              <a:t>Microprocessors were invented during this generation. Fourth generation computers were typically a keyboard </a:t>
            </a:r>
            <a:r>
              <a:rPr lang="en-US" sz="2000" b="1" dirty="0" smtClean="0">
                <a:latin typeface="+mn-lt"/>
              </a:rPr>
              <a:t>, </a:t>
            </a:r>
            <a:r>
              <a:rPr lang="en-US" sz="2000" dirty="0" smtClean="0">
                <a:latin typeface="+mn-lt"/>
              </a:rPr>
              <a:t>a mouse for input , a monitor and printer for output and hard drives, flash memory media and optical discs for storage. This generation also witnessed the development of computer networks , wireless technologies and the internet. </a:t>
            </a:r>
            <a:br>
              <a:rPr lang="en-US" sz="2000" dirty="0" smtClean="0">
                <a:latin typeface="+mn-lt"/>
              </a:rPr>
            </a:br>
            <a:r>
              <a:rPr lang="en-US" sz="2000" dirty="0">
                <a:latin typeface="+mn-lt"/>
              </a:rPr>
              <a:t/>
            </a:r>
            <a:br>
              <a:rPr lang="en-US" sz="2000" dirty="0">
                <a:latin typeface="+mn-lt"/>
              </a:rPr>
            </a:br>
            <a:r>
              <a:rPr lang="en-US" sz="2000" b="1" dirty="0" smtClean="0">
                <a:latin typeface="+mn-lt"/>
              </a:rPr>
              <a:t>FIFTH GENERATION COMPUTERS</a:t>
            </a:r>
            <a:br>
              <a:rPr lang="en-US" sz="2000" b="1" dirty="0" smtClean="0">
                <a:latin typeface="+mn-lt"/>
              </a:rPr>
            </a:br>
            <a:r>
              <a:rPr lang="en-US" sz="2000" b="1" dirty="0">
                <a:latin typeface="+mn-lt"/>
              </a:rPr>
              <a:t/>
            </a:r>
            <a:br>
              <a:rPr lang="en-US" sz="2000" b="1" dirty="0">
                <a:latin typeface="+mn-lt"/>
              </a:rPr>
            </a:br>
            <a:r>
              <a:rPr lang="en-US" sz="2000" dirty="0" smtClean="0">
                <a:latin typeface="+mn-lt"/>
              </a:rPr>
              <a:t>Fifth generation of computers are mostly based on the artificial intelligence allowing them to think reason and learn. </a:t>
            </a:r>
            <a:endParaRPr lang="en-US" sz="2000" dirty="0">
              <a:latin typeface="+mn-lt"/>
            </a:endParaRPr>
          </a:p>
        </p:txBody>
      </p:sp>
    </p:spTree>
    <p:extLst>
      <p:ext uri="{BB962C8B-B14F-4D97-AF65-F5344CB8AC3E}">
        <p14:creationId xmlns:p14="http://schemas.microsoft.com/office/powerpoint/2010/main" val="146839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b="1" dirty="0" smtClean="0"/>
              <a:t>DIFFERENCE BETWEEN HARDWARE AND SOFTWARE </a:t>
            </a:r>
            <a:endParaRPr lang="en-US" b="1" dirty="0"/>
          </a:p>
        </p:txBody>
      </p:sp>
      <p:sp>
        <p:nvSpPr>
          <p:cNvPr id="11" name="Text Placeholder 10"/>
          <p:cNvSpPr>
            <a:spLocks noGrp="1"/>
          </p:cNvSpPr>
          <p:nvPr>
            <p:ph type="body" idx="1"/>
          </p:nvPr>
        </p:nvSpPr>
        <p:spPr/>
        <p:txBody>
          <a:bodyPr/>
          <a:lstStyle/>
          <a:p>
            <a:r>
              <a:rPr lang="en-US" dirty="0" smtClean="0"/>
              <a:t>HARDWARE</a:t>
            </a:r>
            <a:endParaRPr lang="en-US" dirty="0"/>
          </a:p>
        </p:txBody>
      </p:sp>
      <p:sp>
        <p:nvSpPr>
          <p:cNvPr id="12" name="Content Placeholder 11"/>
          <p:cNvSpPr>
            <a:spLocks noGrp="1"/>
          </p:cNvSpPr>
          <p:nvPr>
            <p:ph sz="half" idx="2"/>
          </p:nvPr>
        </p:nvSpPr>
        <p:spPr/>
        <p:txBody>
          <a:bodyPr>
            <a:normAutofit fontScale="55000" lnSpcReduction="20000"/>
          </a:bodyPr>
          <a:lstStyle/>
          <a:p>
            <a:r>
              <a:rPr lang="en-US" dirty="0" smtClean="0"/>
              <a:t>The physical parts of the computer are called hardware.</a:t>
            </a:r>
          </a:p>
          <a:p>
            <a:r>
              <a:rPr lang="en-US" dirty="0" smtClean="0"/>
              <a:t>They can be internal or external.</a:t>
            </a:r>
          </a:p>
          <a:p>
            <a:r>
              <a:rPr lang="en-US" b="1" dirty="0" smtClean="0"/>
              <a:t>INPUT DEVICES</a:t>
            </a:r>
          </a:p>
          <a:p>
            <a:r>
              <a:rPr lang="en-US" dirty="0" smtClean="0"/>
              <a:t>A device used to input data into computer. They are keyboard and mouse microphones , scanner , digital camera ,gaming controller and fingerprint reader. </a:t>
            </a:r>
          </a:p>
          <a:p>
            <a:r>
              <a:rPr lang="en-US" b="1" dirty="0" smtClean="0"/>
              <a:t>PROCESSING DEVICES</a:t>
            </a:r>
          </a:p>
          <a:p>
            <a:r>
              <a:rPr lang="en-US" dirty="0" smtClean="0"/>
              <a:t>The</a:t>
            </a:r>
            <a:r>
              <a:rPr lang="en-US" b="1" dirty="0" smtClean="0"/>
              <a:t> </a:t>
            </a:r>
            <a:r>
              <a:rPr lang="en-US" dirty="0" smtClean="0"/>
              <a:t>main</a:t>
            </a:r>
            <a:r>
              <a:rPr lang="en-US" b="1" dirty="0" smtClean="0"/>
              <a:t> </a:t>
            </a:r>
            <a:r>
              <a:rPr lang="en-US" dirty="0" smtClean="0"/>
              <a:t>processing device is CPU called central processing unit. Another processing device is GPU.</a:t>
            </a:r>
          </a:p>
          <a:p>
            <a:r>
              <a:rPr lang="en-US" b="1" dirty="0" smtClean="0"/>
              <a:t>OUTPUT DEVICES</a:t>
            </a:r>
          </a:p>
          <a:p>
            <a:r>
              <a:rPr lang="en-US" dirty="0" smtClean="0"/>
              <a:t>An output device accepts data from the computer and presents it to the users. They are monitor printer speakers headphones and data projectors. </a:t>
            </a:r>
          </a:p>
        </p:txBody>
      </p:sp>
      <p:sp>
        <p:nvSpPr>
          <p:cNvPr id="13" name="Text Placeholder 12"/>
          <p:cNvSpPr>
            <a:spLocks noGrp="1"/>
          </p:cNvSpPr>
          <p:nvPr>
            <p:ph type="body" sz="quarter" idx="3"/>
          </p:nvPr>
        </p:nvSpPr>
        <p:spPr/>
        <p:txBody>
          <a:bodyPr/>
          <a:lstStyle/>
          <a:p>
            <a:r>
              <a:rPr lang="en-US" dirty="0" smtClean="0"/>
              <a:t>SOFTWARE</a:t>
            </a:r>
            <a:endParaRPr lang="en-US" dirty="0"/>
          </a:p>
        </p:txBody>
      </p:sp>
      <p:sp>
        <p:nvSpPr>
          <p:cNvPr id="14" name="Content Placeholder 13"/>
          <p:cNvSpPr>
            <a:spLocks noGrp="1"/>
          </p:cNvSpPr>
          <p:nvPr>
            <p:ph sz="quarter" idx="4"/>
          </p:nvPr>
        </p:nvSpPr>
        <p:spPr/>
        <p:txBody>
          <a:bodyPr>
            <a:normAutofit fontScale="85000" lnSpcReduction="10000"/>
          </a:bodyPr>
          <a:lstStyle/>
          <a:p>
            <a:r>
              <a:rPr lang="en-US" sz="1800" dirty="0" smtClean="0"/>
              <a:t>The term software refer to the programs and instructions used to tell the hardware what to do. </a:t>
            </a:r>
          </a:p>
          <a:p>
            <a:r>
              <a:rPr lang="en-US" sz="1800" dirty="0" smtClean="0"/>
              <a:t>There are two types of software. </a:t>
            </a:r>
          </a:p>
          <a:p>
            <a:r>
              <a:rPr lang="en-US" b="1" dirty="0" smtClean="0"/>
              <a:t>SYSTEM SOFTWARE</a:t>
            </a:r>
          </a:p>
          <a:p>
            <a:r>
              <a:rPr lang="en-US" sz="1800" dirty="0" smtClean="0"/>
              <a:t>The programs that allow a computer to operate are collectively called as system software. The main system software is operating system that starts up the computer and </a:t>
            </a:r>
            <a:r>
              <a:rPr lang="en-US" sz="1800" dirty="0" err="1" smtClean="0"/>
              <a:t>and</a:t>
            </a:r>
            <a:r>
              <a:rPr lang="en-US" sz="1800" dirty="0" smtClean="0"/>
              <a:t> control its operations. Without an operating system a computer cannot work. Common operating system designed for personal use are windows. </a:t>
            </a:r>
          </a:p>
          <a:p>
            <a:r>
              <a:rPr lang="en-US" sz="2400" b="1" dirty="0" smtClean="0"/>
              <a:t>APPLICATION SOFTWARE</a:t>
            </a:r>
          </a:p>
          <a:p>
            <a:r>
              <a:rPr lang="en-US" sz="1800" dirty="0" smtClean="0"/>
              <a:t>Programs designed to allow people to perform specific tasks using a computer such as creating letters , preparing budgets managing inventory and customer database , playing games , watching videos. </a:t>
            </a:r>
          </a:p>
          <a:p>
            <a:endParaRPr lang="en-US" sz="1800" dirty="0" smtClean="0"/>
          </a:p>
          <a:p>
            <a:endParaRPr lang="en-US" dirty="0"/>
          </a:p>
        </p:txBody>
      </p:sp>
    </p:spTree>
    <p:extLst>
      <p:ext uri="{BB962C8B-B14F-4D97-AF65-F5344CB8AC3E}">
        <p14:creationId xmlns:p14="http://schemas.microsoft.com/office/powerpoint/2010/main" val="586797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b="1" dirty="0" smtClean="0"/>
              <a:t>DATA VS INFORMATION</a:t>
            </a:r>
            <a:endParaRPr lang="en-US" sz="3600" b="1" dirty="0"/>
          </a:p>
        </p:txBody>
      </p:sp>
      <p:sp>
        <p:nvSpPr>
          <p:cNvPr id="11" name="Text Placeholder 10"/>
          <p:cNvSpPr>
            <a:spLocks noGrp="1"/>
          </p:cNvSpPr>
          <p:nvPr>
            <p:ph type="body" idx="1"/>
          </p:nvPr>
        </p:nvSpPr>
        <p:spPr/>
        <p:txBody>
          <a:bodyPr/>
          <a:lstStyle/>
          <a:p>
            <a:r>
              <a:rPr lang="en-US" dirty="0" smtClean="0"/>
              <a:t>DATA</a:t>
            </a:r>
            <a:endParaRPr lang="en-US" dirty="0"/>
          </a:p>
        </p:txBody>
      </p:sp>
      <p:sp>
        <p:nvSpPr>
          <p:cNvPr id="12" name="Content Placeholder 11"/>
          <p:cNvSpPr>
            <a:spLocks noGrp="1"/>
          </p:cNvSpPr>
          <p:nvPr>
            <p:ph sz="half" idx="2"/>
          </p:nvPr>
        </p:nvSpPr>
        <p:spPr/>
        <p:txBody>
          <a:bodyPr>
            <a:normAutofit/>
          </a:bodyPr>
          <a:lstStyle/>
          <a:p>
            <a:r>
              <a:rPr lang="en-US" dirty="0" smtClean="0"/>
              <a:t>Anything we input into a computer is called data. Almost any kind of fact or set of facts is data. Such as words in a letter to a friend , the number in a monthly budget , the images in a photograph , the notes in a song or the facts in an employee record. </a:t>
            </a:r>
            <a:endParaRPr lang="en-US" dirty="0"/>
          </a:p>
        </p:txBody>
      </p:sp>
      <p:sp>
        <p:nvSpPr>
          <p:cNvPr id="13" name="Text Placeholder 12"/>
          <p:cNvSpPr>
            <a:spLocks noGrp="1"/>
          </p:cNvSpPr>
          <p:nvPr>
            <p:ph type="body" sz="quarter" idx="3"/>
          </p:nvPr>
        </p:nvSpPr>
        <p:spPr>
          <a:xfrm>
            <a:off x="6172200" y="1562630"/>
            <a:ext cx="5183188" cy="823912"/>
          </a:xfrm>
        </p:spPr>
        <p:txBody>
          <a:bodyPr/>
          <a:lstStyle/>
          <a:p>
            <a:r>
              <a:rPr lang="en-US" dirty="0" smtClean="0"/>
              <a:t>INFORMATION </a:t>
            </a:r>
            <a:endParaRPr lang="en-US" dirty="0"/>
          </a:p>
        </p:txBody>
      </p:sp>
      <p:sp>
        <p:nvSpPr>
          <p:cNvPr id="14" name="Content Placeholder 13"/>
          <p:cNvSpPr>
            <a:spLocks noGrp="1"/>
          </p:cNvSpPr>
          <p:nvPr>
            <p:ph sz="quarter" idx="4"/>
          </p:nvPr>
        </p:nvSpPr>
        <p:spPr>
          <a:xfrm>
            <a:off x="6172200" y="2386542"/>
            <a:ext cx="5183188" cy="3803121"/>
          </a:xfrm>
        </p:spPr>
        <p:txBody>
          <a:bodyPr>
            <a:noAutofit/>
          </a:bodyPr>
          <a:lstStyle/>
          <a:p>
            <a:r>
              <a:rPr lang="en-US" dirty="0" smtClean="0"/>
              <a:t>When the data is processed it is called information. Information is generally created to answer some type of questions such as how many employees work less than 20 hours per week. Information processing is vital activity today for all computer users as well as for all businesses and organizations. </a:t>
            </a:r>
            <a:endParaRPr lang="en-US" dirty="0"/>
          </a:p>
        </p:txBody>
      </p:sp>
    </p:spTree>
    <p:extLst>
      <p:ext uri="{BB962C8B-B14F-4D97-AF65-F5344CB8AC3E}">
        <p14:creationId xmlns:p14="http://schemas.microsoft.com/office/powerpoint/2010/main" val="1857968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770"/>
            <a:ext cx="10515600" cy="1325563"/>
          </a:xfrm>
        </p:spPr>
        <p:txBody>
          <a:bodyPr>
            <a:normAutofit/>
          </a:bodyPr>
          <a:lstStyle/>
          <a:p>
            <a:r>
              <a:rPr lang="en-US" sz="3600" b="1" dirty="0" smtClean="0"/>
              <a:t>COMPUTERS TO FIT EVERY NEED</a:t>
            </a:r>
            <a:endParaRPr lang="en-US" sz="3600" b="1" dirty="0"/>
          </a:p>
        </p:txBody>
      </p:sp>
      <p:sp>
        <p:nvSpPr>
          <p:cNvPr id="3" name="Content Placeholder 2"/>
          <p:cNvSpPr>
            <a:spLocks noGrp="1"/>
          </p:cNvSpPr>
          <p:nvPr>
            <p:ph idx="1"/>
          </p:nvPr>
        </p:nvSpPr>
        <p:spPr>
          <a:xfrm>
            <a:off x="838200" y="1405466"/>
            <a:ext cx="10515600" cy="4407430"/>
          </a:xfrm>
        </p:spPr>
        <p:txBody>
          <a:bodyPr>
            <a:normAutofit/>
          </a:bodyPr>
          <a:lstStyle/>
          <a:p>
            <a:r>
              <a:rPr lang="en-US" sz="1800" dirty="0" smtClean="0"/>
              <a:t>The types of computing devices today are in use vary from the tiny devices embedded in customers products to the pocket sized mobile devices that do a limited number of computational tasks to the powerful and versatile desktop and portable computers found in homes and business. </a:t>
            </a:r>
          </a:p>
          <a:p>
            <a:r>
              <a:rPr lang="en-US" sz="1800" dirty="0" smtClean="0"/>
              <a:t>Computers are classified by the following categories based on size , capability and price. </a:t>
            </a:r>
          </a:p>
          <a:p>
            <a:pPr>
              <a:buFont typeface="Wingdings" panose="05000000000000000000" pitchFamily="2" charset="2"/>
              <a:buChar char="Ø"/>
            </a:pPr>
            <a:r>
              <a:rPr lang="en-US" sz="1800" b="1" i="1" dirty="0" smtClean="0"/>
              <a:t>Embedded computers </a:t>
            </a:r>
          </a:p>
          <a:p>
            <a:pPr>
              <a:buFont typeface="Wingdings" panose="05000000000000000000" pitchFamily="2" charset="2"/>
              <a:buChar char="Ø"/>
            </a:pPr>
            <a:r>
              <a:rPr lang="en-US" sz="1800" b="1" i="1" dirty="0" smtClean="0"/>
              <a:t>Mobile devices </a:t>
            </a:r>
          </a:p>
          <a:p>
            <a:pPr>
              <a:buFont typeface="Wingdings" panose="05000000000000000000" pitchFamily="2" charset="2"/>
              <a:buChar char="Ø"/>
            </a:pPr>
            <a:r>
              <a:rPr lang="en-US" sz="1800" b="1" i="1" dirty="0" smtClean="0"/>
              <a:t>Personal computers</a:t>
            </a:r>
          </a:p>
          <a:p>
            <a:pPr>
              <a:buFont typeface="Wingdings" panose="05000000000000000000" pitchFamily="2" charset="2"/>
              <a:buChar char="Ø"/>
            </a:pPr>
            <a:r>
              <a:rPr lang="en-US" sz="1800" b="1" i="1" dirty="0" smtClean="0"/>
              <a:t>Servers</a:t>
            </a:r>
          </a:p>
          <a:p>
            <a:pPr>
              <a:buFont typeface="Wingdings" panose="05000000000000000000" pitchFamily="2" charset="2"/>
              <a:buChar char="Ø"/>
            </a:pPr>
            <a:r>
              <a:rPr lang="en-US" sz="1800" b="1" i="1" dirty="0" smtClean="0"/>
              <a:t>Mainframe computers</a:t>
            </a:r>
          </a:p>
          <a:p>
            <a:pPr>
              <a:buFont typeface="Wingdings" panose="05000000000000000000" pitchFamily="2" charset="2"/>
              <a:buChar char="Ø"/>
            </a:pPr>
            <a:r>
              <a:rPr lang="en-US" sz="1800" b="1" i="1" dirty="0" smtClean="0"/>
              <a:t>supercomputers</a:t>
            </a:r>
            <a:endParaRPr lang="en-US" sz="1800" b="1" i="1" dirty="0"/>
          </a:p>
        </p:txBody>
      </p:sp>
    </p:spTree>
    <p:extLst>
      <p:ext uri="{BB962C8B-B14F-4D97-AF65-F5344CB8AC3E}">
        <p14:creationId xmlns:p14="http://schemas.microsoft.com/office/powerpoint/2010/main" val="4283419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NETWORKS AND THE INTERNET </a:t>
            </a:r>
            <a:endParaRPr lang="en-US" b="1" dirty="0"/>
          </a:p>
        </p:txBody>
      </p:sp>
      <p:sp>
        <p:nvSpPr>
          <p:cNvPr id="3" name="Content Placeholder 2"/>
          <p:cNvSpPr>
            <a:spLocks noGrp="1"/>
          </p:cNvSpPr>
          <p:nvPr>
            <p:ph idx="1"/>
          </p:nvPr>
        </p:nvSpPr>
        <p:spPr/>
        <p:txBody>
          <a:bodyPr>
            <a:normAutofit/>
          </a:bodyPr>
          <a:lstStyle/>
          <a:p>
            <a:r>
              <a:rPr lang="en-US" sz="1800" dirty="0" smtClean="0"/>
              <a:t>A computer network is a collection of computers and other devices that are connected in order to enable users to share hardware software and data as well as to communicate electronically with each other. Computer network exists in many size and devices.   </a:t>
            </a:r>
          </a:p>
          <a:p>
            <a:r>
              <a:rPr lang="en-US" sz="2000" b="1" dirty="0" smtClean="0"/>
              <a:t>WHAT ARE THE INTERNET AND WORLD WIDE WEB?</a:t>
            </a:r>
          </a:p>
          <a:p>
            <a:r>
              <a:rPr lang="en-US" sz="2000" dirty="0" smtClean="0"/>
              <a:t>The internet is the largest and most well known computer network in the world. Individual users connect to the internet by connecting their computers or mobile devices to servers belonging to an internet service provider---a company that provides internet access usually for a fee. </a:t>
            </a:r>
          </a:p>
          <a:p>
            <a:r>
              <a:rPr lang="en-US" sz="2000" dirty="0" smtClean="0"/>
              <a:t>While the term internet refers to the a physical structure of that network, the world wide web refers to one </a:t>
            </a:r>
            <a:r>
              <a:rPr lang="en-US" sz="2000" dirty="0" err="1" smtClean="0"/>
              <a:t>resorce</a:t>
            </a:r>
            <a:r>
              <a:rPr lang="en-US" sz="2000" dirty="0" smtClean="0"/>
              <a:t> an enormous collection of documents called web pages available through the internet. </a:t>
            </a:r>
          </a:p>
          <a:p>
            <a:r>
              <a:rPr lang="en-US" sz="2000" dirty="0" smtClean="0"/>
              <a:t>Billions of people and organizations all over the world are concerned to the internet. The most common internet activities today are exchanging email messages and accessing content located on web pages . </a:t>
            </a:r>
          </a:p>
          <a:p>
            <a:endParaRPr lang="en-US" sz="2000" dirty="0" smtClean="0"/>
          </a:p>
          <a:p>
            <a:endParaRPr lang="en-US" sz="2000" dirty="0" smtClean="0"/>
          </a:p>
        </p:txBody>
      </p:sp>
    </p:spTree>
    <p:extLst>
      <p:ext uri="{BB962C8B-B14F-4D97-AF65-F5344CB8AC3E}">
        <p14:creationId xmlns:p14="http://schemas.microsoft.com/office/powerpoint/2010/main" val="1669808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365125"/>
            <a:ext cx="10515600" cy="1325563"/>
          </a:xfrm>
        </p:spPr>
        <p:txBody>
          <a:bodyPr/>
          <a:lstStyle/>
          <a:p>
            <a:r>
              <a:rPr lang="en-US" b="1" dirty="0" smtClean="0"/>
              <a:t>IP ADDRESS AND DOMAIN NAMES</a:t>
            </a:r>
            <a:endParaRPr lang="en-US" b="1" dirty="0"/>
          </a:p>
        </p:txBody>
      </p:sp>
      <p:sp>
        <p:nvSpPr>
          <p:cNvPr id="5" name="Content Placeholder 4"/>
          <p:cNvSpPr>
            <a:spLocks noGrp="1"/>
          </p:cNvSpPr>
          <p:nvPr>
            <p:ph idx="4294967295"/>
          </p:nvPr>
        </p:nvSpPr>
        <p:spPr>
          <a:xfrm>
            <a:off x="0" y="1825625"/>
            <a:ext cx="10515600" cy="4351338"/>
          </a:xfrm>
        </p:spPr>
        <p:txBody>
          <a:bodyPr>
            <a:normAutofit/>
          </a:bodyPr>
          <a:lstStyle/>
          <a:p>
            <a:r>
              <a:rPr lang="en-US" sz="2400" dirty="0" smtClean="0"/>
              <a:t>IP addresses and their corresponding domain names are used to identify computers and other devices available through the internet. IP addresses are numeric, such as 134.170.185.46,and are commonly used by computers and other devices to refer to other computers or devices</a:t>
            </a:r>
            <a:r>
              <a:rPr lang="en-US" sz="2400" dirty="0" smtClean="0"/>
              <a:t>. IP addresses are widely used . </a:t>
            </a:r>
          </a:p>
          <a:p>
            <a:r>
              <a:rPr lang="en-US" sz="2400" dirty="0" smtClean="0"/>
              <a:t>Domain names typically reflect the names of the individual or organization associated with the web site and different parts of domain names are separated by a period. </a:t>
            </a:r>
            <a:endParaRPr lang="en-US" sz="2400" dirty="0"/>
          </a:p>
        </p:txBody>
      </p:sp>
    </p:spTree>
    <p:extLst>
      <p:ext uri="{BB962C8B-B14F-4D97-AF65-F5344CB8AC3E}">
        <p14:creationId xmlns:p14="http://schemas.microsoft.com/office/powerpoint/2010/main" val="613408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4769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837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             ASSIGNMENT NO 02   SUBMITTED BY                  AROOJ FATIMA  SUBMITTED TO                             SIR  HAIDER ALI </vt:lpstr>
      <vt:lpstr>CHAPTER NO 1 INTRODUCTION TO WORLD OF TECHNOLOGY</vt:lpstr>
      <vt:lpstr>SECOND GENERATION COMPUTERS   The second generation of computers began with the invention of transistors. Transistors are the small devices made of semiconductor material and act as a switch to open and close a circuit. They replaced the vacuum tubes of the first generation computers. They were less expensive and more efficient than the first generation of computers. Hard drives and programming languages were developed and implemented during this generation.   THIRD GENERATION COMPUTERS  Third generation of computers began when transistors were replaced by integrated circuits . Integrated circuits consists of many transistors and electronic circuits on a tiny silicon chip. Thy made third generation computers even more smaller and accurate.   FOURTH GENERATION COMPUTERS  Microprocessors were invented during this generation. Fourth generation computers were typically a keyboard , a mouse for input , a monitor and printer for output and hard drives, flash memory media and optical discs for storage. This generation also witnessed the development of computer networks , wireless technologies and the internet.   FIFTH GENERATION COMPUTERS  Fifth generation of computers are mostly based on the artificial intelligence allowing them to think reason and learn. </vt:lpstr>
      <vt:lpstr>DIFFERENCE BETWEEN HARDWARE AND SOFTWARE </vt:lpstr>
      <vt:lpstr>DATA VS INFORMATION</vt:lpstr>
      <vt:lpstr>COMPUTERS TO FIT EVERY NEED</vt:lpstr>
      <vt:lpstr>COMPUTER NETWORKS AND THE INTERNET </vt:lpstr>
      <vt:lpstr>IP ADDRESS AND DOMAIN NAMES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NO 1 INTRODUCTION TO WORD OF TECHNOLOGY</dc:title>
  <dc:creator>BC</dc:creator>
  <cp:lastModifiedBy>BC</cp:lastModifiedBy>
  <cp:revision>35</cp:revision>
  <dcterms:created xsi:type="dcterms:W3CDTF">2025-09-17T08:52:44Z</dcterms:created>
  <dcterms:modified xsi:type="dcterms:W3CDTF">2025-09-23T14:07:46Z</dcterms:modified>
</cp:coreProperties>
</file>