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840864" y="0"/>
            <a:ext cx="303135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50380" y="0"/>
            <a:ext cx="2293619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7800" y="2406776"/>
            <a:ext cx="4402178" cy="2851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B697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B697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B697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840864" y="0"/>
            <a:ext cx="303135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1458213"/>
            <a:ext cx="837691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B6973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14994" y="6360058"/>
            <a:ext cx="335279" cy="28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458213"/>
            <a:ext cx="3123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Introduction </a:t>
            </a:r>
            <a:r>
              <a:rPr spc="-20" dirty="0"/>
              <a:t>to</a:t>
            </a:r>
            <a:r>
              <a:rPr spc="10" dirty="0"/>
              <a:t> </a:t>
            </a:r>
            <a:r>
              <a:rPr spc="-15" dirty="0"/>
              <a:t>CUDA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5203647"/>
            <a:ext cx="5993765" cy="1163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700" b="1" i="1" spc="-45" dirty="0" smtClean="0">
                <a:solidFill>
                  <a:srgbClr val="5B6973"/>
                </a:solidFill>
                <a:latin typeface="Times New Roman"/>
                <a:cs typeface="Times New Roman"/>
              </a:rPr>
              <a:t>Muhammad Usman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700" b="1" i="1" spc="-45" dirty="0" smtClean="0">
                <a:solidFill>
                  <a:srgbClr val="5B6973"/>
                </a:solidFill>
                <a:latin typeface="Times New Roman"/>
                <a:cs typeface="Times New Roman"/>
              </a:rPr>
              <a:t>GCUF</a:t>
            </a:r>
            <a:endParaRPr sz="3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081" y="922782"/>
            <a:ext cx="5377268" cy="435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227" y="660654"/>
            <a:ext cx="1785772" cy="281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051305"/>
            <a:ext cx="8077200" cy="5349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602" y="660654"/>
            <a:ext cx="5832919" cy="34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180" y="1880829"/>
            <a:ext cx="7895557" cy="36289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602" y="660654"/>
            <a:ext cx="5832919" cy="34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3524" y="1166202"/>
            <a:ext cx="7725484" cy="5127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602" y="660654"/>
            <a:ext cx="5832919" cy="34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993" y="1377959"/>
            <a:ext cx="8393526" cy="4493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537" y="660654"/>
            <a:ext cx="3662095" cy="34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5093" y="1509478"/>
            <a:ext cx="8485239" cy="4515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53413"/>
            <a:ext cx="7969884" cy="2466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600075" indent="-182880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CUDA, </a:t>
            </a:r>
            <a:r>
              <a:rPr sz="2800" spc="-20" dirty="0">
                <a:latin typeface="Carlito"/>
                <a:cs typeface="Carlito"/>
              </a:rPr>
              <a:t>host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devices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20" dirty="0">
                <a:latin typeface="Carlito"/>
                <a:cs typeface="Carlito"/>
              </a:rPr>
              <a:t>separate </a:t>
            </a:r>
            <a:r>
              <a:rPr sz="2800" spc="-5" dirty="0">
                <a:latin typeface="Carlito"/>
                <a:cs typeface="Carlito"/>
              </a:rPr>
              <a:t>memory  spaces.</a:t>
            </a:r>
            <a:endParaRPr sz="2800">
              <a:latin typeface="Carlito"/>
              <a:cs typeface="Carlito"/>
            </a:endParaRPr>
          </a:p>
          <a:p>
            <a:pPr marL="424180" lvl="1" indent="-183515">
              <a:lnSpc>
                <a:spcPct val="100000"/>
              </a:lnSpc>
              <a:spcBef>
                <a:spcPts val="30"/>
              </a:spcBef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dirty="0">
                <a:latin typeface="Carlito"/>
                <a:cs typeface="Carlito"/>
              </a:rPr>
              <a:t>But in </a:t>
            </a:r>
            <a:r>
              <a:rPr sz="2400" spc="-10" dirty="0">
                <a:latin typeface="Carlito"/>
                <a:cs typeface="Carlito"/>
              </a:rPr>
              <a:t>recent </a:t>
            </a:r>
            <a:r>
              <a:rPr sz="2400" spc="-5" dirty="0">
                <a:latin typeface="Carlito"/>
                <a:cs typeface="Carlito"/>
              </a:rPr>
              <a:t>GPUs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Unified </a:t>
            </a:r>
            <a:r>
              <a:rPr sz="2400" dirty="0">
                <a:latin typeface="Carlito"/>
                <a:cs typeface="Carlito"/>
              </a:rPr>
              <a:t>Memory Access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(UMA)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7E7E7E"/>
              </a:buClr>
              <a:buFont typeface="Wingdings"/>
              <a:buChar char=""/>
            </a:pPr>
            <a:endParaRPr sz="2300">
              <a:latin typeface="Carlito"/>
              <a:cs typeface="Carlito"/>
            </a:endParaRPr>
          </a:p>
          <a:p>
            <a:pPr marL="194945" marR="5080" indent="-182880">
              <a:lnSpc>
                <a:spcPct val="100699"/>
              </a:lnSpc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GPU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CPU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10" dirty="0">
                <a:latin typeface="Carlito"/>
                <a:cs typeface="Carlito"/>
              </a:rPr>
              <a:t>same </a:t>
            </a:r>
            <a:r>
              <a:rPr sz="2800" spc="-5" dirty="0">
                <a:latin typeface="Carlito"/>
                <a:cs typeface="Carlito"/>
              </a:rPr>
              <a:t>chip, then </a:t>
            </a:r>
            <a:r>
              <a:rPr sz="2800" spc="-10" dirty="0">
                <a:latin typeface="Carlito"/>
                <a:cs typeface="Carlito"/>
              </a:rPr>
              <a:t>they </a:t>
            </a:r>
            <a:r>
              <a:rPr sz="2800" spc="-15" dirty="0">
                <a:latin typeface="Carlito"/>
                <a:cs typeface="Carlito"/>
              </a:rPr>
              <a:t>share  </a:t>
            </a:r>
            <a:r>
              <a:rPr sz="2800" spc="-5" dirty="0">
                <a:latin typeface="Carlito"/>
                <a:cs typeface="Carlito"/>
              </a:rPr>
              <a:t>memory </a:t>
            </a:r>
            <a:r>
              <a:rPr sz="2800" spc="-10" dirty="0">
                <a:latin typeface="Carlito"/>
                <a:cs typeface="Carlito"/>
              </a:rPr>
              <a:t>space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rlito"/>
                <a:cs typeface="Carlito"/>
              </a:rPr>
              <a:t>fusion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0537" y="668527"/>
            <a:ext cx="3426324" cy="340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537" y="660654"/>
            <a:ext cx="5494324" cy="34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1162" y="1295450"/>
            <a:ext cx="8182266" cy="4948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537" y="660654"/>
            <a:ext cx="5494324" cy="34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1149" y="1928035"/>
            <a:ext cx="8436013" cy="3396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537" y="660654"/>
            <a:ext cx="5494324" cy="34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9462" y="1295374"/>
            <a:ext cx="8380472" cy="4840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537" y="660654"/>
            <a:ext cx="5494324" cy="34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636" y="1415812"/>
            <a:ext cx="8538363" cy="4717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856" y="659130"/>
            <a:ext cx="5905042" cy="350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0719" y="1119335"/>
            <a:ext cx="6203620" cy="5446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53413"/>
            <a:ext cx="672465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10" dirty="0">
                <a:latin typeface="Carlito"/>
                <a:cs typeface="Carlito"/>
              </a:rPr>
              <a:t>Almost </a:t>
            </a:r>
            <a:r>
              <a:rPr sz="2800" spc="-5" dirty="0">
                <a:latin typeface="Carlito"/>
                <a:cs typeface="Carlito"/>
              </a:rPr>
              <a:t>all API </a:t>
            </a:r>
            <a:r>
              <a:rPr sz="2800" spc="-10" dirty="0">
                <a:latin typeface="Carlito"/>
                <a:cs typeface="Carlito"/>
              </a:rPr>
              <a:t>calls </a:t>
            </a:r>
            <a:r>
              <a:rPr sz="2800" spc="-15" dirty="0">
                <a:latin typeface="Carlito"/>
                <a:cs typeface="Carlito"/>
              </a:rPr>
              <a:t>return </a:t>
            </a:r>
            <a:r>
              <a:rPr sz="2800" spc="-10" dirty="0">
                <a:latin typeface="Carlito"/>
                <a:cs typeface="Carlito"/>
              </a:rPr>
              <a:t>success </a:t>
            </a:r>
            <a:r>
              <a:rPr sz="2800" spc="-5" dirty="0">
                <a:latin typeface="Carlito"/>
                <a:cs typeface="Carlito"/>
              </a:rPr>
              <a:t>or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failure.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7E7E"/>
              </a:buClr>
              <a:buFont typeface="Wingdings"/>
              <a:buChar char=""/>
            </a:pPr>
            <a:endParaRPr sz="275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5" dirty="0">
                <a:latin typeface="Carlito"/>
                <a:cs typeface="Carlito"/>
              </a:rPr>
              <a:t>The type of the </a:t>
            </a:r>
            <a:r>
              <a:rPr sz="2800" spc="-15" dirty="0">
                <a:latin typeface="Carlito"/>
                <a:cs typeface="Carlito"/>
              </a:rPr>
              <a:t>outcome </a:t>
            </a:r>
            <a:r>
              <a:rPr sz="2800" spc="-5" dirty="0">
                <a:latin typeface="Carlito"/>
                <a:cs typeface="Carlito"/>
              </a:rPr>
              <a:t>is: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0066"/>
                </a:solidFill>
                <a:latin typeface="Carlito"/>
                <a:cs typeface="Carlito"/>
              </a:rPr>
              <a:t>cudError_t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E7E7E"/>
              </a:buClr>
              <a:buFont typeface="Wingdings"/>
              <a:buChar char=""/>
            </a:pPr>
            <a:endParaRPr sz="275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10" dirty="0">
                <a:latin typeface="Carlito"/>
                <a:cs typeface="Carlito"/>
              </a:rPr>
              <a:t>Success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FF0066"/>
                </a:solidFill>
                <a:latin typeface="Carlito"/>
                <a:cs typeface="Carlito"/>
              </a:rPr>
              <a:t>cudaSuccess</a:t>
            </a:r>
            <a:endParaRPr sz="2800">
              <a:latin typeface="Carlito"/>
              <a:cs typeface="Carlito"/>
            </a:endParaRPr>
          </a:p>
          <a:p>
            <a:pPr marL="12700" marR="5080">
              <a:lnSpc>
                <a:spcPts val="6720"/>
              </a:lnSpc>
              <a:spcBef>
                <a:spcPts val="760"/>
              </a:spcBef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35" dirty="0">
                <a:latin typeface="Carlito"/>
                <a:cs typeface="Carlito"/>
              </a:rPr>
              <a:t>Translate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error </a:t>
            </a:r>
            <a:r>
              <a:rPr sz="2800" spc="-10" dirty="0">
                <a:latin typeface="Carlito"/>
                <a:cs typeface="Carlito"/>
              </a:rPr>
              <a:t>code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error </a:t>
            </a:r>
            <a:r>
              <a:rPr sz="2800" spc="-5" dirty="0">
                <a:latin typeface="Carlito"/>
                <a:cs typeface="Carlito"/>
              </a:rPr>
              <a:t>message:  char * </a:t>
            </a:r>
            <a:r>
              <a:rPr sz="2800" i="1" spc="-10" dirty="0">
                <a:solidFill>
                  <a:srgbClr val="FF0066"/>
                </a:solidFill>
                <a:latin typeface="Carlito"/>
                <a:cs typeface="Carlito"/>
              </a:rPr>
              <a:t>cudaGetErrorString </a:t>
            </a:r>
            <a:r>
              <a:rPr sz="2800" spc="-10" dirty="0">
                <a:latin typeface="Carlito"/>
                <a:cs typeface="Carlito"/>
              </a:rPr>
              <a:t>(cudaError_t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error)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2856" y="660654"/>
            <a:ext cx="4460544" cy="349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09" y="1325063"/>
            <a:ext cx="7479102" cy="5141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9602" y="660654"/>
            <a:ext cx="5832919" cy="3487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602" y="660654"/>
            <a:ext cx="5832919" cy="34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3733787"/>
            <a:ext cx="8305800" cy="2677795"/>
          </a:xfrm>
          <a:custGeom>
            <a:avLst/>
            <a:gdLst/>
            <a:ahLst/>
            <a:cxnLst/>
            <a:rect l="l" t="t" r="r" b="b"/>
            <a:pathLst>
              <a:path w="8305800" h="2677795">
                <a:moveTo>
                  <a:pt x="0" y="2677667"/>
                </a:moveTo>
                <a:lnTo>
                  <a:pt x="8305800" y="2677667"/>
                </a:lnTo>
                <a:lnTo>
                  <a:pt x="8305800" y="0"/>
                </a:lnTo>
                <a:lnTo>
                  <a:pt x="0" y="0"/>
                </a:lnTo>
                <a:lnTo>
                  <a:pt x="0" y="267766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291209"/>
            <a:ext cx="7364095" cy="504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int vecAdd(float* </a:t>
            </a:r>
            <a:r>
              <a:rPr sz="2400" spc="5" dirty="0">
                <a:latin typeface="Carlito"/>
                <a:cs typeface="Carlito"/>
              </a:rPr>
              <a:t>A, </a:t>
            </a:r>
            <a:r>
              <a:rPr sz="2400" spc="-10" dirty="0">
                <a:latin typeface="Carlito"/>
                <a:cs typeface="Carlito"/>
              </a:rPr>
              <a:t>float* </a:t>
            </a:r>
            <a:r>
              <a:rPr sz="2400" spc="-20" dirty="0">
                <a:latin typeface="Carlito"/>
                <a:cs typeface="Carlito"/>
              </a:rPr>
              <a:t>B, </a:t>
            </a:r>
            <a:r>
              <a:rPr sz="2400" spc="-10" dirty="0">
                <a:latin typeface="Carlito"/>
                <a:cs typeface="Carlito"/>
              </a:rPr>
              <a:t>float* </a:t>
            </a:r>
            <a:r>
              <a:rPr sz="2400" spc="-5" dirty="0">
                <a:latin typeface="Carlito"/>
                <a:cs typeface="Carlito"/>
              </a:rPr>
              <a:t>C, </a:t>
            </a:r>
            <a:r>
              <a:rPr sz="2400" spc="-10" dirty="0">
                <a:latin typeface="Carlito"/>
                <a:cs typeface="Carlito"/>
              </a:rPr>
              <a:t>int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14986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//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A_d, B_d, C_d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allocations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copies</a:t>
            </a:r>
            <a:r>
              <a:rPr sz="2400" spc="-8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rlito"/>
                <a:cs typeface="Carlito"/>
              </a:rPr>
              <a:t>omitted</a:t>
            </a:r>
            <a:endParaRPr sz="2400">
              <a:latin typeface="Carlito"/>
              <a:cs typeface="Carlito"/>
            </a:endParaRPr>
          </a:p>
          <a:p>
            <a:pPr marL="14986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//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Run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ceil(n/256)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blocks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of 256 threads</a:t>
            </a:r>
            <a:r>
              <a:rPr sz="2400" spc="-6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each</a:t>
            </a:r>
            <a:endParaRPr sz="2400">
              <a:latin typeface="Carlito"/>
              <a:cs typeface="Carlito"/>
            </a:endParaRPr>
          </a:p>
          <a:p>
            <a:pPr marL="149860">
              <a:lnSpc>
                <a:spcPct val="100000"/>
              </a:lnSpc>
            </a:pPr>
            <a:r>
              <a:rPr sz="2400" spc="-5" dirty="0">
                <a:solidFill>
                  <a:srgbClr val="FF0066"/>
                </a:solidFill>
                <a:latin typeface="Carlito"/>
                <a:cs typeface="Carlito"/>
              </a:rPr>
              <a:t>vecAddKernel&lt;&lt;&lt;ceil(n/256),256&gt;&gt;&gt;(A_d, </a:t>
            </a:r>
            <a:r>
              <a:rPr sz="2400" dirty="0">
                <a:solidFill>
                  <a:srgbClr val="FF0066"/>
                </a:solidFill>
                <a:latin typeface="Carlito"/>
                <a:cs typeface="Carlito"/>
              </a:rPr>
              <a:t>B_d, </a:t>
            </a:r>
            <a:r>
              <a:rPr sz="2400" spc="-5" dirty="0">
                <a:solidFill>
                  <a:srgbClr val="FF0066"/>
                </a:solidFill>
                <a:latin typeface="Carlito"/>
                <a:cs typeface="Carlito"/>
              </a:rPr>
              <a:t>C_d,</a:t>
            </a:r>
            <a:r>
              <a:rPr sz="2400" spc="-55" dirty="0">
                <a:solidFill>
                  <a:srgbClr val="FF0066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Carlito"/>
                <a:cs typeface="Carlito"/>
              </a:rPr>
              <a:t>n);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  <a:spcBef>
                <a:spcPts val="2060"/>
              </a:spcBef>
            </a:pP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//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Each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thread </a:t>
            </a:r>
            <a:r>
              <a:rPr sz="2400" spc="-10" dirty="0">
                <a:solidFill>
                  <a:srgbClr val="00AF50"/>
                </a:solidFill>
                <a:latin typeface="Carlito"/>
                <a:cs typeface="Carlito"/>
              </a:rPr>
              <a:t>performs </a:t>
            </a:r>
            <a:r>
              <a:rPr sz="2400" spc="-5" dirty="0">
                <a:solidFill>
                  <a:srgbClr val="00AF50"/>
                </a:solidFill>
                <a:latin typeface="Carlito"/>
                <a:cs typeface="Carlito"/>
              </a:rPr>
              <a:t>one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pair-wise</a:t>
            </a:r>
            <a:r>
              <a:rPr sz="2400" spc="-4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AF50"/>
                </a:solidFill>
                <a:latin typeface="Carlito"/>
                <a:cs typeface="Carlito"/>
              </a:rPr>
              <a:t>addition</a:t>
            </a:r>
            <a:endParaRPr sz="240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  <a:tabLst>
                <a:tab pos="393065" algn="l"/>
                <a:tab pos="1513840" algn="l"/>
              </a:tabLst>
            </a:pPr>
            <a:r>
              <a:rPr sz="2400" u="heavy" dirty="0">
                <a:solidFill>
                  <a:srgbClr val="FF0066"/>
                </a:solidFill>
                <a:uFill>
                  <a:solidFill>
                    <a:srgbClr val="FE0065"/>
                  </a:solidFill>
                </a:uFill>
                <a:latin typeface="Carlito"/>
                <a:cs typeface="Carlito"/>
              </a:rPr>
              <a:t> 	</a:t>
            </a:r>
            <a:r>
              <a:rPr sz="2400" dirty="0">
                <a:solidFill>
                  <a:srgbClr val="FF0066"/>
                </a:solidFill>
                <a:latin typeface="Carlito"/>
                <a:cs typeface="Carlito"/>
              </a:rPr>
              <a:t>global</a:t>
            </a:r>
            <a:r>
              <a:rPr sz="2400" u="heavy" dirty="0">
                <a:solidFill>
                  <a:srgbClr val="FF0066"/>
                </a:solidFill>
                <a:uFill>
                  <a:solidFill>
                    <a:srgbClr val="FE0065"/>
                  </a:solidFill>
                </a:uFill>
                <a:latin typeface="Carlito"/>
                <a:cs typeface="Carlito"/>
              </a:rPr>
              <a:t> 	</a:t>
            </a:r>
            <a:endParaRPr sz="240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void vecAddkernel(float* </a:t>
            </a:r>
            <a:r>
              <a:rPr sz="2400" dirty="0">
                <a:latin typeface="Carlito"/>
                <a:cs typeface="Carlito"/>
              </a:rPr>
              <a:t>A_d, </a:t>
            </a:r>
            <a:r>
              <a:rPr sz="2400" spc="-10" dirty="0">
                <a:latin typeface="Carlito"/>
                <a:cs typeface="Carlito"/>
              </a:rPr>
              <a:t>float* </a:t>
            </a:r>
            <a:r>
              <a:rPr sz="2400" dirty="0">
                <a:latin typeface="Carlito"/>
                <a:cs typeface="Carlito"/>
              </a:rPr>
              <a:t>B_d, </a:t>
            </a:r>
            <a:r>
              <a:rPr sz="2400" spc="-10" dirty="0">
                <a:latin typeface="Carlito"/>
                <a:cs typeface="Carlito"/>
              </a:rPr>
              <a:t>float* </a:t>
            </a:r>
            <a:r>
              <a:rPr sz="2400" spc="-5" dirty="0">
                <a:latin typeface="Carlito"/>
                <a:cs typeface="Carlito"/>
              </a:rPr>
              <a:t>C_d, </a:t>
            </a:r>
            <a:r>
              <a:rPr sz="2400" spc="-10" dirty="0">
                <a:latin typeface="Carlito"/>
                <a:cs typeface="Carlito"/>
              </a:rPr>
              <a:t>int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n)</a:t>
            </a:r>
            <a:endParaRPr sz="240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361315" marR="1577975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int </a:t>
            </a:r>
            <a:r>
              <a:rPr sz="2400" dirty="0">
                <a:latin typeface="Carlito"/>
                <a:cs typeface="Carlito"/>
              </a:rPr>
              <a:t>i = </a:t>
            </a:r>
            <a:r>
              <a:rPr sz="2400" spc="-5" dirty="0">
                <a:latin typeface="Carlito"/>
                <a:cs typeface="Carlito"/>
              </a:rPr>
              <a:t>threadIdx.x </a:t>
            </a:r>
            <a:r>
              <a:rPr sz="2400" dirty="0">
                <a:latin typeface="Carlito"/>
                <a:cs typeface="Carlito"/>
              </a:rPr>
              <a:t>+ </a:t>
            </a:r>
            <a:r>
              <a:rPr sz="2400" spc="-5" dirty="0">
                <a:latin typeface="Carlito"/>
                <a:cs typeface="Carlito"/>
              </a:rPr>
              <a:t>blockDim.x </a:t>
            </a:r>
            <a:r>
              <a:rPr sz="2400" dirty="0">
                <a:latin typeface="Carlito"/>
                <a:cs typeface="Carlito"/>
              </a:rPr>
              <a:t>* </a:t>
            </a:r>
            <a:r>
              <a:rPr sz="2400" spc="-5" dirty="0">
                <a:latin typeface="Carlito"/>
                <a:cs typeface="Carlito"/>
              </a:rPr>
              <a:t>blockIdx.x;  </a:t>
            </a:r>
            <a:r>
              <a:rPr sz="2400" dirty="0">
                <a:latin typeface="Carlito"/>
                <a:cs typeface="Carlito"/>
              </a:rPr>
              <a:t>if(i&lt;n) </a:t>
            </a:r>
            <a:r>
              <a:rPr sz="2400" spc="-5" dirty="0">
                <a:latin typeface="Carlito"/>
                <a:cs typeface="Carlito"/>
              </a:rPr>
              <a:t>C_d[i] </a:t>
            </a:r>
            <a:r>
              <a:rPr sz="2400" dirty="0">
                <a:latin typeface="Carlito"/>
                <a:cs typeface="Carlito"/>
              </a:rPr>
              <a:t>= A_d[i] +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B_d[i];</a:t>
            </a:r>
            <a:endParaRPr sz="240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537" y="660654"/>
            <a:ext cx="3180638" cy="34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2006" y="1346423"/>
            <a:ext cx="8264605" cy="4805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856" y="660654"/>
            <a:ext cx="3543477" cy="34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7528" y="1418955"/>
            <a:ext cx="8160273" cy="47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856" y="654304"/>
            <a:ext cx="4184446" cy="355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8155" y="1364376"/>
            <a:ext cx="8134162" cy="4827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856" y="501904"/>
            <a:ext cx="4184446" cy="355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930910"/>
            <a:ext cx="6816725" cy="529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10" dirty="0">
                <a:latin typeface="Carlito"/>
                <a:cs typeface="Carlito"/>
              </a:rPr>
              <a:t>int </a:t>
            </a:r>
            <a:r>
              <a:rPr sz="2400" spc="-5" dirty="0">
                <a:latin typeface="Carlito"/>
                <a:cs typeface="Carlito"/>
              </a:rPr>
              <a:t>main(void){</a:t>
            </a:r>
            <a:endParaRPr sz="2400">
              <a:latin typeface="Carlito"/>
              <a:cs typeface="Carlito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  <a:tabLst>
                <a:tab pos="2086610" algn="l"/>
              </a:tabLst>
            </a:pPr>
            <a:r>
              <a:rPr sz="2400" b="1" dirty="0">
                <a:solidFill>
                  <a:srgbClr val="00AF50"/>
                </a:solidFill>
                <a:latin typeface="Carlito"/>
                <a:cs typeface="Carlito"/>
              </a:rPr>
              <a:t>//</a:t>
            </a:r>
            <a:r>
              <a:rPr sz="2400" b="1" spc="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00AF50"/>
                </a:solidFill>
                <a:latin typeface="Carlito"/>
                <a:cs typeface="Carlito"/>
              </a:rPr>
              <a:t>1:</a:t>
            </a:r>
            <a:r>
              <a:rPr sz="2400" b="1" spc="-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arlito"/>
                <a:cs typeface="Carlito"/>
              </a:rPr>
              <a:t>Allocate	</a:t>
            </a:r>
            <a:r>
              <a:rPr sz="2400" b="1" dirty="0">
                <a:solidFill>
                  <a:srgbClr val="00AF50"/>
                </a:solidFill>
                <a:latin typeface="Carlito"/>
                <a:cs typeface="Carlito"/>
              </a:rPr>
              <a:t>and </a:t>
            </a:r>
            <a:r>
              <a:rPr sz="2400" b="1" spc="-10" dirty="0">
                <a:solidFill>
                  <a:srgbClr val="00AF50"/>
                </a:solidFill>
                <a:latin typeface="Carlito"/>
                <a:cs typeface="Carlito"/>
              </a:rPr>
              <a:t>initialize </a:t>
            </a:r>
            <a:r>
              <a:rPr sz="2400" b="1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400" b="1" spc="-5" dirty="0">
                <a:solidFill>
                  <a:srgbClr val="00AF50"/>
                </a:solidFill>
                <a:latin typeface="Carlito"/>
                <a:cs typeface="Carlito"/>
              </a:rPr>
              <a:t>matrices M, </a:t>
            </a:r>
            <a:r>
              <a:rPr sz="2400" b="1" dirty="0">
                <a:solidFill>
                  <a:srgbClr val="00AF50"/>
                </a:solidFill>
                <a:latin typeface="Carlito"/>
                <a:cs typeface="Carlito"/>
              </a:rPr>
              <a:t>N and</a:t>
            </a:r>
            <a:r>
              <a:rPr sz="2400" b="1" spc="-6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00AF50"/>
                </a:solidFill>
                <a:latin typeface="Carlito"/>
                <a:cs typeface="Carlito"/>
              </a:rPr>
              <a:t>P</a:t>
            </a:r>
            <a:endParaRPr sz="2400">
              <a:latin typeface="Carlito"/>
              <a:cs typeface="Carlito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00AF50"/>
                </a:solidFill>
                <a:latin typeface="Carlito"/>
                <a:cs typeface="Carlito"/>
              </a:rPr>
              <a:t>// I/O </a:t>
            </a:r>
            <a:r>
              <a:rPr sz="2400" b="1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b="1" spc="-10" dirty="0">
                <a:solidFill>
                  <a:srgbClr val="00AF50"/>
                </a:solidFill>
                <a:latin typeface="Carlito"/>
                <a:cs typeface="Carlito"/>
              </a:rPr>
              <a:t>read </a:t>
            </a:r>
            <a:r>
              <a:rPr sz="2400" b="1" spc="-5" dirty="0">
                <a:solidFill>
                  <a:srgbClr val="00AF50"/>
                </a:solidFill>
                <a:latin typeface="Carlito"/>
                <a:cs typeface="Carlito"/>
              </a:rPr>
              <a:t>the input matrices </a:t>
            </a:r>
            <a:r>
              <a:rPr sz="2400" b="1" dirty="0">
                <a:solidFill>
                  <a:srgbClr val="00AF50"/>
                </a:solidFill>
                <a:latin typeface="Carlito"/>
                <a:cs typeface="Carlito"/>
              </a:rPr>
              <a:t>M and</a:t>
            </a:r>
            <a:r>
              <a:rPr sz="2400" b="1" spc="-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00AF50"/>
                </a:solidFill>
                <a:latin typeface="Carlito"/>
                <a:cs typeface="Carlito"/>
              </a:rPr>
              <a:t>N</a:t>
            </a:r>
            <a:endParaRPr sz="2400">
              <a:latin typeface="Carlito"/>
              <a:cs typeface="Carlito"/>
            </a:endParaRPr>
          </a:p>
          <a:p>
            <a:pPr marL="28511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rlito"/>
                <a:cs typeface="Carlito"/>
              </a:rPr>
              <a:t>…</a:t>
            </a:r>
            <a:endParaRPr sz="2400">
              <a:latin typeface="Carlito"/>
              <a:cs typeface="Carlito"/>
            </a:endParaRPr>
          </a:p>
          <a:p>
            <a:pPr marL="285115" marR="2094230">
              <a:lnSpc>
                <a:spcPct val="120000"/>
              </a:lnSpc>
            </a:pPr>
            <a:r>
              <a:rPr sz="2400" b="1" dirty="0">
                <a:solidFill>
                  <a:srgbClr val="00AF50"/>
                </a:solidFill>
                <a:latin typeface="Carlito"/>
                <a:cs typeface="Carlito"/>
              </a:rPr>
              <a:t>// 2: </a:t>
            </a:r>
            <a:r>
              <a:rPr sz="2400" b="1" spc="-15" dirty="0">
                <a:solidFill>
                  <a:srgbClr val="00AF50"/>
                </a:solidFill>
                <a:latin typeface="Carlito"/>
                <a:cs typeface="Carlito"/>
              </a:rPr>
              <a:t>Perform </a:t>
            </a:r>
            <a:r>
              <a:rPr sz="2400" b="1" spc="-5" dirty="0">
                <a:solidFill>
                  <a:srgbClr val="00AF50"/>
                </a:solidFill>
                <a:latin typeface="Carlito"/>
                <a:cs typeface="Carlito"/>
              </a:rPr>
              <a:t>Matrix</a:t>
            </a:r>
            <a:r>
              <a:rPr sz="2400" b="1" spc="-8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rlito"/>
                <a:cs typeface="Carlito"/>
              </a:rPr>
              <a:t>Multiplication  MatrixMultOnHost(M, </a:t>
            </a:r>
            <a:r>
              <a:rPr sz="2400" b="1" dirty="0">
                <a:solidFill>
                  <a:srgbClr val="00AF50"/>
                </a:solidFill>
                <a:latin typeface="Carlito"/>
                <a:cs typeface="Carlito"/>
              </a:rPr>
              <a:t>N, </a:t>
            </a:r>
            <a:r>
              <a:rPr sz="2400" b="1" spc="-135" dirty="0">
                <a:solidFill>
                  <a:srgbClr val="00AF50"/>
                </a:solidFill>
                <a:latin typeface="Carlito"/>
                <a:cs typeface="Carlito"/>
              </a:rPr>
              <a:t>P,</a:t>
            </a:r>
            <a:r>
              <a:rPr sz="2400" b="1" spc="-5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rlito"/>
                <a:cs typeface="Carlito"/>
              </a:rPr>
              <a:t>Width)</a:t>
            </a:r>
            <a:endParaRPr sz="2400">
              <a:latin typeface="Carlito"/>
              <a:cs typeface="Carlito"/>
            </a:endParaRPr>
          </a:p>
          <a:p>
            <a:pPr marL="28511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rlito"/>
                <a:cs typeface="Carlito"/>
              </a:rPr>
              <a:t>…</a:t>
            </a:r>
            <a:endParaRPr sz="2400">
              <a:latin typeface="Carlito"/>
              <a:cs typeface="Carlito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00AF50"/>
                </a:solidFill>
                <a:latin typeface="Carlito"/>
                <a:cs typeface="Carlito"/>
              </a:rPr>
              <a:t>// 3: I/O </a:t>
            </a:r>
            <a:r>
              <a:rPr sz="2400" b="1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400" b="1" spc="-10" dirty="0">
                <a:solidFill>
                  <a:srgbClr val="00AF50"/>
                </a:solidFill>
                <a:latin typeface="Carlito"/>
                <a:cs typeface="Carlito"/>
              </a:rPr>
              <a:t>write </a:t>
            </a:r>
            <a:r>
              <a:rPr sz="2400" b="1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400" b="1" spc="-5" dirty="0">
                <a:solidFill>
                  <a:srgbClr val="00AF50"/>
                </a:solidFill>
                <a:latin typeface="Carlito"/>
                <a:cs typeface="Carlito"/>
              </a:rPr>
              <a:t>output matrix</a:t>
            </a:r>
            <a:r>
              <a:rPr sz="2400" b="1" spc="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00AF50"/>
                </a:solidFill>
                <a:latin typeface="Carlito"/>
                <a:cs typeface="Carlito"/>
              </a:rPr>
              <a:t>P</a:t>
            </a:r>
            <a:endParaRPr sz="2400">
              <a:latin typeface="Carlito"/>
              <a:cs typeface="Carlito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00AF50"/>
                </a:solidFill>
                <a:latin typeface="Carlito"/>
                <a:cs typeface="Carlito"/>
              </a:rPr>
              <a:t>// </a:t>
            </a:r>
            <a:r>
              <a:rPr sz="2400" b="1" spc="-10" dirty="0">
                <a:solidFill>
                  <a:srgbClr val="00AF50"/>
                </a:solidFill>
                <a:latin typeface="Carlito"/>
                <a:cs typeface="Carlito"/>
              </a:rPr>
              <a:t>Free </a:t>
            </a:r>
            <a:r>
              <a:rPr sz="2400" b="1" spc="-5" dirty="0">
                <a:solidFill>
                  <a:srgbClr val="00AF50"/>
                </a:solidFill>
                <a:latin typeface="Carlito"/>
                <a:cs typeface="Carlito"/>
              </a:rPr>
              <a:t>matrices M, </a:t>
            </a:r>
            <a:r>
              <a:rPr sz="2400" b="1" dirty="0">
                <a:solidFill>
                  <a:srgbClr val="00AF50"/>
                </a:solidFill>
                <a:latin typeface="Carlito"/>
                <a:cs typeface="Carlito"/>
              </a:rPr>
              <a:t>N, P</a:t>
            </a:r>
            <a:endParaRPr sz="2400">
              <a:latin typeface="Carlito"/>
              <a:cs typeface="Carlito"/>
            </a:endParaRPr>
          </a:p>
          <a:p>
            <a:pPr marL="28511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rlito"/>
                <a:cs typeface="Carlito"/>
              </a:rPr>
              <a:t>…</a:t>
            </a:r>
            <a:endParaRPr sz="2400">
              <a:latin typeface="Carlito"/>
              <a:cs typeface="Carlito"/>
            </a:endParaRPr>
          </a:p>
          <a:p>
            <a:pPr marL="285115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rlito"/>
                <a:cs typeface="Carlito"/>
              </a:rPr>
              <a:t>return </a:t>
            </a:r>
            <a:r>
              <a:rPr sz="2400" dirty="0">
                <a:latin typeface="Carlito"/>
                <a:cs typeface="Carlito"/>
              </a:rPr>
              <a:t>0;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856" y="667384"/>
            <a:ext cx="1092885" cy="274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0582" y="660654"/>
            <a:ext cx="2325751" cy="3487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0996" y="654304"/>
            <a:ext cx="416305" cy="353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714" y="1219238"/>
            <a:ext cx="8470285" cy="5050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856" y="514984"/>
            <a:ext cx="1092885" cy="274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0582" y="508254"/>
            <a:ext cx="3815087" cy="3487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870559"/>
            <a:ext cx="6845934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</a:pP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b="1" spc="-5" dirty="0">
                <a:latin typeface="Carlito"/>
                <a:cs typeface="Carlito"/>
              </a:rPr>
              <a:t>MatrixMultiplication </a:t>
            </a:r>
            <a:r>
              <a:rPr sz="2000" spc="-10" dirty="0">
                <a:latin typeface="Carlito"/>
                <a:cs typeface="Carlito"/>
              </a:rPr>
              <a:t>(float </a:t>
            </a:r>
            <a:r>
              <a:rPr sz="2000" spc="-5" dirty="0">
                <a:latin typeface="Carlito"/>
                <a:cs typeface="Carlito"/>
              </a:rPr>
              <a:t>*M, </a:t>
            </a:r>
            <a:r>
              <a:rPr sz="2000" spc="-10" dirty="0">
                <a:latin typeface="Carlito"/>
                <a:cs typeface="Carlito"/>
              </a:rPr>
              <a:t>float </a:t>
            </a:r>
            <a:r>
              <a:rPr sz="2000" spc="-5" dirty="0">
                <a:latin typeface="Carlito"/>
                <a:cs typeface="Carlito"/>
              </a:rPr>
              <a:t>*N, </a:t>
            </a:r>
            <a:r>
              <a:rPr sz="2000" spc="-10" dirty="0">
                <a:latin typeface="Carlito"/>
                <a:cs typeface="Carlito"/>
              </a:rPr>
              <a:t>float </a:t>
            </a:r>
            <a:r>
              <a:rPr sz="2000" spc="-90" dirty="0">
                <a:latin typeface="Carlito"/>
                <a:cs typeface="Carlito"/>
              </a:rPr>
              <a:t>*P, </a:t>
            </a: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dirty="0">
                <a:latin typeface="Carlito"/>
                <a:cs typeface="Carlito"/>
              </a:rPr>
              <a:t>Width) {  </a:t>
            </a: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spc="-15" dirty="0">
                <a:latin typeface="Carlito"/>
                <a:cs typeface="Carlito"/>
              </a:rPr>
              <a:t>size </a:t>
            </a:r>
            <a:r>
              <a:rPr sz="2000" dirty="0">
                <a:latin typeface="Carlito"/>
                <a:cs typeface="Carlito"/>
              </a:rPr>
              <a:t>= Width * Width *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sizeof(float);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rlito"/>
                <a:cs typeface="Carlito"/>
              </a:rPr>
              <a:t>float </a:t>
            </a:r>
            <a:r>
              <a:rPr sz="2000" dirty="0">
                <a:latin typeface="Carlito"/>
                <a:cs typeface="Carlito"/>
              </a:rPr>
              <a:t>*Md, Nd,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Pd;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// 1: </a:t>
            </a:r>
            <a:r>
              <a:rPr sz="2000" b="1" spc="-25" dirty="0">
                <a:solidFill>
                  <a:srgbClr val="00AF50"/>
                </a:solidFill>
                <a:latin typeface="Carlito"/>
                <a:cs typeface="Carlito"/>
              </a:rPr>
              <a:t>Transfer </a:t>
            </a:r>
            <a:r>
              <a:rPr sz="2000" b="1" spc="5" dirty="0">
                <a:solidFill>
                  <a:srgbClr val="00AF50"/>
                </a:solidFill>
                <a:latin typeface="Carlito"/>
                <a:cs typeface="Carlito"/>
              </a:rPr>
              <a:t>M </a:t>
            </a: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and N </a:t>
            </a:r>
            <a:r>
              <a:rPr sz="2000" b="1" spc="-10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device</a:t>
            </a:r>
            <a:r>
              <a:rPr sz="2000" b="1" spc="-4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memory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rlito"/>
                <a:cs typeface="Carlito"/>
              </a:rPr>
              <a:t>cudaMalloc</a:t>
            </a:r>
            <a:r>
              <a:rPr sz="2000" spc="-5" dirty="0">
                <a:latin typeface="Carlito"/>
                <a:cs typeface="Carlito"/>
              </a:rPr>
              <a:t>((void**), </a:t>
            </a:r>
            <a:r>
              <a:rPr sz="2000" spc="5" dirty="0">
                <a:latin typeface="Carlito"/>
                <a:cs typeface="Carlito"/>
              </a:rPr>
              <a:t>&amp;Md,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size);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arlito"/>
                <a:cs typeface="Carlito"/>
              </a:rPr>
              <a:t>cudaMemcpy</a:t>
            </a:r>
            <a:r>
              <a:rPr sz="2000" dirty="0">
                <a:latin typeface="Carlito"/>
                <a:cs typeface="Carlito"/>
              </a:rPr>
              <a:t>(Md, M, </a:t>
            </a:r>
            <a:r>
              <a:rPr sz="2000" spc="-15" dirty="0">
                <a:latin typeface="Carlito"/>
                <a:cs typeface="Carlito"/>
              </a:rPr>
              <a:t>size,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cudaMemcpyHostToDevice);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rlito"/>
                <a:cs typeface="Carlito"/>
              </a:rPr>
              <a:t>cudaMalloc</a:t>
            </a:r>
            <a:r>
              <a:rPr sz="2000" spc="-5" dirty="0">
                <a:latin typeface="Carlito"/>
                <a:cs typeface="Carlito"/>
              </a:rPr>
              <a:t>((void**), </a:t>
            </a:r>
            <a:r>
              <a:rPr sz="2000" spc="5" dirty="0">
                <a:latin typeface="Carlito"/>
                <a:cs typeface="Carlito"/>
              </a:rPr>
              <a:t>&amp;Nd,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size);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latin typeface="Carlito"/>
                <a:cs typeface="Carlito"/>
              </a:rPr>
              <a:t>cudaMemcpy</a:t>
            </a:r>
            <a:r>
              <a:rPr sz="2000" dirty="0">
                <a:latin typeface="Carlito"/>
                <a:cs typeface="Carlito"/>
              </a:rPr>
              <a:t>(Nd, N, </a:t>
            </a:r>
            <a:r>
              <a:rPr sz="2000" spc="-15" dirty="0">
                <a:latin typeface="Carlito"/>
                <a:cs typeface="Carlito"/>
              </a:rPr>
              <a:t>size,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cudaMemcpyHostToDevice);</a:t>
            </a:r>
            <a:endParaRPr sz="2000">
              <a:latin typeface="Carlito"/>
              <a:cs typeface="Carlito"/>
            </a:endParaRPr>
          </a:p>
          <a:p>
            <a:pPr marL="241300" marR="3252470">
              <a:lnSpc>
                <a:spcPct val="120000"/>
              </a:lnSpc>
            </a:pP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// </a:t>
            </a:r>
            <a:r>
              <a:rPr sz="2000" b="1" spc="-10" dirty="0">
                <a:solidFill>
                  <a:srgbClr val="00AF50"/>
                </a:solidFill>
                <a:latin typeface="Carlito"/>
                <a:cs typeface="Carlito"/>
              </a:rPr>
              <a:t>Allocate </a:t>
            </a: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P on the </a:t>
            </a: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device  </a:t>
            </a:r>
            <a:r>
              <a:rPr sz="2000" b="1" spc="-5" dirty="0">
                <a:latin typeface="Carlito"/>
                <a:cs typeface="Carlito"/>
              </a:rPr>
              <a:t>cudaMalloc</a:t>
            </a:r>
            <a:r>
              <a:rPr sz="2000" spc="-5" dirty="0">
                <a:latin typeface="Carlito"/>
                <a:cs typeface="Carlito"/>
              </a:rPr>
              <a:t>((void**), &amp;Pd,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size);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// 2: </a:t>
            </a:r>
            <a:r>
              <a:rPr sz="2000" b="1" spc="-10" dirty="0">
                <a:solidFill>
                  <a:srgbClr val="00AF50"/>
                </a:solidFill>
                <a:latin typeface="Carlito"/>
                <a:cs typeface="Carlito"/>
              </a:rPr>
              <a:t>Kernel invocation </a:t>
            </a: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code -- </a:t>
            </a:r>
            <a:r>
              <a:rPr sz="2000" b="1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be shown</a:t>
            </a:r>
            <a:r>
              <a:rPr sz="2000" b="1" spc="-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b="1" spc="-15" dirty="0">
                <a:solidFill>
                  <a:srgbClr val="00AF50"/>
                </a:solidFill>
                <a:latin typeface="Carlito"/>
                <a:cs typeface="Carlito"/>
              </a:rPr>
              <a:t>later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// 3: </a:t>
            </a:r>
            <a:r>
              <a:rPr sz="2000" b="1" spc="-25" dirty="0">
                <a:solidFill>
                  <a:srgbClr val="00AF50"/>
                </a:solidFill>
                <a:latin typeface="Carlito"/>
                <a:cs typeface="Carlito"/>
              </a:rPr>
              <a:t>Transfer </a:t>
            </a: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P </a:t>
            </a:r>
            <a:r>
              <a:rPr sz="2000" b="1" spc="-10" dirty="0">
                <a:solidFill>
                  <a:srgbClr val="00AF50"/>
                </a:solidFill>
                <a:latin typeface="Carlito"/>
                <a:cs typeface="Carlito"/>
              </a:rPr>
              <a:t>from </a:t>
            </a: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device </a:t>
            </a:r>
            <a:r>
              <a:rPr sz="2000" b="1" spc="-10" dirty="0">
                <a:solidFill>
                  <a:srgbClr val="00AF50"/>
                </a:solidFill>
                <a:latin typeface="Carlito"/>
                <a:cs typeface="Carlito"/>
              </a:rPr>
              <a:t>to</a:t>
            </a:r>
            <a:r>
              <a:rPr sz="2000" b="1" spc="-3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host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arlito"/>
                <a:cs typeface="Carlito"/>
              </a:rPr>
              <a:t>cudaMemcpy(P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spc="-10" dirty="0">
                <a:latin typeface="Carlito"/>
                <a:cs typeface="Carlito"/>
              </a:rPr>
              <a:t>Pd, </a:t>
            </a:r>
            <a:r>
              <a:rPr sz="2000" spc="-15" dirty="0">
                <a:latin typeface="Carlito"/>
                <a:cs typeface="Carlito"/>
              </a:rPr>
              <a:t>size,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cudaMemcpyDeviceToHost);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// </a:t>
            </a:r>
            <a:r>
              <a:rPr sz="2000" b="1" spc="-10" dirty="0">
                <a:solidFill>
                  <a:srgbClr val="00AF50"/>
                </a:solidFill>
                <a:latin typeface="Carlito"/>
                <a:cs typeface="Carlito"/>
              </a:rPr>
              <a:t>Free </a:t>
            </a: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device</a:t>
            </a: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matrices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rlito"/>
                <a:cs typeface="Carlito"/>
              </a:rPr>
              <a:t>cudaFree</a:t>
            </a:r>
            <a:r>
              <a:rPr sz="2000" spc="-5" dirty="0">
                <a:latin typeface="Carlito"/>
                <a:cs typeface="Carlito"/>
              </a:rPr>
              <a:t>(Md); </a:t>
            </a:r>
            <a:r>
              <a:rPr sz="2000" b="1" spc="-5" dirty="0">
                <a:latin typeface="Carlito"/>
                <a:cs typeface="Carlito"/>
              </a:rPr>
              <a:t>cudaFree</a:t>
            </a:r>
            <a:r>
              <a:rPr sz="2000" spc="-5" dirty="0">
                <a:latin typeface="Carlito"/>
                <a:cs typeface="Carlito"/>
              </a:rPr>
              <a:t>(Nd);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cudaFree</a:t>
            </a:r>
            <a:r>
              <a:rPr sz="2000" spc="-5" dirty="0">
                <a:latin typeface="Carlito"/>
                <a:cs typeface="Carlito"/>
              </a:rPr>
              <a:t>(Pd);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59740" y="6481978"/>
            <a:ext cx="10604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856" y="508254"/>
            <a:ext cx="3543477" cy="34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18508" y="664718"/>
            <a:ext cx="226187" cy="40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9215" y="508254"/>
            <a:ext cx="3341878" cy="2811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870559"/>
            <a:ext cx="7910195" cy="55130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// </a:t>
            </a: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Matrix multiplication </a:t>
            </a:r>
            <a:r>
              <a:rPr sz="2000" b="1" spc="-15" dirty="0">
                <a:solidFill>
                  <a:srgbClr val="00AF50"/>
                </a:solidFill>
                <a:latin typeface="Carlito"/>
                <a:cs typeface="Carlito"/>
              </a:rPr>
              <a:t>kernel </a:t>
            </a: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- </a:t>
            </a: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thread</a:t>
            </a:r>
            <a:r>
              <a:rPr sz="2000" b="1" spc="-3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specification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66065" algn="l"/>
                <a:tab pos="1219200" algn="l"/>
              </a:tabLst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Carlito"/>
                <a:cs typeface="Carlito"/>
              </a:rPr>
              <a:t> 	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global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Carlito"/>
                <a:cs typeface="Carlito"/>
              </a:rPr>
              <a:t> 	</a:t>
            </a: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b="1" spc="-5" dirty="0">
                <a:latin typeface="Carlito"/>
                <a:cs typeface="Carlito"/>
              </a:rPr>
              <a:t>MatrixMulKernel</a:t>
            </a:r>
            <a:r>
              <a:rPr sz="2000" spc="-5" dirty="0">
                <a:latin typeface="Carlito"/>
                <a:cs typeface="Carlito"/>
              </a:rPr>
              <a:t>(float </a:t>
            </a:r>
            <a:r>
              <a:rPr sz="2000" dirty="0">
                <a:latin typeface="Carlito"/>
                <a:cs typeface="Carlito"/>
              </a:rPr>
              <a:t>*Md, </a:t>
            </a:r>
            <a:r>
              <a:rPr sz="2000" spc="-10" dirty="0">
                <a:latin typeface="Carlito"/>
                <a:cs typeface="Carlito"/>
              </a:rPr>
              <a:t>float </a:t>
            </a:r>
            <a:r>
              <a:rPr sz="2000" dirty="0">
                <a:latin typeface="Carlito"/>
                <a:cs typeface="Carlito"/>
              </a:rPr>
              <a:t>*Nd, </a:t>
            </a:r>
            <a:r>
              <a:rPr sz="2000" spc="-10" dirty="0">
                <a:latin typeface="Carlito"/>
                <a:cs typeface="Carlito"/>
              </a:rPr>
              <a:t>float *Pd, int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Width)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// 2D </a:t>
            </a:r>
            <a:r>
              <a:rPr sz="2000" b="1" spc="-10" dirty="0">
                <a:solidFill>
                  <a:srgbClr val="00AF50"/>
                </a:solidFill>
                <a:latin typeface="Carlito"/>
                <a:cs typeface="Carlito"/>
              </a:rPr>
              <a:t>Thread</a:t>
            </a:r>
            <a:r>
              <a:rPr sz="2000" b="1" spc="-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ID</a:t>
            </a:r>
            <a:endParaRPr sz="2000">
              <a:latin typeface="Carlito"/>
              <a:cs typeface="Carlito"/>
            </a:endParaRPr>
          </a:p>
          <a:p>
            <a:pPr marL="241300" marR="5652135">
              <a:lnSpc>
                <a:spcPct val="120000"/>
              </a:lnSpc>
            </a:pP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dirty="0">
                <a:latin typeface="Carlito"/>
                <a:cs typeface="Carlito"/>
              </a:rPr>
              <a:t>tx = </a:t>
            </a:r>
            <a:r>
              <a:rPr sz="2000" spc="-5" dirty="0">
                <a:latin typeface="Carlito"/>
                <a:cs typeface="Carlito"/>
              </a:rPr>
              <a:t>threadIdx.x;  </a:t>
            </a: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dirty="0">
                <a:latin typeface="Carlito"/>
                <a:cs typeface="Carlito"/>
              </a:rPr>
              <a:t>ty =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threadIdx.y;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//Pvalue </a:t>
            </a:r>
            <a:r>
              <a:rPr sz="2000" b="1" spc="-15" dirty="0">
                <a:solidFill>
                  <a:srgbClr val="00AF50"/>
                </a:solidFill>
                <a:latin typeface="Carlito"/>
                <a:cs typeface="Carlito"/>
              </a:rPr>
              <a:t>stores </a:t>
            </a: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000" b="1" spc="-15" dirty="0">
                <a:solidFill>
                  <a:srgbClr val="00AF50"/>
                </a:solidFill>
                <a:latin typeface="Carlito"/>
                <a:cs typeface="Carlito"/>
              </a:rPr>
              <a:t>Pd </a:t>
            </a: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element </a:t>
            </a:r>
            <a:r>
              <a:rPr sz="2000" b="1" spc="-10" dirty="0">
                <a:solidFill>
                  <a:srgbClr val="00AF50"/>
                </a:solidFill>
                <a:latin typeface="Carlito"/>
                <a:cs typeface="Carlito"/>
              </a:rPr>
              <a:t>that </a:t>
            </a: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is </a:t>
            </a: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computed by </a:t>
            </a: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the</a:t>
            </a:r>
            <a:r>
              <a:rPr sz="2000" b="1" spc="-4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00AF50"/>
                </a:solidFill>
                <a:latin typeface="Carlito"/>
                <a:cs typeface="Carlito"/>
              </a:rPr>
              <a:t>thread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latin typeface="Carlito"/>
                <a:cs typeface="Carlito"/>
              </a:rPr>
              <a:t>float Pvalue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0;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rlito"/>
                <a:cs typeface="Carlito"/>
              </a:rPr>
              <a:t>for(int </a:t>
            </a:r>
            <a:r>
              <a:rPr sz="2000" dirty="0">
                <a:latin typeface="Carlito"/>
                <a:cs typeface="Carlito"/>
              </a:rPr>
              <a:t>k = 0; k &lt; Width; ++k)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469900" marR="3505200">
              <a:lnSpc>
                <a:spcPct val="120000"/>
              </a:lnSpc>
            </a:pPr>
            <a:r>
              <a:rPr sz="2000" spc="-10" dirty="0">
                <a:latin typeface="Carlito"/>
                <a:cs typeface="Carlito"/>
              </a:rPr>
              <a:t>float </a:t>
            </a:r>
            <a:r>
              <a:rPr sz="2000" spc="-5" dirty="0">
                <a:latin typeface="Carlito"/>
                <a:cs typeface="Carlito"/>
              </a:rPr>
              <a:t>Mdelement </a:t>
            </a:r>
            <a:r>
              <a:rPr sz="2000" dirty="0">
                <a:latin typeface="Carlito"/>
                <a:cs typeface="Carlito"/>
              </a:rPr>
              <a:t>= Md[ty * Width + k]  </a:t>
            </a:r>
            <a:r>
              <a:rPr sz="2000" spc="-10" dirty="0">
                <a:latin typeface="Carlito"/>
                <a:cs typeface="Carlito"/>
              </a:rPr>
              <a:t>float </a:t>
            </a:r>
            <a:r>
              <a:rPr sz="2000" spc="-5" dirty="0">
                <a:latin typeface="Carlito"/>
                <a:cs typeface="Carlito"/>
              </a:rPr>
              <a:t>Ndelement </a:t>
            </a:r>
            <a:r>
              <a:rPr sz="2000" dirty="0">
                <a:latin typeface="Carlito"/>
                <a:cs typeface="Carlito"/>
              </a:rPr>
              <a:t>= Nd[k * Width +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tx]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rlito"/>
                <a:cs typeface="Carlito"/>
              </a:rPr>
              <a:t>Pvalue </a:t>
            </a:r>
            <a:r>
              <a:rPr sz="2000" dirty="0">
                <a:latin typeface="Carlito"/>
                <a:cs typeface="Carlito"/>
              </a:rPr>
              <a:t>+= </a:t>
            </a:r>
            <a:r>
              <a:rPr sz="2000" spc="-5" dirty="0">
                <a:latin typeface="Carlito"/>
                <a:cs typeface="Carlito"/>
              </a:rPr>
              <a:t>Mdelement </a:t>
            </a:r>
            <a:r>
              <a:rPr sz="2000" dirty="0">
                <a:latin typeface="Carlito"/>
                <a:cs typeface="Carlito"/>
              </a:rPr>
              <a:t>*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Ndelement;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// </a:t>
            </a:r>
            <a:r>
              <a:rPr sz="2000" b="1" spc="-25" dirty="0">
                <a:solidFill>
                  <a:srgbClr val="00AF50"/>
                </a:solidFill>
                <a:latin typeface="Carlito"/>
                <a:cs typeface="Carlito"/>
              </a:rPr>
              <a:t>Write </a:t>
            </a: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the </a:t>
            </a: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matrix </a:t>
            </a:r>
            <a:r>
              <a:rPr sz="2000" b="1" spc="-15" dirty="0">
                <a:solidFill>
                  <a:srgbClr val="00AF50"/>
                </a:solidFill>
                <a:latin typeface="Carlito"/>
                <a:cs typeface="Carlito"/>
              </a:rPr>
              <a:t>to </a:t>
            </a: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device </a:t>
            </a: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memory &amp; </a:t>
            </a: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each thread </a:t>
            </a:r>
            <a:r>
              <a:rPr sz="2000" b="1" spc="-10" dirty="0">
                <a:solidFill>
                  <a:srgbClr val="00AF50"/>
                </a:solidFill>
                <a:latin typeface="Carlito"/>
                <a:cs typeface="Carlito"/>
              </a:rPr>
              <a:t>writes </a:t>
            </a:r>
            <a:r>
              <a:rPr sz="2000" b="1" dirty="0">
                <a:solidFill>
                  <a:srgbClr val="00AF50"/>
                </a:solidFill>
                <a:latin typeface="Carlito"/>
                <a:cs typeface="Carlito"/>
              </a:rPr>
              <a:t>one</a:t>
            </a:r>
            <a:r>
              <a:rPr sz="2000" b="1" spc="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Carlito"/>
                <a:cs typeface="Carlito"/>
              </a:rPr>
              <a:t>element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rlito"/>
                <a:cs typeface="Carlito"/>
              </a:rPr>
              <a:t>Pd[ty </a:t>
            </a:r>
            <a:r>
              <a:rPr sz="2000" dirty="0">
                <a:latin typeface="Carlito"/>
                <a:cs typeface="Carlito"/>
              </a:rPr>
              <a:t>* Width + </a:t>
            </a:r>
            <a:r>
              <a:rPr sz="2000" spc="-5" dirty="0">
                <a:latin typeface="Carlito"/>
                <a:cs typeface="Carlito"/>
              </a:rPr>
              <a:t>tx]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Pvalue;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9740" y="6481978"/>
            <a:ext cx="10604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5713" y="1013473"/>
            <a:ext cx="2553486" cy="5163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153413"/>
            <a:ext cx="5837555" cy="502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693420" indent="-182880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5" dirty="0">
                <a:latin typeface="Carlito"/>
                <a:cs typeface="Carlito"/>
              </a:rPr>
              <a:t>GPUs </a:t>
            </a:r>
            <a:r>
              <a:rPr sz="2800" spc="-15" dirty="0">
                <a:latin typeface="Carlito"/>
                <a:cs typeface="Carlito"/>
              </a:rPr>
              <a:t>deliver hundreds GFLOPS </a:t>
            </a:r>
            <a:r>
              <a:rPr sz="2800" spc="-10" dirty="0">
                <a:latin typeface="Carlito"/>
                <a:cs typeface="Carlito"/>
              </a:rPr>
              <a:t>on  compiled </a:t>
            </a:r>
            <a:r>
              <a:rPr sz="2800" spc="-15" dirty="0">
                <a:latin typeface="Carlito"/>
                <a:cs typeface="Carlito"/>
              </a:rPr>
              <a:t>parallel </a:t>
            </a:r>
            <a:r>
              <a:rPr sz="2800" spc="-5" dirty="0">
                <a:latin typeface="Carlito"/>
                <a:cs typeface="Carlito"/>
              </a:rPr>
              <a:t>C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applications</a:t>
            </a:r>
            <a:endParaRPr sz="2800">
              <a:latin typeface="Carlito"/>
              <a:cs typeface="Carlito"/>
            </a:endParaRPr>
          </a:p>
          <a:p>
            <a:pPr marL="183515" marR="128905" lvl="1" indent="-183515" algn="r">
              <a:lnSpc>
                <a:spcPts val="2865"/>
              </a:lnSpc>
              <a:spcBef>
                <a:spcPts val="30"/>
              </a:spcBef>
              <a:buClr>
                <a:srgbClr val="7E7E7E"/>
              </a:buClr>
              <a:buFont typeface="Wingdings"/>
              <a:buChar char=""/>
              <a:tabLst>
                <a:tab pos="183515" algn="l"/>
              </a:tabLst>
            </a:pPr>
            <a:r>
              <a:rPr sz="2400" spc="-10" dirty="0">
                <a:latin typeface="Carlito"/>
                <a:cs typeface="Carlito"/>
              </a:rPr>
              <a:t>Available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laptops, desktops,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5" dirty="0">
                <a:latin typeface="Carlito"/>
                <a:cs typeface="Carlito"/>
              </a:rPr>
              <a:t> clusters</a:t>
            </a:r>
            <a:endParaRPr sz="2400">
              <a:latin typeface="Carlito"/>
              <a:cs typeface="Carlito"/>
            </a:endParaRPr>
          </a:p>
          <a:p>
            <a:pPr marL="182880" marR="116839" indent="-182880" algn="r">
              <a:lnSpc>
                <a:spcPts val="3345"/>
              </a:lnSpc>
              <a:buClr>
                <a:srgbClr val="7E7E7E"/>
              </a:buClr>
              <a:buFont typeface="Wingdings"/>
              <a:buChar char=""/>
              <a:tabLst>
                <a:tab pos="182880" algn="l"/>
              </a:tabLst>
            </a:pPr>
            <a:r>
              <a:rPr sz="2800" spc="-5" dirty="0">
                <a:latin typeface="Carlito"/>
                <a:cs typeface="Carlito"/>
              </a:rPr>
              <a:t>GPU </a:t>
            </a:r>
            <a:r>
              <a:rPr sz="2800" spc="-15" dirty="0">
                <a:latin typeface="Carlito"/>
                <a:cs typeface="Carlito"/>
              </a:rPr>
              <a:t>parallelism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doubling every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year</a:t>
            </a:r>
            <a:endParaRPr sz="2800">
              <a:latin typeface="Carlito"/>
              <a:cs typeface="Carlito"/>
            </a:endParaRPr>
          </a:p>
          <a:p>
            <a:pPr marL="194945" marR="1757680" indent="-18288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20" dirty="0">
                <a:latin typeface="Carlito"/>
                <a:cs typeface="Carlito"/>
              </a:rPr>
              <a:t>Programming </a:t>
            </a:r>
            <a:r>
              <a:rPr sz="2800" spc="-5" dirty="0">
                <a:latin typeface="Carlito"/>
                <a:cs typeface="Carlito"/>
              </a:rPr>
              <a:t>model </a:t>
            </a:r>
            <a:r>
              <a:rPr sz="2800" spc="-10" dirty="0">
                <a:latin typeface="Carlito"/>
                <a:cs typeface="Carlito"/>
              </a:rPr>
              <a:t>scales  </a:t>
            </a:r>
            <a:r>
              <a:rPr sz="2800" spc="-15" dirty="0">
                <a:latin typeface="Carlito"/>
                <a:cs typeface="Carlito"/>
              </a:rPr>
              <a:t>transparently</a:t>
            </a:r>
            <a:endParaRPr sz="2800">
              <a:latin typeface="Carlito"/>
              <a:cs typeface="Carlito"/>
            </a:endParaRPr>
          </a:p>
          <a:p>
            <a:pPr marL="424180" lvl="1" indent="-183515">
              <a:lnSpc>
                <a:spcPts val="2865"/>
              </a:lnSpc>
              <a:spcBef>
                <a:spcPts val="30"/>
              </a:spcBef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i="1" spc="-15" dirty="0">
                <a:solidFill>
                  <a:srgbClr val="FF0066"/>
                </a:solidFill>
                <a:latin typeface="Carlito"/>
                <a:cs typeface="Carlito"/>
              </a:rPr>
              <a:t>Data</a:t>
            </a:r>
            <a:r>
              <a:rPr sz="2400" i="1" spc="-90" dirty="0">
                <a:solidFill>
                  <a:srgbClr val="FF0066"/>
                </a:solidFill>
                <a:latin typeface="Carlito"/>
                <a:cs typeface="Carlito"/>
              </a:rPr>
              <a:t> </a:t>
            </a:r>
            <a:r>
              <a:rPr sz="2400" i="1" spc="-5" dirty="0">
                <a:solidFill>
                  <a:srgbClr val="FF0066"/>
                </a:solidFill>
                <a:latin typeface="Carlito"/>
                <a:cs typeface="Carlito"/>
              </a:rPr>
              <a:t>parallelism</a:t>
            </a:r>
            <a:endParaRPr sz="2400">
              <a:latin typeface="Carlito"/>
              <a:cs typeface="Carlito"/>
            </a:endParaRPr>
          </a:p>
          <a:p>
            <a:pPr marL="195580" indent="-182880">
              <a:lnSpc>
                <a:spcPts val="3345"/>
              </a:lnSpc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15" dirty="0">
                <a:latin typeface="Carlito"/>
                <a:cs typeface="Carlito"/>
              </a:rPr>
              <a:t>Programmable </a:t>
            </a:r>
            <a:r>
              <a:rPr sz="2800" spc="-5" dirty="0">
                <a:latin typeface="Carlito"/>
                <a:cs typeface="Carlito"/>
              </a:rPr>
              <a:t>in C with </a:t>
            </a:r>
            <a:r>
              <a:rPr sz="2800" spc="-15" dirty="0">
                <a:latin typeface="Carlito"/>
                <a:cs typeface="Carlito"/>
              </a:rPr>
              <a:t>CUDA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tools</a:t>
            </a:r>
            <a:endParaRPr sz="2800">
              <a:latin typeface="Carlito"/>
              <a:cs typeface="Carlito"/>
            </a:endParaRPr>
          </a:p>
          <a:p>
            <a:pPr marL="194945" marR="5080" indent="-18288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10" dirty="0">
                <a:latin typeface="Carlito"/>
                <a:cs typeface="Carlito"/>
              </a:rPr>
              <a:t>Multithreaded SPMD </a:t>
            </a:r>
            <a:r>
              <a:rPr sz="2800" spc="-5" dirty="0">
                <a:latin typeface="Carlito"/>
                <a:cs typeface="Carlito"/>
              </a:rPr>
              <a:t>model </a:t>
            </a:r>
            <a:r>
              <a:rPr sz="2800" spc="-10" dirty="0">
                <a:latin typeface="Carlito"/>
                <a:cs typeface="Carlito"/>
              </a:rPr>
              <a:t>uses  application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5" dirty="0">
                <a:latin typeface="Carlito"/>
                <a:cs typeface="Carlito"/>
              </a:rPr>
              <a:t>parallelism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thread  </a:t>
            </a:r>
            <a:r>
              <a:rPr sz="2800" spc="-15" dirty="0">
                <a:latin typeface="Carlito"/>
                <a:cs typeface="Carlito"/>
              </a:rPr>
              <a:t>parallelism.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rlito"/>
                <a:cs typeface="Carlito"/>
              </a:rPr>
              <a:t>[SPMD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spc="-10" dirty="0">
                <a:latin typeface="Carlito"/>
                <a:cs typeface="Carlito"/>
              </a:rPr>
              <a:t>Single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10" dirty="0">
                <a:latin typeface="Carlito"/>
                <a:cs typeface="Carlito"/>
              </a:rPr>
              <a:t>Multiple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Data]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2856" y="660654"/>
            <a:ext cx="4789474" cy="349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53413"/>
            <a:ext cx="8089900" cy="4537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5" dirty="0">
                <a:latin typeface="Carlito"/>
                <a:cs typeface="Carlito"/>
              </a:rPr>
              <a:t>// </a:t>
            </a:r>
            <a:r>
              <a:rPr sz="2800" spc="-10" dirty="0">
                <a:latin typeface="Carlito"/>
                <a:cs typeface="Carlito"/>
              </a:rPr>
              <a:t>Setup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execution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configuration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b="1" i="1" dirty="0">
                <a:solidFill>
                  <a:srgbClr val="FF0066"/>
                </a:solidFill>
                <a:latin typeface="Carlito"/>
                <a:cs typeface="Carlito"/>
              </a:rPr>
              <a:t>dim3 </a:t>
            </a:r>
            <a:r>
              <a:rPr sz="2400" b="1" spc="-5" dirty="0">
                <a:latin typeface="Carlito"/>
                <a:cs typeface="Carlito"/>
              </a:rPr>
              <a:t>dimGrid(x, </a:t>
            </a:r>
            <a:r>
              <a:rPr sz="2400" b="1" spc="-75" dirty="0">
                <a:latin typeface="Carlito"/>
                <a:cs typeface="Carlito"/>
              </a:rPr>
              <a:t>y,</a:t>
            </a:r>
            <a:r>
              <a:rPr sz="2400" b="1" spc="-2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z);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solidFill>
                  <a:srgbClr val="FF0066"/>
                </a:solidFill>
                <a:latin typeface="Carlito"/>
                <a:cs typeface="Carlito"/>
              </a:rPr>
              <a:t>dim3 </a:t>
            </a:r>
            <a:r>
              <a:rPr sz="2400" b="1" spc="-5" dirty="0">
                <a:latin typeface="Carlito"/>
                <a:cs typeface="Carlito"/>
              </a:rPr>
              <a:t>dimBlock(x, </a:t>
            </a:r>
            <a:r>
              <a:rPr sz="2400" b="1" spc="-75" dirty="0">
                <a:latin typeface="Carlito"/>
                <a:cs typeface="Carlito"/>
              </a:rPr>
              <a:t>y,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z);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5" dirty="0">
                <a:latin typeface="Carlito"/>
                <a:cs typeface="Carlito"/>
              </a:rPr>
              <a:t>// </a:t>
            </a:r>
            <a:r>
              <a:rPr sz="2800" spc="-10" dirty="0">
                <a:latin typeface="Carlito"/>
                <a:cs typeface="Carlito"/>
              </a:rPr>
              <a:t>Launch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device </a:t>
            </a:r>
            <a:r>
              <a:rPr sz="2800" spc="-15" dirty="0">
                <a:latin typeface="Carlito"/>
                <a:cs typeface="Carlito"/>
              </a:rPr>
              <a:t>computation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threads!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b="1" spc="-10" dirty="0">
                <a:latin typeface="Carlito"/>
                <a:cs typeface="Carlito"/>
              </a:rPr>
              <a:t>MatrixMulKernel</a:t>
            </a:r>
            <a:r>
              <a:rPr sz="2400" b="1" i="1" spc="-10" dirty="0">
                <a:solidFill>
                  <a:srgbClr val="FF0066"/>
                </a:solidFill>
                <a:latin typeface="Carlito"/>
                <a:cs typeface="Carlito"/>
              </a:rPr>
              <a:t>&lt;&lt;&lt;</a:t>
            </a:r>
            <a:r>
              <a:rPr sz="2400" b="1" spc="-10" dirty="0">
                <a:latin typeface="Carlito"/>
                <a:cs typeface="Carlito"/>
              </a:rPr>
              <a:t>dimGrid, </a:t>
            </a:r>
            <a:r>
              <a:rPr sz="2400" b="1" spc="-5" dirty="0">
                <a:latin typeface="Carlito"/>
                <a:cs typeface="Carlito"/>
              </a:rPr>
              <a:t>dimBlock</a:t>
            </a:r>
            <a:r>
              <a:rPr sz="2400" b="1" i="1" spc="-5" dirty="0">
                <a:solidFill>
                  <a:srgbClr val="FF0066"/>
                </a:solidFill>
                <a:latin typeface="Carlito"/>
                <a:cs typeface="Carlito"/>
              </a:rPr>
              <a:t>&gt;&gt;&gt;</a:t>
            </a:r>
            <a:r>
              <a:rPr sz="2400" b="1" spc="-5" dirty="0">
                <a:latin typeface="Carlito"/>
                <a:cs typeface="Carlito"/>
              </a:rPr>
              <a:t>(Md, Nd, </a:t>
            </a:r>
            <a:r>
              <a:rPr sz="2400" b="1" spc="-15" dirty="0">
                <a:latin typeface="Carlito"/>
                <a:cs typeface="Carlito"/>
              </a:rPr>
              <a:t>Pd,</a:t>
            </a:r>
            <a:r>
              <a:rPr sz="2400" b="1" spc="10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Width);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rlito"/>
                <a:cs typeface="Carlito"/>
              </a:rPr>
              <a:t>Important:</a:t>
            </a:r>
            <a:endParaRPr sz="28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10" dirty="0">
                <a:latin typeface="Carlito"/>
                <a:cs typeface="Carlito"/>
              </a:rPr>
              <a:t>dimGrid </a:t>
            </a:r>
            <a:r>
              <a:rPr sz="2800" spc="-5" dirty="0">
                <a:latin typeface="Carlito"/>
                <a:cs typeface="Carlito"/>
              </a:rPr>
              <a:t>and dimBlock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user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defined</a:t>
            </a:r>
            <a:endParaRPr sz="2800">
              <a:latin typeface="Carlito"/>
              <a:cs typeface="Carlito"/>
            </a:endParaRPr>
          </a:p>
          <a:p>
            <a:pPr marL="194945" marR="5080" indent="-18288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i="1" spc="-5" dirty="0">
                <a:solidFill>
                  <a:srgbClr val="FF0066"/>
                </a:solidFill>
                <a:latin typeface="Carlito"/>
                <a:cs typeface="Carlito"/>
              </a:rPr>
              <a:t>gridDim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i="1" spc="-10" dirty="0">
                <a:solidFill>
                  <a:srgbClr val="FF0066"/>
                </a:solidFill>
                <a:latin typeface="Carlito"/>
                <a:cs typeface="Carlito"/>
              </a:rPr>
              <a:t>blockDim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built-in </a:t>
            </a:r>
            <a:r>
              <a:rPr sz="2800" spc="-15" dirty="0">
                <a:latin typeface="Carlito"/>
                <a:cs typeface="Carlito"/>
              </a:rPr>
              <a:t>predefined </a:t>
            </a:r>
            <a:r>
              <a:rPr sz="2800" spc="-10" dirty="0">
                <a:latin typeface="Carlito"/>
                <a:cs typeface="Carlito"/>
              </a:rPr>
              <a:t>variables  </a:t>
            </a:r>
            <a:r>
              <a:rPr sz="2800" spc="-5" dirty="0">
                <a:latin typeface="Carlito"/>
                <a:cs typeface="Carlito"/>
              </a:rPr>
              <a:t>accessible in </a:t>
            </a:r>
            <a:r>
              <a:rPr sz="2800" spc="-20" dirty="0">
                <a:latin typeface="Carlito"/>
                <a:cs typeface="Carlito"/>
              </a:rPr>
              <a:t>kernel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functions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2856" y="659130"/>
            <a:ext cx="5336971" cy="35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67460"/>
            <a:ext cx="5836920" cy="2074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70"/>
              </a:spcBef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15" dirty="0">
                <a:latin typeface="Carlito"/>
                <a:cs typeface="Carlito"/>
              </a:rPr>
              <a:t>Maximum </a:t>
            </a:r>
            <a:r>
              <a:rPr sz="2800" i="1" spc="-10" dirty="0">
                <a:solidFill>
                  <a:srgbClr val="FF0066"/>
                </a:solidFill>
                <a:latin typeface="Carlito"/>
                <a:cs typeface="Carlito"/>
              </a:rPr>
              <a:t>dimensions </a:t>
            </a:r>
            <a:r>
              <a:rPr sz="2800" spc="-5" dirty="0">
                <a:latin typeface="Carlito"/>
                <a:cs typeface="Carlito"/>
              </a:rPr>
              <a:t>of a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block</a:t>
            </a:r>
            <a:endParaRPr sz="28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15" dirty="0">
                <a:latin typeface="Carlito"/>
                <a:cs typeface="Carlito"/>
              </a:rPr>
              <a:t>Maximum </a:t>
            </a:r>
            <a:r>
              <a:rPr sz="2800" i="1" spc="-10" dirty="0">
                <a:solidFill>
                  <a:srgbClr val="FF0066"/>
                </a:solidFill>
                <a:latin typeface="Carlito"/>
                <a:cs typeface="Carlito"/>
              </a:rPr>
              <a:t>number </a:t>
            </a:r>
            <a:r>
              <a:rPr sz="2800" i="1" dirty="0">
                <a:solidFill>
                  <a:srgbClr val="FF0066"/>
                </a:solidFill>
                <a:latin typeface="Carlito"/>
                <a:cs typeface="Carlito"/>
              </a:rPr>
              <a:t>of </a:t>
            </a:r>
            <a:r>
              <a:rPr sz="2800" i="1" spc="-5" dirty="0">
                <a:solidFill>
                  <a:srgbClr val="FF0066"/>
                </a:solidFill>
                <a:latin typeface="Carlito"/>
                <a:cs typeface="Carlito"/>
              </a:rPr>
              <a:t>threads </a:t>
            </a:r>
            <a:r>
              <a:rPr sz="2800" spc="-10" dirty="0">
                <a:latin typeface="Carlito"/>
                <a:cs typeface="Carlito"/>
              </a:rPr>
              <a:t>per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block</a:t>
            </a:r>
            <a:endParaRPr sz="28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10" dirty="0">
                <a:latin typeface="Carlito"/>
                <a:cs typeface="Carlito"/>
              </a:rPr>
              <a:t>Maximum </a:t>
            </a:r>
            <a:r>
              <a:rPr sz="2800" i="1" spc="-5" dirty="0">
                <a:solidFill>
                  <a:srgbClr val="FF0066"/>
                </a:solidFill>
                <a:latin typeface="Carlito"/>
                <a:cs typeface="Carlito"/>
              </a:rPr>
              <a:t>dimensions </a:t>
            </a:r>
            <a:r>
              <a:rPr sz="2800" spc="-5" dirty="0">
                <a:latin typeface="Carlito"/>
                <a:cs typeface="Carlito"/>
              </a:rPr>
              <a:t>of a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grid</a:t>
            </a:r>
            <a:endParaRPr sz="28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spcBef>
                <a:spcPts val="670"/>
              </a:spcBef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15" dirty="0">
                <a:latin typeface="Carlito"/>
                <a:cs typeface="Carlito"/>
              </a:rPr>
              <a:t>Maximum </a:t>
            </a:r>
            <a:r>
              <a:rPr sz="2800" i="1" spc="-10" dirty="0">
                <a:solidFill>
                  <a:srgbClr val="FF0066"/>
                </a:solidFill>
                <a:latin typeface="Carlito"/>
                <a:cs typeface="Carlito"/>
              </a:rPr>
              <a:t>number </a:t>
            </a:r>
            <a:r>
              <a:rPr sz="2800" i="1" dirty="0">
                <a:solidFill>
                  <a:srgbClr val="FF0066"/>
                </a:solidFill>
                <a:latin typeface="Carlito"/>
                <a:cs typeface="Carlito"/>
              </a:rPr>
              <a:t>of </a:t>
            </a:r>
            <a:r>
              <a:rPr sz="2800" i="1" spc="-10" dirty="0">
                <a:solidFill>
                  <a:srgbClr val="FF0066"/>
                </a:solidFill>
                <a:latin typeface="Carlito"/>
                <a:cs typeface="Carlito"/>
              </a:rPr>
              <a:t>blocks </a:t>
            </a:r>
            <a:r>
              <a:rPr sz="2800" spc="-10" dirty="0">
                <a:latin typeface="Carlito"/>
                <a:cs typeface="Carlito"/>
              </a:rPr>
              <a:t>per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grid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2856" y="675640"/>
            <a:ext cx="1713915" cy="266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3081" y="678941"/>
            <a:ext cx="921981" cy="26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856" y="659130"/>
            <a:ext cx="6161328" cy="35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8121" y="1389582"/>
            <a:ext cx="6762047" cy="5282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53413"/>
            <a:ext cx="8103234" cy="4723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2284" indent="-182880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5" dirty="0">
                <a:latin typeface="Carlito"/>
                <a:cs typeface="Carlito"/>
              </a:rPr>
              <a:t>parallelism </a:t>
            </a:r>
            <a:r>
              <a:rPr sz="2800" spc="-5" dirty="0">
                <a:latin typeface="Carlito"/>
                <a:cs typeface="Carlito"/>
              </a:rPr>
              <a:t>is the main </a:t>
            </a:r>
            <a:r>
              <a:rPr sz="2800" spc="-15" dirty="0">
                <a:latin typeface="Carlito"/>
                <a:cs typeface="Carlito"/>
              </a:rPr>
              <a:t>source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scalability </a:t>
            </a:r>
            <a:r>
              <a:rPr sz="2800" spc="-30" dirty="0">
                <a:latin typeface="Carlito"/>
                <a:cs typeface="Carlito"/>
              </a:rPr>
              <a:t>for  </a:t>
            </a:r>
            <a:r>
              <a:rPr sz="2800" spc="-15" dirty="0">
                <a:latin typeface="Carlito"/>
                <a:cs typeface="Carlito"/>
              </a:rPr>
              <a:t>parallel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programs</a:t>
            </a:r>
            <a:endParaRPr sz="2800">
              <a:latin typeface="Carlito"/>
              <a:cs typeface="Carlito"/>
            </a:endParaRPr>
          </a:p>
          <a:p>
            <a:pPr marL="194945" marR="5080" indent="-182880">
              <a:lnSpc>
                <a:spcPct val="100000"/>
              </a:lnSpc>
              <a:spcBef>
                <a:spcPts val="5"/>
              </a:spcBef>
              <a:buClr>
                <a:srgbClr val="7E7E7E"/>
              </a:buClr>
              <a:buFont typeface="Wingdings"/>
              <a:buChar char=""/>
              <a:tabLst>
                <a:tab pos="276860" algn="l"/>
              </a:tabLst>
            </a:pPr>
            <a:r>
              <a:rPr sz="2800" spc="-15" dirty="0">
                <a:latin typeface="Carlito"/>
                <a:cs typeface="Carlito"/>
              </a:rPr>
              <a:t>Each CUDA source </a:t>
            </a:r>
            <a:r>
              <a:rPr sz="2800" spc="-5" dirty="0">
                <a:latin typeface="Carlito"/>
                <a:cs typeface="Carlito"/>
              </a:rPr>
              <a:t>file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mixture </a:t>
            </a:r>
            <a:r>
              <a:rPr sz="2800" spc="-5" dirty="0">
                <a:latin typeface="Carlito"/>
                <a:cs typeface="Carlito"/>
              </a:rPr>
              <a:t>of both </a:t>
            </a:r>
            <a:r>
              <a:rPr sz="2800" spc="-15" dirty="0">
                <a:latin typeface="Carlito"/>
                <a:cs typeface="Carlito"/>
              </a:rPr>
              <a:t>host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device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code.</a:t>
            </a:r>
            <a:endParaRPr sz="2800">
              <a:latin typeface="Carlito"/>
              <a:cs typeface="Carlito"/>
            </a:endParaRPr>
          </a:p>
          <a:p>
            <a:pPr marL="276225" indent="-26416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276860" algn="l"/>
              </a:tabLst>
            </a:pP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5" dirty="0">
                <a:latin typeface="Carlito"/>
                <a:cs typeface="Carlito"/>
              </a:rPr>
              <a:t>learned </a:t>
            </a:r>
            <a:r>
              <a:rPr sz="2800" spc="-20" dirty="0">
                <a:latin typeface="Carlito"/>
                <a:cs typeface="Carlito"/>
              </a:rPr>
              <a:t>today </a:t>
            </a:r>
            <a:r>
              <a:rPr sz="2800" spc="-5" dirty="0">
                <a:latin typeface="Carlito"/>
                <a:cs typeface="Carlito"/>
              </a:rPr>
              <a:t>about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CUDA:</a:t>
            </a:r>
            <a:endParaRPr sz="2800">
              <a:latin typeface="Carlito"/>
              <a:cs typeface="Carlito"/>
            </a:endParaRPr>
          </a:p>
          <a:p>
            <a:pPr marL="424180" lvl="1" indent="-183515">
              <a:lnSpc>
                <a:spcPct val="100000"/>
              </a:lnSpc>
              <a:spcBef>
                <a:spcPts val="30"/>
              </a:spcBef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spc="-5" dirty="0">
                <a:latin typeface="Carlito"/>
                <a:cs typeface="Carlito"/>
              </a:rPr>
              <a:t>KernelA&lt;&lt;&lt; nBlk, nTid &gt;&gt;&gt;(args)</a:t>
            </a:r>
            <a:endParaRPr sz="2400">
              <a:latin typeface="Carlito"/>
              <a:cs typeface="Carlito"/>
            </a:endParaRPr>
          </a:p>
          <a:p>
            <a:pPr marL="424180" lvl="1" indent="-183515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dirty="0">
                <a:latin typeface="Carlito"/>
                <a:cs typeface="Carlito"/>
              </a:rPr>
              <a:t>cudaMalloc()</a:t>
            </a:r>
            <a:endParaRPr sz="2400">
              <a:latin typeface="Carlito"/>
              <a:cs typeface="Carlito"/>
            </a:endParaRPr>
          </a:p>
          <a:p>
            <a:pPr marL="424180" lvl="1" indent="-183515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spc="-5" dirty="0">
                <a:latin typeface="Carlito"/>
                <a:cs typeface="Carlito"/>
              </a:rPr>
              <a:t>cudaFree()</a:t>
            </a:r>
            <a:endParaRPr sz="2400">
              <a:latin typeface="Carlito"/>
              <a:cs typeface="Carlito"/>
            </a:endParaRPr>
          </a:p>
          <a:p>
            <a:pPr marL="424180" lvl="1" indent="-183515">
              <a:lnSpc>
                <a:spcPts val="2870"/>
              </a:lnSpc>
              <a:spcBef>
                <a:spcPts val="20"/>
              </a:spcBef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dirty="0">
                <a:latin typeface="Carlito"/>
                <a:cs typeface="Carlito"/>
              </a:rPr>
              <a:t>cudaMemcpy()</a:t>
            </a:r>
            <a:endParaRPr sz="2400">
              <a:latin typeface="Carlito"/>
              <a:cs typeface="Carlito"/>
            </a:endParaRPr>
          </a:p>
          <a:p>
            <a:pPr marL="424180" lvl="1" indent="-183515">
              <a:lnSpc>
                <a:spcPts val="2870"/>
              </a:lnSpc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dirty="0">
                <a:latin typeface="Carlito"/>
                <a:cs typeface="Carlito"/>
              </a:rPr>
              <a:t>gridDim and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blockDim</a:t>
            </a:r>
            <a:endParaRPr sz="2400">
              <a:latin typeface="Carlito"/>
              <a:cs typeface="Carlito"/>
            </a:endParaRPr>
          </a:p>
          <a:p>
            <a:pPr marL="424180" lvl="1" indent="-183515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spc="-5" dirty="0">
                <a:latin typeface="Carlito"/>
                <a:cs typeface="Carlito"/>
              </a:rPr>
              <a:t>threadIdx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" dirty="0">
                <a:latin typeface="Carlito"/>
                <a:cs typeface="Carlito"/>
              </a:rPr>
              <a:t> blockIdx</a:t>
            </a:r>
            <a:endParaRPr sz="2400">
              <a:latin typeface="Carlito"/>
              <a:cs typeface="Carlito"/>
            </a:endParaRPr>
          </a:p>
          <a:p>
            <a:pPr marL="424180" lvl="1" indent="-183515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spc="-5" dirty="0">
                <a:latin typeface="Carlito"/>
                <a:cs typeface="Carlito"/>
              </a:rPr>
              <a:t>dim3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0537" y="660654"/>
            <a:ext cx="1976678" cy="281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537" y="659130"/>
            <a:ext cx="4023664" cy="350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4532" y="668527"/>
            <a:ext cx="1864994" cy="273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7199" y="1148174"/>
            <a:ext cx="6953813" cy="54188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53413"/>
            <a:ext cx="8148320" cy="5028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15" dirty="0">
                <a:latin typeface="Carlito"/>
                <a:cs typeface="Carlito"/>
              </a:rPr>
              <a:t>Introduced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2007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i="1" spc="-5" dirty="0">
                <a:solidFill>
                  <a:srgbClr val="FF0066"/>
                </a:solidFill>
                <a:latin typeface="Carlito"/>
                <a:cs typeface="Carlito"/>
              </a:rPr>
              <a:t>NVIDIA </a:t>
            </a:r>
            <a:r>
              <a:rPr sz="2800" i="1" spc="-50" dirty="0">
                <a:solidFill>
                  <a:srgbClr val="FF0066"/>
                </a:solidFill>
                <a:latin typeface="Carlito"/>
                <a:cs typeface="Carlito"/>
              </a:rPr>
              <a:t>Tesla</a:t>
            </a:r>
            <a:r>
              <a:rPr sz="2800" i="1" spc="145" dirty="0">
                <a:solidFill>
                  <a:srgbClr val="FF006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architecture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7E7E"/>
              </a:buClr>
              <a:buFont typeface="Wingdings"/>
              <a:buChar char=""/>
            </a:pPr>
            <a:endParaRPr sz="2750">
              <a:latin typeface="Carlito"/>
              <a:cs typeface="Carlito"/>
            </a:endParaRPr>
          </a:p>
          <a:p>
            <a:pPr marL="194945" marR="629920" indent="-18288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15" dirty="0">
                <a:latin typeface="Carlito"/>
                <a:cs typeface="Carlito"/>
              </a:rPr>
              <a:t>“C-like” </a:t>
            </a:r>
            <a:r>
              <a:rPr sz="2800" spc="-5" dirty="0">
                <a:latin typeface="Carlito"/>
                <a:cs typeface="Carlito"/>
              </a:rPr>
              <a:t>language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express programs </a:t>
            </a:r>
            <a:r>
              <a:rPr sz="2800" spc="-10" dirty="0">
                <a:latin typeface="Carlito"/>
                <a:cs typeface="Carlito"/>
              </a:rPr>
              <a:t>that run on  </a:t>
            </a:r>
            <a:r>
              <a:rPr sz="2800" spc="-5" dirty="0">
                <a:latin typeface="Carlito"/>
                <a:cs typeface="Carlito"/>
              </a:rPr>
              <a:t>GPUs </a:t>
            </a:r>
            <a:r>
              <a:rPr sz="2800" spc="-10" dirty="0">
                <a:latin typeface="Carlito"/>
                <a:cs typeface="Carlito"/>
              </a:rPr>
              <a:t>using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compute-mode </a:t>
            </a:r>
            <a:r>
              <a:rPr sz="2800" spc="-20" dirty="0">
                <a:latin typeface="Carlito"/>
                <a:cs typeface="Carlito"/>
              </a:rPr>
              <a:t>hardware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interface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7E7E"/>
              </a:buClr>
              <a:buFont typeface="Wingdings"/>
              <a:buChar char=""/>
            </a:pPr>
            <a:endParaRPr sz="2750">
              <a:latin typeface="Carlito"/>
              <a:cs typeface="Carlito"/>
            </a:endParaRPr>
          </a:p>
          <a:p>
            <a:pPr marL="194945" marR="5080" indent="-182880" algn="just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i="1" spc="-15" dirty="0">
                <a:solidFill>
                  <a:srgbClr val="FF0066"/>
                </a:solidFill>
                <a:latin typeface="Carlito"/>
                <a:cs typeface="Carlito"/>
              </a:rPr>
              <a:t>Relatively </a:t>
            </a:r>
            <a:r>
              <a:rPr sz="2800" i="1" spc="-10" dirty="0">
                <a:solidFill>
                  <a:srgbClr val="FF0066"/>
                </a:solidFill>
                <a:latin typeface="Carlito"/>
                <a:cs typeface="Carlito"/>
              </a:rPr>
              <a:t>low-level</a:t>
            </a:r>
            <a:r>
              <a:rPr sz="2800" spc="-10" dirty="0">
                <a:latin typeface="Carlito"/>
                <a:cs typeface="Carlito"/>
              </a:rPr>
              <a:t>: </a:t>
            </a:r>
            <a:r>
              <a:rPr sz="2800" spc="-60" dirty="0">
                <a:latin typeface="Carlito"/>
                <a:cs typeface="Carlito"/>
              </a:rPr>
              <a:t>CUDA’s </a:t>
            </a:r>
            <a:r>
              <a:rPr sz="2800" spc="-15" dirty="0">
                <a:latin typeface="Carlito"/>
                <a:cs typeface="Carlito"/>
              </a:rPr>
              <a:t>abstractions </a:t>
            </a:r>
            <a:r>
              <a:rPr sz="2800" spc="-5" dirty="0">
                <a:latin typeface="Carlito"/>
                <a:cs typeface="Carlito"/>
              </a:rPr>
              <a:t>closely </a:t>
            </a:r>
            <a:r>
              <a:rPr sz="2800" spc="-15" dirty="0">
                <a:latin typeface="Carlito"/>
                <a:cs typeface="Carlito"/>
              </a:rPr>
              <a:t>match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capabilities/performance </a:t>
            </a:r>
            <a:r>
              <a:rPr sz="2800" spc="-15" dirty="0">
                <a:latin typeface="Carlito"/>
                <a:cs typeface="Carlito"/>
              </a:rPr>
              <a:t>characteristics </a:t>
            </a:r>
            <a:r>
              <a:rPr sz="2800" spc="-5" dirty="0">
                <a:latin typeface="Carlito"/>
                <a:cs typeface="Carlito"/>
              </a:rPr>
              <a:t>of modern  GPUs </a:t>
            </a:r>
            <a:r>
              <a:rPr sz="2800" spc="-10" dirty="0">
                <a:latin typeface="Carlito"/>
                <a:cs typeface="Carlito"/>
              </a:rPr>
              <a:t>(low </a:t>
            </a:r>
            <a:r>
              <a:rPr sz="2800" spc="-15" dirty="0">
                <a:latin typeface="Carlito"/>
                <a:cs typeface="Carlito"/>
              </a:rPr>
              <a:t>abstraction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distance)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E7E7E"/>
              </a:buClr>
              <a:buFont typeface="Wingdings"/>
              <a:buChar char=""/>
            </a:pPr>
            <a:endParaRPr sz="2750">
              <a:latin typeface="Carlito"/>
              <a:cs typeface="Carlito"/>
            </a:endParaRPr>
          </a:p>
          <a:p>
            <a:pPr marL="195580" indent="-182880" algn="just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b="1" spc="-15" dirty="0">
                <a:latin typeface="Carlito"/>
                <a:cs typeface="Carlito"/>
              </a:rPr>
              <a:t>Note</a:t>
            </a:r>
            <a:r>
              <a:rPr sz="2800" spc="-15" dirty="0">
                <a:latin typeface="Carlito"/>
                <a:cs typeface="Carlito"/>
              </a:rPr>
              <a:t>: </a:t>
            </a:r>
            <a:r>
              <a:rPr sz="2800" i="1" spc="-10" dirty="0">
                <a:solidFill>
                  <a:srgbClr val="FF0066"/>
                </a:solidFill>
                <a:latin typeface="Carlito"/>
                <a:cs typeface="Carlito"/>
              </a:rPr>
              <a:t>OpenCL </a:t>
            </a:r>
            <a:r>
              <a:rPr sz="2800" spc="-5" dirty="0">
                <a:latin typeface="Carlito"/>
                <a:cs typeface="Carlito"/>
              </a:rPr>
              <a:t>is an open </a:t>
            </a:r>
            <a:r>
              <a:rPr sz="2800" spc="-20" dirty="0">
                <a:latin typeface="Carlito"/>
                <a:cs typeface="Carlito"/>
              </a:rPr>
              <a:t>standards version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2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CUDA</a:t>
            </a:r>
            <a:endParaRPr sz="2800">
              <a:latin typeface="Carlito"/>
              <a:cs typeface="Carlito"/>
            </a:endParaRPr>
          </a:p>
          <a:p>
            <a:pPr marL="424180" lvl="1" indent="-183515">
              <a:lnSpc>
                <a:spcPct val="100000"/>
              </a:lnSpc>
              <a:spcBef>
                <a:spcPts val="30"/>
              </a:spcBef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spc="-15" dirty="0">
                <a:latin typeface="Carlito"/>
                <a:cs typeface="Carlito"/>
              </a:rPr>
              <a:t>CUDA </a:t>
            </a:r>
            <a:r>
              <a:rPr sz="2400" spc="-5" dirty="0">
                <a:latin typeface="Carlito"/>
                <a:cs typeface="Carlito"/>
              </a:rPr>
              <a:t>only </a:t>
            </a:r>
            <a:r>
              <a:rPr sz="2400" dirty="0">
                <a:latin typeface="Carlito"/>
                <a:cs typeface="Carlito"/>
              </a:rPr>
              <a:t>runs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0" dirty="0">
                <a:latin typeface="Carlito"/>
                <a:cs typeface="Carlito"/>
              </a:rPr>
              <a:t>NVIDIA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GPUs</a:t>
            </a:r>
            <a:endParaRPr sz="2400">
              <a:latin typeface="Carlito"/>
              <a:cs typeface="Carlito"/>
            </a:endParaRPr>
          </a:p>
          <a:p>
            <a:pPr marL="424180" lvl="1" indent="-183515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spc="-5" dirty="0">
                <a:latin typeface="Carlito"/>
                <a:cs typeface="Carlito"/>
              </a:rPr>
              <a:t>OpenCL </a:t>
            </a:r>
            <a:r>
              <a:rPr sz="2400" dirty="0">
                <a:latin typeface="Carlito"/>
                <a:cs typeface="Carlito"/>
              </a:rPr>
              <a:t>runs </a:t>
            </a:r>
            <a:r>
              <a:rPr sz="2400" spc="-5" dirty="0">
                <a:latin typeface="Carlito"/>
                <a:cs typeface="Carlito"/>
              </a:rPr>
              <a:t>on CPUs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GPUs </a:t>
            </a:r>
            <a:r>
              <a:rPr sz="2400" spc="-15" dirty="0">
                <a:latin typeface="Carlito"/>
                <a:cs typeface="Carlito"/>
              </a:rPr>
              <a:t>from many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vendors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0537" y="660654"/>
            <a:ext cx="4923332" cy="349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53413"/>
            <a:ext cx="6605270" cy="1614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b="1" spc="-15" dirty="0">
                <a:latin typeface="Carlito"/>
                <a:cs typeface="Carlito"/>
              </a:rPr>
              <a:t>Compute </a:t>
            </a:r>
            <a:r>
              <a:rPr sz="2800" b="1" spc="-5" dirty="0">
                <a:latin typeface="Carlito"/>
                <a:cs typeface="Carlito"/>
              </a:rPr>
              <a:t>Unified </a:t>
            </a:r>
            <a:r>
              <a:rPr sz="2800" b="1" spc="-10" dirty="0">
                <a:latin typeface="Carlito"/>
                <a:cs typeface="Carlito"/>
              </a:rPr>
              <a:t>Device</a:t>
            </a:r>
            <a:r>
              <a:rPr sz="2800" b="1" spc="7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Architecture</a:t>
            </a:r>
            <a:endParaRPr sz="2800">
              <a:latin typeface="Carlito"/>
              <a:cs typeface="Carlito"/>
            </a:endParaRPr>
          </a:p>
          <a:p>
            <a:pPr marL="195580" indent="-182880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20" dirty="0">
                <a:latin typeface="Carlito"/>
                <a:cs typeface="Carlito"/>
              </a:rPr>
              <a:t>Integrated </a:t>
            </a:r>
            <a:r>
              <a:rPr sz="2800" spc="-10" dirty="0">
                <a:latin typeface="Carlito"/>
                <a:cs typeface="Carlito"/>
              </a:rPr>
              <a:t>host+device </a:t>
            </a:r>
            <a:r>
              <a:rPr sz="2800" spc="-5" dirty="0">
                <a:latin typeface="Carlito"/>
                <a:cs typeface="Carlito"/>
              </a:rPr>
              <a:t>app C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program</a:t>
            </a:r>
            <a:endParaRPr sz="2800">
              <a:latin typeface="Carlito"/>
              <a:cs typeface="Carlito"/>
            </a:endParaRPr>
          </a:p>
          <a:p>
            <a:pPr marL="424180" lvl="1" indent="-183515">
              <a:lnSpc>
                <a:spcPct val="100000"/>
              </a:lnSpc>
              <a:spcBef>
                <a:spcPts val="30"/>
              </a:spcBef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spc="-5" dirty="0">
                <a:latin typeface="Carlito"/>
                <a:cs typeface="Carlito"/>
              </a:rPr>
              <a:t>Serial or modestly </a:t>
            </a:r>
            <a:r>
              <a:rPr sz="2400" spc="-10" dirty="0">
                <a:latin typeface="Carlito"/>
                <a:cs typeface="Carlito"/>
              </a:rPr>
              <a:t>parallel </a:t>
            </a:r>
            <a:r>
              <a:rPr sz="2400" spc="-5" dirty="0">
                <a:latin typeface="Carlito"/>
                <a:cs typeface="Carlito"/>
              </a:rPr>
              <a:t>parts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5" dirty="0">
                <a:latin typeface="Carlito"/>
                <a:cs typeface="Carlito"/>
              </a:rPr>
              <a:t>host </a:t>
            </a:r>
            <a:r>
              <a:rPr sz="2400" dirty="0">
                <a:latin typeface="Carlito"/>
                <a:cs typeface="Carlito"/>
              </a:rPr>
              <a:t>C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</a:t>
            </a:r>
            <a:endParaRPr sz="2400">
              <a:latin typeface="Carlito"/>
              <a:cs typeface="Carlito"/>
            </a:endParaRPr>
          </a:p>
          <a:p>
            <a:pPr marL="424180" lvl="1" indent="-183515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spc="-5" dirty="0">
                <a:latin typeface="Carlito"/>
                <a:cs typeface="Carlito"/>
              </a:rPr>
              <a:t>Highly </a:t>
            </a:r>
            <a:r>
              <a:rPr sz="2400" spc="-10" dirty="0">
                <a:latin typeface="Carlito"/>
                <a:cs typeface="Carlito"/>
              </a:rPr>
              <a:t>parallel </a:t>
            </a:r>
            <a:r>
              <a:rPr sz="2400" spc="-5" dirty="0">
                <a:latin typeface="Carlito"/>
                <a:cs typeface="Carlito"/>
              </a:rPr>
              <a:t>parts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device SPMD </a:t>
            </a:r>
            <a:r>
              <a:rPr sz="2400" spc="-15" dirty="0">
                <a:latin typeface="Carlito"/>
                <a:cs typeface="Carlito"/>
              </a:rPr>
              <a:t>kernel </a:t>
            </a:r>
            <a:r>
              <a:rPr sz="2400" dirty="0">
                <a:latin typeface="Carlito"/>
                <a:cs typeface="Carlito"/>
              </a:rPr>
              <a:t>C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3574" y="660654"/>
            <a:ext cx="2490498" cy="281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3094" y="2919234"/>
            <a:ext cx="7043737" cy="3436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53413"/>
            <a:ext cx="7236459" cy="1553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CUDA </a:t>
            </a:r>
            <a:r>
              <a:rPr sz="2800" spc="-20" dirty="0">
                <a:latin typeface="Carlito"/>
                <a:cs typeface="Carlito"/>
              </a:rPr>
              <a:t>kernel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executed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25" dirty="0">
                <a:latin typeface="Carlito"/>
                <a:cs typeface="Carlito"/>
              </a:rPr>
              <a:t>array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threads</a:t>
            </a:r>
            <a:endParaRPr sz="2800">
              <a:latin typeface="Carlito"/>
              <a:cs typeface="Carlito"/>
            </a:endParaRPr>
          </a:p>
          <a:p>
            <a:pPr marL="424180" lvl="1" indent="-183515">
              <a:lnSpc>
                <a:spcPct val="100000"/>
              </a:lnSpc>
              <a:spcBef>
                <a:spcPts val="30"/>
              </a:spcBef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threads </a:t>
            </a:r>
            <a:r>
              <a:rPr sz="2400" dirty="0">
                <a:latin typeface="Carlito"/>
                <a:cs typeface="Carlito"/>
              </a:rPr>
              <a:t>run the </a:t>
            </a:r>
            <a:r>
              <a:rPr sz="2400" spc="-5" dirty="0">
                <a:latin typeface="Carlito"/>
                <a:cs typeface="Carlito"/>
              </a:rPr>
              <a:t>same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spc="-5" dirty="0">
                <a:latin typeface="Carlito"/>
                <a:cs typeface="Carlito"/>
              </a:rPr>
              <a:t>(the SP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SPMD)</a:t>
            </a:r>
            <a:endParaRPr sz="2400">
              <a:latin typeface="Carlito"/>
              <a:cs typeface="Carlito"/>
            </a:endParaRPr>
          </a:p>
          <a:p>
            <a:pPr marL="424180" lvl="1" indent="-183515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spc="-10" dirty="0">
                <a:latin typeface="Carlito"/>
                <a:cs typeface="Carlito"/>
              </a:rPr>
              <a:t>Each thread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dirty="0">
                <a:latin typeface="Carlito"/>
                <a:cs typeface="Carlito"/>
              </a:rPr>
              <a:t>an ID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spc="-5" dirty="0">
                <a:latin typeface="Carlito"/>
                <a:cs typeface="Carlito"/>
              </a:rPr>
              <a:t>uses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compute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memory</a:t>
            </a:r>
            <a:endParaRPr sz="2400">
              <a:latin typeface="Carlito"/>
              <a:cs typeface="Carlito"/>
            </a:endParaRPr>
          </a:p>
          <a:p>
            <a:pPr marL="42418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addresses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20" dirty="0">
                <a:latin typeface="Carlito"/>
                <a:cs typeface="Carlito"/>
              </a:rPr>
              <a:t>make </a:t>
            </a:r>
            <a:r>
              <a:rPr sz="2400" spc="-15" dirty="0">
                <a:latin typeface="Carlito"/>
                <a:cs typeface="Carlito"/>
              </a:rPr>
              <a:t>control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decisions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2856" y="660654"/>
            <a:ext cx="2645587" cy="281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5395" y="3167867"/>
            <a:ext cx="3286668" cy="3191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53413"/>
            <a:ext cx="7960359" cy="1553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Font typeface="Wingdings"/>
              <a:buChar char=""/>
              <a:tabLst>
                <a:tab pos="195580" algn="l"/>
              </a:tabLst>
            </a:pPr>
            <a:r>
              <a:rPr sz="2800" spc="-10" dirty="0">
                <a:latin typeface="Carlito"/>
                <a:cs typeface="Carlito"/>
              </a:rPr>
              <a:t>Divide </a:t>
            </a:r>
            <a:r>
              <a:rPr sz="2800" spc="-5" dirty="0">
                <a:latin typeface="Carlito"/>
                <a:cs typeface="Carlito"/>
              </a:rPr>
              <a:t>monolithic </a:t>
            </a:r>
            <a:r>
              <a:rPr sz="2800" spc="-10" dirty="0">
                <a:latin typeface="Carlito"/>
                <a:cs typeface="Carlito"/>
              </a:rPr>
              <a:t>thread </a:t>
            </a:r>
            <a:r>
              <a:rPr sz="2800" spc="-25" dirty="0">
                <a:latin typeface="Carlito"/>
                <a:cs typeface="Carlito"/>
              </a:rPr>
              <a:t>array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10" dirty="0">
                <a:latin typeface="Carlito"/>
                <a:cs typeface="Carlito"/>
              </a:rPr>
              <a:t>multiple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blocks</a:t>
            </a:r>
            <a:endParaRPr sz="2800">
              <a:latin typeface="Carlito"/>
              <a:cs typeface="Carlito"/>
            </a:endParaRPr>
          </a:p>
          <a:p>
            <a:pPr marL="424180" marR="5080" lvl="1" indent="-183515">
              <a:lnSpc>
                <a:spcPct val="100000"/>
              </a:lnSpc>
              <a:spcBef>
                <a:spcPts val="30"/>
              </a:spcBef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spc="-10" dirty="0">
                <a:latin typeface="Carlito"/>
                <a:cs typeface="Carlito"/>
              </a:rPr>
              <a:t>Threads </a:t>
            </a:r>
            <a:r>
              <a:rPr sz="2400" dirty="0">
                <a:latin typeface="Carlito"/>
                <a:cs typeface="Carlito"/>
              </a:rPr>
              <a:t>within a </a:t>
            </a:r>
            <a:r>
              <a:rPr sz="2400" spc="-5" dirty="0">
                <a:latin typeface="Carlito"/>
                <a:cs typeface="Carlito"/>
              </a:rPr>
              <a:t>block </a:t>
            </a:r>
            <a:r>
              <a:rPr sz="2400" spc="-20" dirty="0">
                <a:latin typeface="Carlito"/>
                <a:cs typeface="Carlito"/>
              </a:rPr>
              <a:t>cooperate </a:t>
            </a:r>
            <a:r>
              <a:rPr sz="2400" dirty="0">
                <a:latin typeface="Carlito"/>
                <a:cs typeface="Carlito"/>
              </a:rPr>
              <a:t>via </a:t>
            </a:r>
            <a:r>
              <a:rPr sz="2400" i="1" spc="-5" dirty="0">
                <a:solidFill>
                  <a:srgbClr val="FF0066"/>
                </a:solidFill>
                <a:latin typeface="Carlito"/>
                <a:cs typeface="Carlito"/>
              </a:rPr>
              <a:t>shared </a:t>
            </a:r>
            <a:r>
              <a:rPr sz="2400" i="1" dirty="0">
                <a:solidFill>
                  <a:srgbClr val="FF0066"/>
                </a:solidFill>
                <a:latin typeface="Carlito"/>
                <a:cs typeface="Carlito"/>
              </a:rPr>
              <a:t>memory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i="1" spc="-10" dirty="0">
                <a:solidFill>
                  <a:srgbClr val="FF0066"/>
                </a:solidFill>
                <a:latin typeface="Carlito"/>
                <a:cs typeface="Carlito"/>
              </a:rPr>
              <a:t>atomic  </a:t>
            </a:r>
            <a:r>
              <a:rPr sz="2400" i="1" dirty="0">
                <a:solidFill>
                  <a:srgbClr val="FF0066"/>
                </a:solidFill>
                <a:latin typeface="Carlito"/>
                <a:cs typeface="Carlito"/>
              </a:rPr>
              <a:t>operations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i="1" spc="-5" dirty="0">
                <a:solidFill>
                  <a:srgbClr val="FF0066"/>
                </a:solidFill>
                <a:latin typeface="Carlito"/>
                <a:cs typeface="Carlito"/>
              </a:rPr>
              <a:t>barrier </a:t>
            </a:r>
            <a:r>
              <a:rPr sz="2400" i="1" spc="-10" dirty="0">
                <a:solidFill>
                  <a:srgbClr val="FF0066"/>
                </a:solidFill>
                <a:latin typeface="Carlito"/>
                <a:cs typeface="Carlito"/>
              </a:rPr>
              <a:t>synchronization</a:t>
            </a:r>
            <a:r>
              <a:rPr sz="2400" spc="-10" dirty="0">
                <a:latin typeface="Carlito"/>
                <a:cs typeface="Carlito"/>
              </a:rPr>
              <a:t>,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...</a:t>
            </a:r>
            <a:endParaRPr sz="2400">
              <a:latin typeface="Carlito"/>
              <a:cs typeface="Carlito"/>
            </a:endParaRPr>
          </a:p>
          <a:p>
            <a:pPr marL="424180" lvl="1" indent="-183515">
              <a:lnSpc>
                <a:spcPct val="100000"/>
              </a:lnSpc>
              <a:buClr>
                <a:srgbClr val="7E7E7E"/>
              </a:buClr>
              <a:buFont typeface="Wingdings"/>
              <a:buChar char=""/>
              <a:tabLst>
                <a:tab pos="424815" algn="l"/>
              </a:tabLst>
            </a:pPr>
            <a:r>
              <a:rPr sz="2400" spc="-10" dirty="0">
                <a:latin typeface="Carlito"/>
                <a:cs typeface="Carlito"/>
              </a:rPr>
              <a:t>Threads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different </a:t>
            </a:r>
            <a:r>
              <a:rPr sz="2400" spc="-10" dirty="0">
                <a:latin typeface="Carlito"/>
                <a:cs typeface="Carlito"/>
              </a:rPr>
              <a:t>blocks </a:t>
            </a:r>
            <a:r>
              <a:rPr sz="2400" i="1" spc="-5" dirty="0">
                <a:solidFill>
                  <a:srgbClr val="FF0066"/>
                </a:solidFill>
                <a:latin typeface="Carlito"/>
                <a:cs typeface="Carlito"/>
              </a:rPr>
              <a:t>cannot</a:t>
            </a:r>
            <a:r>
              <a:rPr sz="2400" i="1" spc="40" dirty="0">
                <a:solidFill>
                  <a:srgbClr val="FF0066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cooperate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2856" y="660654"/>
            <a:ext cx="2645587" cy="281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200361"/>
            <a:ext cx="8382000" cy="2845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66009"/>
            <a:ext cx="8236711" cy="6491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0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672</Words>
  <Application>Microsoft Office PowerPoint</Application>
  <PresentationFormat>On-screen Show (4:3)</PresentationFormat>
  <Paragraphs>148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Carlito</vt:lpstr>
      <vt:lpstr>Times New Roman</vt:lpstr>
      <vt:lpstr>Wingdings</vt:lpstr>
      <vt:lpstr>Office Theme</vt:lpstr>
      <vt:lpstr>Introduction to CUDA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CS831 Parallel Computing</dc:title>
  <dc:creator>Dr. Mian M. Hamayun</dc:creator>
  <cp:lastModifiedBy>usman</cp:lastModifiedBy>
  <cp:revision>1</cp:revision>
  <dcterms:created xsi:type="dcterms:W3CDTF">2023-01-11T02:34:24Z</dcterms:created>
  <dcterms:modified xsi:type="dcterms:W3CDTF">2023-01-11T02:36:14Z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2023-01-11T00:00:00Z</vt:filetime>
  </property>
</Properties>
</file>