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Corporate Finance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Cheat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>
            <a:normAutofit/>
          </a:bodyPr>
          <a:lstStyle/>
          <a:p>
            <a:r>
              <a:rPr lang="en-US" dirty="0" smtClean="0"/>
              <a:t>KPI</a:t>
            </a:r>
            <a:r>
              <a:rPr lang="en-US" sz="2000" dirty="0" smtClean="0"/>
              <a:t>s</a:t>
            </a:r>
            <a:r>
              <a:rPr lang="en-US" dirty="0" smtClean="0"/>
              <a:t> for investment decisions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708085"/>
            <a:ext cx="829491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Investment decisions can be made on the basis of: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 smtClean="0"/>
              <a:t>Payback period</a:t>
            </a:r>
            <a:r>
              <a:rPr lang="en-US" sz="1600" dirty="0" smtClean="0"/>
              <a:t>: Time taken for the cumulative cash flows = Initial investment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Simple and provides rough measure of investment risk</a:t>
            </a:r>
          </a:p>
          <a:p>
            <a:pPr marL="800100" lvl="1" indent="-342900">
              <a:buFont typeface="Wingdings" panose="05000000000000000000" pitchFamily="2" charset="2"/>
              <a:buChar char=""/>
            </a:pPr>
            <a:r>
              <a:rPr lang="en-US" sz="1600" dirty="0" smtClean="0"/>
              <a:t>Ignores timing of cash flow and periods after payback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 smtClean="0"/>
              <a:t>Return on asset </a:t>
            </a:r>
            <a:r>
              <a:rPr lang="en-US" sz="1600" dirty="0" smtClean="0"/>
              <a:t>(ROA): Net Income / Assets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Simple and linked to financial statements</a:t>
            </a:r>
          </a:p>
          <a:p>
            <a:pPr marL="800100" lvl="1" indent="-342900">
              <a:buFont typeface="Wingdings" panose="05000000000000000000" pitchFamily="2" charset="2"/>
              <a:buChar char=""/>
            </a:pPr>
            <a:r>
              <a:rPr lang="en-US" sz="1600" dirty="0" smtClean="0"/>
              <a:t>Not based on cash 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 smtClean="0"/>
              <a:t>NPV</a:t>
            </a:r>
            <a:r>
              <a:rPr lang="en-US" sz="1600" dirty="0" smtClean="0"/>
              <a:t>: </a:t>
            </a:r>
            <a:r>
              <a:rPr lang="en-US" sz="1600" dirty="0" smtClean="0"/>
              <a:t>net present value … accounts </a:t>
            </a:r>
            <a:r>
              <a:rPr lang="en-US" sz="1600" dirty="0" smtClean="0"/>
              <a:t>for future cash flow in present terms.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In the figure r = discount </a:t>
            </a:r>
            <a:r>
              <a:rPr lang="en-US" sz="1600" dirty="0" smtClean="0"/>
              <a:t>rate*, </a:t>
            </a:r>
            <a:r>
              <a:rPr lang="en-US" sz="1600" dirty="0" smtClean="0"/>
              <a:t>C</a:t>
            </a:r>
            <a:r>
              <a:rPr lang="en-US" sz="900" dirty="0" smtClean="0"/>
              <a:t>0</a:t>
            </a:r>
            <a:r>
              <a:rPr lang="en-US" sz="1600" dirty="0" smtClean="0"/>
              <a:t> = cash flow in the first </a:t>
            </a:r>
            <a:r>
              <a:rPr lang="en-US" sz="1600" dirty="0" smtClean="0"/>
              <a:t>period (usually negative because it usually represents </a:t>
            </a:r>
            <a:r>
              <a:rPr lang="en-US" sz="1600" dirty="0" smtClean="0"/>
              <a:t>CAPEX)</a:t>
            </a:r>
            <a:r>
              <a:rPr lang="en-US" sz="1600" dirty="0" smtClean="0"/>
              <a:t>, </a:t>
            </a:r>
            <a:r>
              <a:rPr lang="en-US" sz="1600" dirty="0" smtClean="0"/>
              <a:t>C</a:t>
            </a:r>
            <a:r>
              <a:rPr lang="en-US" sz="900" dirty="0" smtClean="0"/>
              <a:t>1</a:t>
            </a:r>
            <a:r>
              <a:rPr lang="en-US" sz="1600" dirty="0" smtClean="0"/>
              <a:t> = cash flow in second year, …..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Second figure shows how to do it in excel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Quantifies actual value created, uses cash flow and incorporates time value of money</a:t>
            </a:r>
          </a:p>
          <a:p>
            <a:pPr marL="800100" lvl="1" indent="-342900">
              <a:buFont typeface="Wingdings" panose="05000000000000000000" pitchFamily="2" charset="2"/>
              <a:buChar char=""/>
            </a:pPr>
            <a:r>
              <a:rPr lang="en-US" sz="1600" dirty="0" smtClean="0"/>
              <a:t>Very dependent on selecting the correct discount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 smtClean="0"/>
              <a:t>Internal Rate of Return </a:t>
            </a:r>
            <a:r>
              <a:rPr lang="en-US" sz="1600" dirty="0" smtClean="0"/>
              <a:t>(IRR): It is the discount rate at which NPV is 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Uses cash flow, incorporates time value of money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Not dependent on discount rate selection</a:t>
            </a:r>
          </a:p>
          <a:p>
            <a:pPr marL="800100" lvl="1" indent="-342900">
              <a:buFont typeface="Wingdings" panose="05000000000000000000" pitchFamily="2" charset="2"/>
              <a:buChar char=""/>
            </a:pPr>
            <a:r>
              <a:rPr lang="en-US" sz="1600" dirty="0" smtClean="0"/>
              <a:t>With some cash flows, you may get varying IRRs or none whatsoever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 smtClean="0"/>
              <a:t>Discount Rate</a:t>
            </a:r>
            <a:r>
              <a:rPr lang="en-US" sz="1600" dirty="0" smtClean="0"/>
              <a:t>*: Investor’s expected rate of return.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For example: S&amp;P 500 CAGR at 6% can be used as benchmark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607" y="1708085"/>
            <a:ext cx="3746046" cy="584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07" y="2273035"/>
            <a:ext cx="3746046" cy="851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07" y="3656803"/>
            <a:ext cx="3746046" cy="94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607" y="4626219"/>
            <a:ext cx="3746046" cy="11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0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>
            <a:normAutofit/>
          </a:bodyPr>
          <a:lstStyle/>
          <a:p>
            <a:r>
              <a:rPr lang="en-US" dirty="0" smtClean="0"/>
              <a:t>NPV v/s IRR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58492" y="2004138"/>
            <a:ext cx="9163050" cy="3390900"/>
            <a:chOff x="516100" y="2004138"/>
            <a:chExt cx="9163050" cy="33909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00" y="2004138"/>
              <a:ext cx="9163050" cy="33909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17633" y="3769571"/>
              <a:ext cx="13436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Discount Rate </a:t>
              </a:r>
              <a:r>
                <a:rPr lang="en-US" sz="1050" dirty="0" smtClean="0">
                  <a:sym typeface="Wingdings" panose="05000000000000000000" pitchFamily="2" charset="2"/>
                </a:rPr>
                <a:t>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32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>
            <a:normAutofit/>
          </a:bodyPr>
          <a:lstStyle/>
          <a:p>
            <a:r>
              <a:rPr lang="en-US" dirty="0" smtClean="0"/>
              <a:t>Terminal value, perpetuity and annuity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08085"/>
            <a:ext cx="84068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Terminal value: Present value of all cash flows that occur after project period “T”.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Perpetuity: estimated value of stable flows that continue indefinitely.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Annuity: estimated value of stable flows that continue </a:t>
            </a:r>
            <a:r>
              <a:rPr lang="en-US" sz="1600" dirty="0" smtClean="0"/>
              <a:t>for a definite period after “T”.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Example: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Commercial real estate is constructed for 3 Million dollars.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Depreciation period = 20 years.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Net Income for first 20 years = Rental incomes – </a:t>
            </a:r>
            <a:r>
              <a:rPr lang="en-US" sz="1600" dirty="0" err="1" smtClean="0"/>
              <a:t>opex</a:t>
            </a:r>
            <a:r>
              <a:rPr lang="en-US" sz="1600" dirty="0" smtClean="0"/>
              <a:t> – depreciation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After 20 years: stable cash flow = rental incomes – </a:t>
            </a:r>
            <a:r>
              <a:rPr lang="en-US" sz="1600" dirty="0" err="1" smtClean="0"/>
              <a:t>opex</a:t>
            </a:r>
            <a:r>
              <a:rPr lang="en-US" sz="1600" dirty="0" smtClean="0"/>
              <a:t> = C (stable cash flow)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Figure 1 shows Perpetuity calculation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Figure 2 shows annuity calculation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Annuity in spreadsheet: Use PV(discount rate, number of periods, stable </a:t>
            </a:r>
            <a:r>
              <a:rPr lang="en-US" sz="1600" dirty="0" err="1" smtClean="0"/>
              <a:t>cashflow</a:t>
            </a:r>
            <a:r>
              <a:rPr lang="en-US" sz="1600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Returns negative number.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Example: =PV(0.1,5,2700</a:t>
            </a:r>
            <a:r>
              <a:rPr lang="en-US" sz="1600" dirty="0" smtClean="0"/>
              <a:t>)*(-1) … use *(-1) to convert to positive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Returns 10,235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Perpetuity in spreadsheet. Same example as above = C/r = 2700/0.1 = 27000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404" y="1708085"/>
            <a:ext cx="2592550" cy="5854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89645" y="1869987"/>
            <a:ext cx="895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Perpetuity</a:t>
            </a:r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404" y="2657976"/>
            <a:ext cx="2746699" cy="505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89645" y="2745060"/>
            <a:ext cx="895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Annuity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892" y="4240329"/>
            <a:ext cx="3418211" cy="9413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30612" y="3978719"/>
            <a:ext cx="1390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Calculating Annuity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501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>
            <a:normAutofit/>
          </a:bodyPr>
          <a:lstStyle/>
          <a:p>
            <a:r>
              <a:rPr lang="en-US" dirty="0" smtClean="0"/>
              <a:t>Sample </a:t>
            </a:r>
            <a:r>
              <a:rPr lang="en-US" dirty="0" smtClean="0"/>
              <a:t>perpetuity </a:t>
            </a:r>
            <a:r>
              <a:rPr lang="en-US" dirty="0" smtClean="0"/>
              <a:t>– from hypothetical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14588" y="1740548"/>
            <a:ext cx="2155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Hypothetical project assumes cash flow from a project that involves construction of a new warehouse.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1740548"/>
            <a:ext cx="8686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0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>
            <a:normAutofit/>
          </a:bodyPr>
          <a:lstStyle/>
          <a:p>
            <a:r>
              <a:rPr lang="en-US" dirty="0" smtClean="0"/>
              <a:t>Sample </a:t>
            </a:r>
            <a:r>
              <a:rPr lang="en-US" dirty="0" smtClean="0"/>
              <a:t>annuity</a:t>
            </a:r>
            <a:r>
              <a:rPr lang="en-US" dirty="0" smtClean="0"/>
              <a:t> </a:t>
            </a:r>
            <a:r>
              <a:rPr lang="en-US" dirty="0" smtClean="0"/>
              <a:t>– from hypothetical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14588" y="1740548"/>
            <a:ext cx="2155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Hypothetical project assumes cash flow from a project that involves construction of a new warehouse.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" y="1740548"/>
            <a:ext cx="8943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0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/>
          <a:lstStyle/>
          <a:p>
            <a:r>
              <a:rPr lang="en-US" dirty="0" smtClean="0"/>
              <a:t>Different Types of Costs</a:t>
            </a: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547" y="1708085"/>
            <a:ext cx="1170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Fixed</a:t>
            </a:r>
            <a:r>
              <a:rPr lang="en-US" dirty="0"/>
              <a:t>	</a:t>
            </a:r>
            <a:r>
              <a:rPr lang="en-US" dirty="0" smtClean="0"/>
              <a:t>costs: these costs do</a:t>
            </a:r>
            <a:r>
              <a:rPr lang="en-US" dirty="0"/>
              <a:t>	</a:t>
            </a:r>
            <a:r>
              <a:rPr lang="en-US" dirty="0" smtClean="0"/>
              <a:t>not vary with volume</a:t>
            </a:r>
            <a:r>
              <a:rPr lang="en-US" dirty="0"/>
              <a:t>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</a:t>
            </a:r>
            <a:r>
              <a:rPr lang="en-US" dirty="0"/>
              <a:t>.	Monthly	payments	</a:t>
            </a:r>
            <a:r>
              <a:rPr lang="en-US" dirty="0" smtClean="0"/>
              <a:t>for plant</a:t>
            </a:r>
            <a:r>
              <a:rPr lang="en-US" dirty="0"/>
              <a:t>,	property,	equipment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 &amp;</a:t>
            </a:r>
            <a:r>
              <a:rPr lang="en-US" dirty="0"/>
              <a:t>	</a:t>
            </a:r>
            <a:r>
              <a:rPr lang="en-US" dirty="0" err="1" smtClean="0"/>
              <a:t>Semivariable</a:t>
            </a:r>
            <a:r>
              <a:rPr lang="en-US" dirty="0" smtClean="0"/>
              <a:t> costs</a:t>
            </a:r>
            <a:r>
              <a:rPr lang="en-US" dirty="0"/>
              <a:t>:	costs	that	vary	with	volume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</a:t>
            </a:r>
            <a:r>
              <a:rPr lang="en-US" dirty="0"/>
              <a:t>.	Cost	</a:t>
            </a:r>
            <a:r>
              <a:rPr lang="en-US" dirty="0" smtClean="0"/>
              <a:t>for materials used to produce</a:t>
            </a:r>
            <a:r>
              <a:rPr lang="en-US" dirty="0"/>
              <a:t>	</a:t>
            </a:r>
            <a:r>
              <a:rPr lang="en-US" dirty="0" smtClean="0"/>
              <a:t>a product; more materials are</a:t>
            </a:r>
            <a:r>
              <a:rPr lang="en-US" dirty="0"/>
              <a:t>	</a:t>
            </a:r>
            <a:r>
              <a:rPr lang="en-US" dirty="0" smtClean="0"/>
              <a:t> needed to make more units of production</a:t>
            </a:r>
            <a:r>
              <a:rPr lang="en-US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</a:t>
            </a:r>
            <a:r>
              <a:rPr lang="en-US" dirty="0"/>
              <a:t>.	</a:t>
            </a:r>
            <a:r>
              <a:rPr lang="en-US" dirty="0" err="1" smtClean="0"/>
              <a:t>Semivariable</a:t>
            </a:r>
            <a:r>
              <a:rPr lang="en-US" dirty="0" smtClean="0"/>
              <a:t>: cost for salaried employees who get commission on sales</a:t>
            </a:r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</a:t>
            </a:r>
            <a:r>
              <a:rPr lang="en-US" dirty="0"/>
              <a:t>	</a:t>
            </a:r>
            <a:r>
              <a:rPr lang="en-US" dirty="0" smtClean="0"/>
              <a:t>costs: costs that</a:t>
            </a:r>
            <a:r>
              <a:rPr lang="en-US" dirty="0"/>
              <a:t>	</a:t>
            </a:r>
            <a:r>
              <a:rPr lang="en-US" dirty="0" smtClean="0"/>
              <a:t> can be attributed to the</a:t>
            </a:r>
            <a:r>
              <a:rPr lang="en-US" dirty="0"/>
              <a:t>	</a:t>
            </a:r>
            <a:r>
              <a:rPr lang="en-US" dirty="0" smtClean="0"/>
              <a:t>production of a specific product</a:t>
            </a:r>
            <a:r>
              <a:rPr lang="en-US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</a:t>
            </a:r>
            <a:r>
              <a:rPr lang="en-US" dirty="0"/>
              <a:t>.	Cost	</a:t>
            </a:r>
            <a:r>
              <a:rPr lang="en-US" dirty="0" smtClean="0"/>
              <a:t>for raw materials or labor hours to</a:t>
            </a:r>
            <a:r>
              <a:rPr lang="en-US" dirty="0"/>
              <a:t>	</a:t>
            </a:r>
            <a:r>
              <a:rPr lang="en-US" dirty="0" smtClean="0"/>
              <a:t>produce the product</a:t>
            </a:r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Indirect costs (overhead</a:t>
            </a:r>
            <a:r>
              <a:rPr lang="en-US" dirty="0"/>
              <a:t>):	costs	</a:t>
            </a:r>
            <a:r>
              <a:rPr lang="en-US" dirty="0" smtClean="0"/>
              <a:t>that cannot be</a:t>
            </a:r>
            <a:r>
              <a:rPr lang="en-US" dirty="0"/>
              <a:t>	</a:t>
            </a:r>
            <a:r>
              <a:rPr lang="en-US" dirty="0" smtClean="0"/>
              <a:t>attributed to the production of a specific product</a:t>
            </a:r>
            <a:r>
              <a:rPr lang="en-US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</a:t>
            </a:r>
            <a:r>
              <a:rPr lang="en-US" dirty="0"/>
              <a:t>.	</a:t>
            </a:r>
            <a:r>
              <a:rPr lang="en-US" dirty="0" smtClean="0"/>
              <a:t>Legal fees, SG&amp;A, insurance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Ex. 	Manufacturing overhead</a:t>
            </a:r>
            <a:r>
              <a:rPr lang="en-US" dirty="0"/>
              <a:t>. </a:t>
            </a:r>
            <a:r>
              <a:rPr lang="en-US" dirty="0" smtClean="0"/>
              <a:t>Costs </a:t>
            </a:r>
            <a:r>
              <a:rPr lang="en-US" dirty="0"/>
              <a:t>incurred in the factory operations other than the costs of direct materials and direct labor</a:t>
            </a:r>
            <a:r>
              <a:rPr lang="en-US" dirty="0" smtClean="0"/>
              <a:t>. (depreciation or rent of factory/equipment, supervisory salaries, QC </a:t>
            </a:r>
            <a:r>
              <a:rPr lang="en-US" dirty="0" err="1" smtClean="0"/>
              <a:t>dept</a:t>
            </a:r>
            <a:r>
              <a:rPr lang="en-US" dirty="0" smtClean="0"/>
              <a:t>, utility cost for running the factory.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/>
          <a:lstStyle/>
          <a:p>
            <a:r>
              <a:rPr lang="en-US" dirty="0" smtClean="0"/>
              <a:t>Different Types of expenses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655697"/>
            <a:ext cx="79819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/>
          <a:lstStyle/>
          <a:p>
            <a:r>
              <a:rPr lang="en-US" dirty="0" smtClean="0"/>
              <a:t>Income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9" y="1708085"/>
            <a:ext cx="7874065" cy="37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8334" y="1708085"/>
            <a:ext cx="41521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 Revenue – COGS = Gross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Gross Margin – Operating </a:t>
            </a:r>
            <a:r>
              <a:rPr lang="en-US" dirty="0" smtClean="0"/>
              <a:t>expenses (Op Ex) </a:t>
            </a:r>
            <a:r>
              <a:rPr lang="en-US" dirty="0" smtClean="0"/>
              <a:t>= Operating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 Ex – </a:t>
            </a:r>
            <a:r>
              <a:rPr lang="en-US" dirty="0" smtClean="0"/>
              <a:t>SG&amp;A (Sales, General and administrative expenses) </a:t>
            </a:r>
            <a:r>
              <a:rPr lang="en-US" dirty="0"/>
              <a:t>= EBITDA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EBITDA – (Depreciation and Amortization) = EBIT (Op </a:t>
            </a:r>
            <a:r>
              <a:rPr lang="en-US" dirty="0" err="1" smtClean="0"/>
              <a:t>Inc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 </a:t>
            </a:r>
            <a:r>
              <a:rPr lang="en-US" dirty="0" err="1" smtClean="0"/>
              <a:t>Inc</a:t>
            </a:r>
            <a:r>
              <a:rPr lang="en-US" dirty="0" smtClean="0"/>
              <a:t> – taxes and interest = Net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 </a:t>
            </a:r>
            <a:r>
              <a:rPr lang="en-US" dirty="0"/>
              <a:t>Ex includes </a:t>
            </a:r>
            <a:r>
              <a:rPr lang="en-US" dirty="0" smtClean="0"/>
              <a:t>Sales</a:t>
            </a:r>
            <a:r>
              <a:rPr lang="en-US" dirty="0"/>
              <a:t>,	</a:t>
            </a:r>
            <a:r>
              <a:rPr lang="en-US" dirty="0" smtClean="0"/>
              <a:t>General and Administrative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Amortization accounts for the reduction in value of an intangible asset</a:t>
            </a:r>
            <a:r>
              <a:rPr lang="en-US" dirty="0"/>
              <a:t>,	</a:t>
            </a:r>
            <a:r>
              <a:rPr lang="en-US" dirty="0" smtClean="0"/>
              <a:t>e.g. goodwill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/>
          <a:lstStyle/>
          <a:p>
            <a:r>
              <a:rPr lang="en-US" dirty="0" smtClean="0"/>
              <a:t>Balance Sheet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5118" y="1708085"/>
            <a:ext cx="45253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Assets examples: A/C receivable, Inventory, marketable securities, prepaid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term assets: Plant, properties, other fixed assets, goodwill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liabilities: A/C payable, accrued expenses, other short term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term liabilities: long term debt like mortgage, bonds,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Equity: paid in capital and retained earnings.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net income </a:t>
            </a:r>
            <a:r>
              <a:rPr lang="en-US" dirty="0"/>
              <a:t>from the Income Statement is equal to the increase in Retained Earnings on the Balance </a:t>
            </a:r>
            <a:r>
              <a:rPr lang="en-US" dirty="0" smtClean="0"/>
              <a:t>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Assets = Liabilities + Equity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65" y="1259633"/>
            <a:ext cx="6181725" cy="54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/>
          <a:lstStyle/>
          <a:p>
            <a:r>
              <a:rPr lang="en-US" dirty="0" smtClean="0"/>
              <a:t>Working capital</a:t>
            </a: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547" y="1708085"/>
            <a:ext cx="1170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capital = current Assets – current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Current</a:t>
            </a:r>
            <a:r>
              <a:rPr lang="fr-FR" dirty="0" smtClean="0"/>
              <a:t> ratio</a:t>
            </a:r>
            <a:r>
              <a:rPr lang="fr-FR" dirty="0"/>
              <a:t>	=	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Assets</a:t>
            </a:r>
            <a:r>
              <a:rPr lang="fr-FR" dirty="0" smtClean="0"/>
              <a:t>/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liabilities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&gt;1 and &lt;2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healthy</a:t>
            </a:r>
            <a:r>
              <a:rPr lang="fr-FR" dirty="0" smtClean="0"/>
              <a:t>. &gt;2 </a:t>
            </a:r>
            <a:r>
              <a:rPr lang="fr-FR" dirty="0" err="1" smtClean="0"/>
              <a:t>implies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inventory</a:t>
            </a:r>
            <a:r>
              <a:rPr lang="fr-FR" dirty="0" smtClean="0"/>
              <a:t> or </a:t>
            </a:r>
            <a:r>
              <a:rPr lang="fr-FR" dirty="0" err="1" smtClean="0"/>
              <a:t>excess</a:t>
            </a:r>
            <a:r>
              <a:rPr lang="fr-FR" dirty="0" smtClean="0"/>
              <a:t> cash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Acid	Test	=	(</a:t>
            </a:r>
            <a:r>
              <a:rPr lang="en-US" dirty="0" smtClean="0"/>
              <a:t>Cash + Accounts Receivable + Short </a:t>
            </a:r>
            <a:r>
              <a:rPr lang="en-US" dirty="0" smtClean="0"/>
              <a:t>Term</a:t>
            </a:r>
            <a:r>
              <a:rPr lang="en-US" dirty="0"/>
              <a:t> </a:t>
            </a:r>
            <a:r>
              <a:rPr lang="en-US" dirty="0" smtClean="0"/>
              <a:t>Investments</a:t>
            </a:r>
            <a:r>
              <a:rPr lang="en-US" dirty="0" smtClean="0"/>
              <a:t>) / Current Liabilities</a:t>
            </a:r>
            <a:r>
              <a:rPr lang="en-US" dirty="0"/>
              <a:t>	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stringent.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Excludes</a:t>
            </a:r>
            <a:r>
              <a:rPr lang="fr-FR" dirty="0" smtClean="0"/>
              <a:t> </a:t>
            </a:r>
            <a:r>
              <a:rPr lang="fr-FR" dirty="0" err="1" smtClean="0"/>
              <a:t>inventory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Working</a:t>
            </a:r>
            <a:r>
              <a:rPr lang="fr-FR" dirty="0" smtClean="0"/>
              <a:t> capital turnover = Sales/</a:t>
            </a:r>
            <a:r>
              <a:rPr lang="fr-FR" dirty="0" err="1" smtClean="0"/>
              <a:t>Working</a:t>
            </a:r>
            <a:r>
              <a:rPr lang="fr-FR" dirty="0" smtClean="0"/>
              <a:t> capital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Higher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as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suggests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company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generating</a:t>
            </a:r>
            <a:r>
              <a:rPr lang="fr-FR" dirty="0" smtClean="0"/>
              <a:t> more sales </a:t>
            </a:r>
            <a:r>
              <a:rPr lang="fr-FR" dirty="0" err="1" smtClean="0"/>
              <a:t>compared</a:t>
            </a:r>
            <a:r>
              <a:rPr lang="fr-FR" dirty="0" smtClean="0"/>
              <a:t> to the money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fund</a:t>
            </a:r>
            <a:r>
              <a:rPr lang="fr-FR" dirty="0" smtClean="0"/>
              <a:t> the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Negative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capital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bad</a:t>
            </a:r>
            <a:r>
              <a:rPr lang="fr-FR" dirty="0" smtClean="0"/>
              <a:t>. It </a:t>
            </a:r>
            <a:r>
              <a:rPr lang="fr-FR" dirty="0" err="1" smtClean="0"/>
              <a:t>works</a:t>
            </a:r>
            <a:r>
              <a:rPr lang="fr-FR" dirty="0" smtClean="0"/>
              <a:t> for </a:t>
            </a:r>
            <a:r>
              <a:rPr lang="fr-FR" dirty="0" err="1" smtClean="0"/>
              <a:t>companies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able to </a:t>
            </a:r>
            <a:r>
              <a:rPr lang="fr-FR" dirty="0" err="1" smtClean="0"/>
              <a:t>collect</a:t>
            </a:r>
            <a:r>
              <a:rPr lang="fr-FR" dirty="0" smtClean="0"/>
              <a:t> revenues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to </a:t>
            </a:r>
            <a:r>
              <a:rPr lang="fr-FR" dirty="0" err="1" smtClean="0"/>
              <a:t>pay</a:t>
            </a:r>
            <a:r>
              <a:rPr lang="fr-FR" dirty="0" smtClean="0"/>
              <a:t> for </a:t>
            </a:r>
            <a:r>
              <a:rPr lang="fr-FR" dirty="0" err="1" smtClean="0"/>
              <a:t>materials</a:t>
            </a:r>
            <a:r>
              <a:rPr lang="fr-FR" dirty="0" smtClean="0"/>
              <a:t>. (</a:t>
            </a:r>
            <a:r>
              <a:rPr lang="fr-FR" dirty="0" err="1" smtClean="0"/>
              <a:t>i.e</a:t>
            </a:r>
            <a:r>
              <a:rPr lang="fr-FR" dirty="0" smtClean="0"/>
              <a:t> </a:t>
            </a:r>
            <a:r>
              <a:rPr lang="fr-FR" dirty="0" err="1" smtClean="0"/>
              <a:t>firm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entity’s</a:t>
            </a:r>
            <a:r>
              <a:rPr lang="fr-FR" dirty="0" smtClean="0"/>
              <a:t> money)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5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/>
          <a:lstStyle/>
          <a:p>
            <a:r>
              <a:rPr lang="en-US" dirty="0" smtClean="0"/>
              <a:t>Cash conversion cycle (CCC)</a:t>
            </a: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547" y="1708085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CCC expresses the amount</a:t>
            </a:r>
            <a:r>
              <a:rPr lang="en-US" dirty="0"/>
              <a:t>	</a:t>
            </a:r>
            <a:r>
              <a:rPr lang="en-US" dirty="0" smtClean="0"/>
              <a:t>of time (in days) that a company uses to</a:t>
            </a:r>
            <a:r>
              <a:rPr lang="en-US" dirty="0"/>
              <a:t>	</a:t>
            </a:r>
            <a:r>
              <a:rPr lang="en-US" dirty="0" smtClean="0"/>
              <a:t>sell inventory, collect receivables and pay its</a:t>
            </a:r>
            <a:r>
              <a:rPr lang="en-US" dirty="0"/>
              <a:t>	</a:t>
            </a:r>
            <a:r>
              <a:rPr lang="en-US" dirty="0" smtClean="0"/>
              <a:t>accounts payable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CCC = DIO + DSO – DPO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DIO = Days of inventory outstanding. Measures how long to convert inventory into sales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DIO = (Average Inventory/COGS) x 365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DSO = Days of sales outstanding. Days required to collect payment on A/R.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DSO = </a:t>
            </a:r>
            <a:r>
              <a:rPr lang="en-US" dirty="0"/>
              <a:t>(Average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smtClean="0"/>
              <a:t>Receivable/Total Sales) </a:t>
            </a:r>
            <a:r>
              <a:rPr lang="en-US" dirty="0"/>
              <a:t>x </a:t>
            </a:r>
            <a:r>
              <a:rPr lang="en-US" dirty="0" smtClean="0"/>
              <a:t>365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DPO = Days of payments outstanding. Days required to pay A/P.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DPO </a:t>
            </a:r>
            <a:r>
              <a:rPr lang="en-US" dirty="0"/>
              <a:t>= (Average </a:t>
            </a:r>
            <a:r>
              <a:rPr lang="en-US" dirty="0" err="1" smtClean="0"/>
              <a:t>Acc</a:t>
            </a:r>
            <a:r>
              <a:rPr lang="en-US" dirty="0" smtClean="0"/>
              <a:t> Payable/COGS</a:t>
            </a:r>
            <a:r>
              <a:rPr lang="en-US" dirty="0"/>
              <a:t>) x </a:t>
            </a:r>
            <a:r>
              <a:rPr lang="en-US" dirty="0" smtClean="0"/>
              <a:t>365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7" y="4209758"/>
            <a:ext cx="8191500" cy="2581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8931" y="4293408"/>
            <a:ext cx="3713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capital = </a:t>
            </a:r>
            <a:r>
              <a:rPr lang="en-US" dirty="0"/>
              <a:t>current Assets – current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WC = A/R + Inventory – A/P +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WC = CCC +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/>
          <a:lstStyle/>
          <a:p>
            <a:r>
              <a:rPr lang="en-US" dirty="0" smtClean="0"/>
              <a:t>Cash flows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9625" y="1708085"/>
            <a:ext cx="369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Cash flow = money received – money paid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Cash flow is not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Accrual accounting transactions. (ex. Income registered when earned, before cash is received)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Accounting costs not related to cash movement (ex. Depreciation)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Nominal cash flows account for inflation. Real cash flows don’t.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Depreciation is not a relevant cash flow, but it impacts taxes which are relevant cash 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FCF = free cash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1344119"/>
            <a:ext cx="7501812" cy="4086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6" y="5410200"/>
            <a:ext cx="7501812" cy="14478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42822" y="4449928"/>
            <a:ext cx="592494" cy="31413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4596" y="6074229"/>
            <a:ext cx="290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Relevant cash flow from Balance Sheet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824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>
            <a:normAutofit/>
          </a:bodyPr>
          <a:lstStyle/>
          <a:p>
            <a:r>
              <a:rPr lang="en-US" dirty="0" smtClean="0"/>
              <a:t>Sample FCF – from hypothetical project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64" y="1343608"/>
            <a:ext cx="6718666" cy="4828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8220" y="1520890"/>
            <a:ext cx="3219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Hypothetical project assumes cash flow from a project that involves construction of a new warehouse.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330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617</TotalTime>
  <Words>746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Droplet</vt:lpstr>
      <vt:lpstr>Corporate Finance</vt:lpstr>
      <vt:lpstr>Different Types of Costs </vt:lpstr>
      <vt:lpstr>Different Types of expenses </vt:lpstr>
      <vt:lpstr>Income statement</vt:lpstr>
      <vt:lpstr>Balance Sheet</vt:lpstr>
      <vt:lpstr>Working capital </vt:lpstr>
      <vt:lpstr>Cash conversion cycle (CCC) </vt:lpstr>
      <vt:lpstr>Cash flows</vt:lpstr>
      <vt:lpstr>Sample FCF – from hypothetical project</vt:lpstr>
      <vt:lpstr>KPIs for investment decisions</vt:lpstr>
      <vt:lpstr>NPV v/s IRR</vt:lpstr>
      <vt:lpstr>Terminal value, perpetuity and annuity</vt:lpstr>
      <vt:lpstr>Sample perpetuity – from hypothetical project</vt:lpstr>
      <vt:lpstr>Sample annuity – from hypothetical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Finance</dc:title>
  <dc:creator>Milford Properties</dc:creator>
  <cp:lastModifiedBy>Milford Properties</cp:lastModifiedBy>
  <cp:revision>30</cp:revision>
  <dcterms:created xsi:type="dcterms:W3CDTF">2015-12-29T16:34:59Z</dcterms:created>
  <dcterms:modified xsi:type="dcterms:W3CDTF">2015-12-30T18:40:58Z</dcterms:modified>
</cp:coreProperties>
</file>