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0"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3" d="100"/>
          <a:sy n="103" d="100"/>
        </p:scale>
        <p:origin x="150" y="312"/>
      </p:cViewPr>
      <p:guideLst/>
    </p:cSldViewPr>
  </p:slideViewPr>
  <p:notesTextViewPr>
    <p:cViewPr>
      <p:scale>
        <a:sx n="1" d="1"/>
        <a:sy n="1" d="1"/>
      </p:scale>
      <p:origin x="0" y="0"/>
    </p:cViewPr>
  </p:notesTextViewPr>
  <p:notesViewPr>
    <p:cSldViewPr snapToGrid="0">
      <p:cViewPr varScale="1">
        <p:scale>
          <a:sx n="85" d="100"/>
          <a:sy n="85" d="100"/>
        </p:scale>
        <p:origin x="316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151F3-7093-472B-AF86-7D8BC4B07BC1}" type="datetimeFigureOut">
              <a:rPr lang="en-US" smtClean="0"/>
              <a:t>3/19/2016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CA7AD-7CD8-4D9F-9CE3-082B83FFC1D6}" type="slidenum">
              <a:rPr lang="en-US" smtClean="0"/>
              <a:t>‹#›</a:t>
            </a:fld>
            <a:endParaRPr lang="en-US"/>
          </a:p>
        </p:txBody>
      </p:sp>
    </p:spTree>
    <p:extLst>
      <p:ext uri="{BB962C8B-B14F-4D97-AF65-F5344CB8AC3E}">
        <p14:creationId xmlns:p14="http://schemas.microsoft.com/office/powerpoint/2010/main" val="2439758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71093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 </a:t>
            </a:r>
            <a:r>
              <a:rPr lang="en-GB" i="1" dirty="0" smtClean="0"/>
              <a:t>delete</a:t>
            </a:r>
            <a:r>
              <a:rPr lang="en-GB" dirty="0" smtClean="0"/>
              <a:t> to insert</a:t>
            </a:r>
            <a:r>
              <a:rPr lang="en-GB" baseline="0" dirty="0" smtClean="0"/>
              <a:t> a “delete” into a cell – this overrides any previous timestamped value.</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2469558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 </a:t>
            </a:r>
            <a:r>
              <a:rPr lang="en-GB" dirty="0" err="1" smtClean="0"/>
              <a:t>deleteall</a:t>
            </a:r>
            <a:r>
              <a:rPr lang="en-GB" dirty="0" smtClean="0"/>
              <a:t> to delete all cells in a specified row.</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395195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First disable the table:</a:t>
            </a:r>
          </a:p>
          <a:p>
            <a:r>
              <a:rPr lang="en-GB" i="1" dirty="0" smtClean="0">
                <a:latin typeface="Courier New" panose="02070309020205020404" pitchFamily="49" charset="0"/>
                <a:cs typeface="Courier New" panose="02070309020205020404" pitchFamily="49" charset="0"/>
              </a:rPr>
              <a:t>disable 'readings'</a:t>
            </a:r>
          </a:p>
          <a:p>
            <a:r>
              <a:rPr lang="en-GB" dirty="0" smtClean="0"/>
              <a:t> and then you can drop it:</a:t>
            </a:r>
          </a:p>
          <a:p>
            <a:r>
              <a:rPr lang="en-GB" i="1" dirty="0" smtClean="0"/>
              <a:t>drop ‘readings'</a:t>
            </a:r>
            <a:endParaRPr lang="en-GB" i="1"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2218550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528764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See </a:t>
            </a:r>
            <a:r>
              <a:rPr lang="en-GB" sz="1200" kern="1200" dirty="0" smtClean="0">
                <a:solidFill>
                  <a:schemeClr val="tx1"/>
                </a:solidFill>
                <a:latin typeface="+mn-lt"/>
                <a:ea typeface="+mn-ea"/>
                <a:cs typeface="+mn-cs"/>
              </a:rPr>
              <a:t>https://phoenix.apache.org/</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150963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4016100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3779077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http://storm.apache.org/documentation/Concepts.html</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53646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http://storm.apache.org/documentation.html</a:t>
            </a:r>
          </a:p>
          <a:p>
            <a:r>
              <a:rPr lang="en-GB" sz="1200" kern="1200" dirty="0" smtClean="0">
                <a:solidFill>
                  <a:schemeClr val="tx1"/>
                </a:solidFill>
                <a:latin typeface="+mn-lt"/>
                <a:ea typeface="+mn-ea"/>
                <a:cs typeface="+mn-cs"/>
              </a:rPr>
              <a:t>https://github.com/hdinsight/hdinsight-storm-examples/blob/master/SCPNet-GettingStarted.md</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3938495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To create a table, use the </a:t>
            </a:r>
            <a:r>
              <a:rPr lang="en-GB" sz="1200" i="1" kern="1200" dirty="0" smtClean="0">
                <a:solidFill>
                  <a:schemeClr val="tx1"/>
                </a:solidFill>
                <a:latin typeface="+mn-lt"/>
                <a:ea typeface="+mn-ea"/>
                <a:cs typeface="+mn-cs"/>
              </a:rPr>
              <a:t>create</a:t>
            </a:r>
            <a:r>
              <a:rPr lang="en-GB" sz="1200" kern="1200" dirty="0" smtClean="0">
                <a:solidFill>
                  <a:schemeClr val="tx1"/>
                </a:solidFill>
                <a:latin typeface="+mn-lt"/>
                <a:ea typeface="+mn-ea"/>
                <a:cs typeface="+mn-cs"/>
              </a:rPr>
              <a:t> statement, specifying the table name followed by the column groups you want to</a:t>
            </a:r>
            <a:r>
              <a:rPr lang="en-GB" sz="1200" kern="1200" baseline="0" dirty="0" smtClean="0">
                <a:solidFill>
                  <a:schemeClr val="tx1"/>
                </a:solidFill>
                <a:latin typeface="+mn-lt"/>
                <a:ea typeface="+mn-ea"/>
                <a:cs typeface="+mn-cs"/>
              </a:rPr>
              <a:t> define.</a:t>
            </a:r>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See http://wiki.apache.org/hadoop/Hbase/Shell for a full list of </a:t>
            </a:r>
            <a:r>
              <a:rPr lang="en-GB" sz="1200" kern="1200" dirty="0" err="1" smtClean="0">
                <a:solidFill>
                  <a:schemeClr val="tx1"/>
                </a:solidFill>
                <a:latin typeface="+mn-lt"/>
                <a:ea typeface="+mn-ea"/>
                <a:cs typeface="+mn-cs"/>
              </a:rPr>
              <a:t>Hbase</a:t>
            </a:r>
            <a:r>
              <a:rPr lang="en-GB" sz="1200" kern="1200" dirty="0" smtClean="0">
                <a:solidFill>
                  <a:schemeClr val="tx1"/>
                </a:solidFill>
                <a:latin typeface="+mn-lt"/>
                <a:ea typeface="+mn-ea"/>
                <a:cs typeface="+mn-cs"/>
              </a:rPr>
              <a:t> shell commands.</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761562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 </a:t>
            </a:r>
            <a:r>
              <a:rPr lang="en-GB" i="1" dirty="0" smtClean="0"/>
              <a:t>put</a:t>
            </a:r>
            <a:r>
              <a:rPr lang="en-GB" dirty="0" smtClean="0"/>
              <a:t> to insert a value into a</a:t>
            </a:r>
            <a:r>
              <a:rPr lang="en-GB" baseline="0" dirty="0" smtClean="0"/>
              <a:t> cell. If the cell doesn’t already exist, it is created; otherwise a new timestamped version of the data is added to the cell.</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657472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 </a:t>
            </a:r>
            <a:r>
              <a:rPr lang="en-GB" i="1" dirty="0" smtClean="0"/>
              <a:t>get</a:t>
            </a:r>
            <a:r>
              <a:rPr lang="en-GB" dirty="0" smtClean="0"/>
              <a:t> to retrieve cells for the row. By default, the most recent timestamped versions of each cell is returned.</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34443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a:t>
            </a:r>
            <a:r>
              <a:rPr lang="en-GB" baseline="0" dirty="0" smtClean="0"/>
              <a:t> can specify one or more COLUMN values to retrieve only those columns.</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542449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 TIMERANGE to get a timestamped version of the</a:t>
            </a:r>
            <a:r>
              <a:rPr lang="en-GB" baseline="0" dirty="0" smtClean="0"/>
              <a:t> data.</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4119144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 </a:t>
            </a:r>
            <a:r>
              <a:rPr lang="en-GB" i="1" dirty="0" smtClean="0"/>
              <a:t>scan</a:t>
            </a:r>
            <a:r>
              <a:rPr lang="en-GB" dirty="0" smtClean="0"/>
              <a:t> to return multiple rows. By default, the latest timestamped version of each cell is returned.</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908356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use LIMIT</a:t>
            </a:r>
            <a:r>
              <a:rPr lang="en-GB" baseline="0" dirty="0" smtClean="0"/>
              <a:t> to scan the first </a:t>
            </a:r>
            <a:r>
              <a:rPr lang="en-GB" i="1" baseline="0" dirty="0" smtClean="0"/>
              <a:t>N</a:t>
            </a:r>
            <a:r>
              <a:rPr lang="en-GB" baseline="0" dirty="0" smtClean="0"/>
              <a:t> rows.</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141459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use STARTROW and ENDROW to scan a range of rows</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248362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514D3B-E2BD-402F-A314-94136752BEF8}" type="datetimeFigureOut">
              <a:rPr lang="en-US" smtClean="0"/>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4922A-4112-471A-875A-E7B782E2979B}" type="slidenum">
              <a:rPr lang="en-US" smtClean="0"/>
              <a:t>‹#›</a:t>
            </a:fld>
            <a:endParaRPr lang="en-US"/>
          </a:p>
        </p:txBody>
      </p:sp>
    </p:spTree>
    <p:extLst>
      <p:ext uri="{BB962C8B-B14F-4D97-AF65-F5344CB8AC3E}">
        <p14:creationId xmlns:p14="http://schemas.microsoft.com/office/powerpoint/2010/main" val="2245100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14D3B-E2BD-402F-A314-94136752BEF8}" type="datetimeFigureOut">
              <a:rPr lang="en-US" smtClean="0"/>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4922A-4112-471A-875A-E7B782E2979B}" type="slidenum">
              <a:rPr lang="en-US" smtClean="0"/>
              <a:t>‹#›</a:t>
            </a:fld>
            <a:endParaRPr lang="en-US"/>
          </a:p>
        </p:txBody>
      </p:sp>
    </p:spTree>
    <p:extLst>
      <p:ext uri="{BB962C8B-B14F-4D97-AF65-F5344CB8AC3E}">
        <p14:creationId xmlns:p14="http://schemas.microsoft.com/office/powerpoint/2010/main" val="305725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14D3B-E2BD-402F-A314-94136752BEF8}" type="datetimeFigureOut">
              <a:rPr lang="en-US" smtClean="0"/>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4922A-4112-471A-875A-E7B782E2979B}" type="slidenum">
              <a:rPr lang="en-US" smtClean="0"/>
              <a:t>‹#›</a:t>
            </a:fld>
            <a:endParaRPr lang="en-US"/>
          </a:p>
        </p:txBody>
      </p:sp>
    </p:spTree>
    <p:extLst>
      <p:ext uri="{BB962C8B-B14F-4D97-AF65-F5344CB8AC3E}">
        <p14:creationId xmlns:p14="http://schemas.microsoft.com/office/powerpoint/2010/main" val="121076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14D3B-E2BD-402F-A314-94136752BEF8}" type="datetimeFigureOut">
              <a:rPr lang="en-US" smtClean="0"/>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4922A-4112-471A-875A-E7B782E2979B}" type="slidenum">
              <a:rPr lang="en-US" smtClean="0"/>
              <a:t>‹#›</a:t>
            </a:fld>
            <a:endParaRPr lang="en-US"/>
          </a:p>
        </p:txBody>
      </p:sp>
    </p:spTree>
    <p:extLst>
      <p:ext uri="{BB962C8B-B14F-4D97-AF65-F5344CB8AC3E}">
        <p14:creationId xmlns:p14="http://schemas.microsoft.com/office/powerpoint/2010/main" val="207406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514D3B-E2BD-402F-A314-94136752BEF8}" type="datetimeFigureOut">
              <a:rPr lang="en-US" smtClean="0"/>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4922A-4112-471A-875A-E7B782E2979B}" type="slidenum">
              <a:rPr lang="en-US" smtClean="0"/>
              <a:t>‹#›</a:t>
            </a:fld>
            <a:endParaRPr lang="en-US"/>
          </a:p>
        </p:txBody>
      </p:sp>
    </p:spTree>
    <p:extLst>
      <p:ext uri="{BB962C8B-B14F-4D97-AF65-F5344CB8AC3E}">
        <p14:creationId xmlns:p14="http://schemas.microsoft.com/office/powerpoint/2010/main" val="376496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514D3B-E2BD-402F-A314-94136752BEF8}" type="datetimeFigureOut">
              <a:rPr lang="en-US" smtClean="0"/>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4922A-4112-471A-875A-E7B782E2979B}" type="slidenum">
              <a:rPr lang="en-US" smtClean="0"/>
              <a:t>‹#›</a:t>
            </a:fld>
            <a:endParaRPr lang="en-US"/>
          </a:p>
        </p:txBody>
      </p:sp>
    </p:spTree>
    <p:extLst>
      <p:ext uri="{BB962C8B-B14F-4D97-AF65-F5344CB8AC3E}">
        <p14:creationId xmlns:p14="http://schemas.microsoft.com/office/powerpoint/2010/main" val="148746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514D3B-E2BD-402F-A314-94136752BEF8}" type="datetimeFigureOut">
              <a:rPr lang="en-US" smtClean="0"/>
              <a:t>3/19/2016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64922A-4112-471A-875A-E7B782E2979B}" type="slidenum">
              <a:rPr lang="en-US" smtClean="0"/>
              <a:t>‹#›</a:t>
            </a:fld>
            <a:endParaRPr lang="en-US"/>
          </a:p>
        </p:txBody>
      </p:sp>
    </p:spTree>
    <p:extLst>
      <p:ext uri="{BB962C8B-B14F-4D97-AF65-F5344CB8AC3E}">
        <p14:creationId xmlns:p14="http://schemas.microsoft.com/office/powerpoint/2010/main" val="163560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514D3B-E2BD-402F-A314-94136752BEF8}" type="datetimeFigureOut">
              <a:rPr lang="en-US" smtClean="0"/>
              <a:t>3/19/2016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64922A-4112-471A-875A-E7B782E2979B}" type="slidenum">
              <a:rPr lang="en-US" smtClean="0"/>
              <a:t>‹#›</a:t>
            </a:fld>
            <a:endParaRPr lang="en-US"/>
          </a:p>
        </p:txBody>
      </p:sp>
    </p:spTree>
    <p:extLst>
      <p:ext uri="{BB962C8B-B14F-4D97-AF65-F5344CB8AC3E}">
        <p14:creationId xmlns:p14="http://schemas.microsoft.com/office/powerpoint/2010/main" val="4294193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14D3B-E2BD-402F-A314-94136752BEF8}" type="datetimeFigureOut">
              <a:rPr lang="en-US" smtClean="0"/>
              <a:t>3/19/2016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64922A-4112-471A-875A-E7B782E2979B}" type="slidenum">
              <a:rPr lang="en-US" smtClean="0"/>
              <a:t>‹#›</a:t>
            </a:fld>
            <a:endParaRPr lang="en-US"/>
          </a:p>
        </p:txBody>
      </p:sp>
    </p:spTree>
    <p:extLst>
      <p:ext uri="{BB962C8B-B14F-4D97-AF65-F5344CB8AC3E}">
        <p14:creationId xmlns:p14="http://schemas.microsoft.com/office/powerpoint/2010/main" val="324684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14D3B-E2BD-402F-A314-94136752BEF8}" type="datetimeFigureOut">
              <a:rPr lang="en-US" smtClean="0"/>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4922A-4112-471A-875A-E7B782E2979B}" type="slidenum">
              <a:rPr lang="en-US" smtClean="0"/>
              <a:t>‹#›</a:t>
            </a:fld>
            <a:endParaRPr lang="en-US"/>
          </a:p>
        </p:txBody>
      </p:sp>
    </p:spTree>
    <p:extLst>
      <p:ext uri="{BB962C8B-B14F-4D97-AF65-F5344CB8AC3E}">
        <p14:creationId xmlns:p14="http://schemas.microsoft.com/office/powerpoint/2010/main" val="420342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14D3B-E2BD-402F-A314-94136752BEF8}" type="datetimeFigureOut">
              <a:rPr lang="en-US" smtClean="0"/>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4922A-4112-471A-875A-E7B782E2979B}" type="slidenum">
              <a:rPr lang="en-US" smtClean="0"/>
              <a:t>‹#›</a:t>
            </a:fld>
            <a:endParaRPr lang="en-US"/>
          </a:p>
        </p:txBody>
      </p:sp>
    </p:spTree>
    <p:extLst>
      <p:ext uri="{BB962C8B-B14F-4D97-AF65-F5344CB8AC3E}">
        <p14:creationId xmlns:p14="http://schemas.microsoft.com/office/powerpoint/2010/main" val="251012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14D3B-E2BD-402F-A314-94136752BEF8}" type="datetimeFigureOut">
              <a:rPr lang="en-US" smtClean="0"/>
              <a:t>3/19/2016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64922A-4112-471A-875A-E7B782E2979B}" type="slidenum">
              <a:rPr lang="en-US" smtClean="0"/>
              <a:t>‹#›</a:t>
            </a:fld>
            <a:endParaRPr lang="en-US"/>
          </a:p>
        </p:txBody>
      </p:sp>
    </p:spTree>
    <p:extLst>
      <p:ext uri="{BB962C8B-B14F-4D97-AF65-F5344CB8AC3E}">
        <p14:creationId xmlns:p14="http://schemas.microsoft.com/office/powerpoint/2010/main" val="1798093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png"/><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park.apache.org/docs/1.3.1/programming-guide.html"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hyperlink" Target="https://databricks-training.s3.amazonaws.com/data-exploration-using-spark-sql.html" TargetMode="External"/><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hyperlink" Target="http://spark.apache.org/docs/latest/sql-programming-guide.html"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HDInsight - introduction</a:t>
            </a:r>
            <a:endParaRPr lang="en-US" dirty="0"/>
          </a:p>
        </p:txBody>
      </p:sp>
      <p:sp>
        <p:nvSpPr>
          <p:cNvPr id="3" name="Content Placeholder 2"/>
          <p:cNvSpPr>
            <a:spLocks noGrp="1"/>
          </p:cNvSpPr>
          <p:nvPr>
            <p:ph idx="1"/>
          </p:nvPr>
        </p:nvSpPr>
        <p:spPr/>
        <p:txBody>
          <a:bodyPr>
            <a:normAutofit/>
          </a:bodyPr>
          <a:lstStyle/>
          <a:p>
            <a:r>
              <a:rPr lang="en-US" sz="1400" dirty="0" smtClean="0"/>
              <a:t>HDInsight is a cloud implementation (on Microsoft Azure) of the rapidly expanding Apache Hadoop technology</a:t>
            </a:r>
          </a:p>
          <a:p>
            <a:r>
              <a:rPr lang="en-US" sz="1400" dirty="0" smtClean="0"/>
              <a:t>It includes implementations of Apache Spark, </a:t>
            </a:r>
            <a:r>
              <a:rPr lang="en-US" sz="1400" dirty="0" err="1" smtClean="0"/>
              <a:t>HBase</a:t>
            </a:r>
            <a:r>
              <a:rPr lang="en-US" sz="1400" dirty="0" smtClean="0"/>
              <a:t>, Storm, Pig, Hive, </a:t>
            </a:r>
            <a:r>
              <a:rPr lang="en-US" sz="1400" dirty="0" err="1" smtClean="0"/>
              <a:t>Sqoop</a:t>
            </a:r>
            <a:r>
              <a:rPr lang="en-US" sz="1400" dirty="0" smtClean="0"/>
              <a:t>, </a:t>
            </a:r>
            <a:r>
              <a:rPr lang="en-US" sz="1400" dirty="0" err="1" smtClean="0"/>
              <a:t>Oozie</a:t>
            </a:r>
            <a:r>
              <a:rPr lang="en-US" sz="1400" dirty="0" smtClean="0"/>
              <a:t>, </a:t>
            </a:r>
            <a:r>
              <a:rPr lang="en-US" sz="1400" dirty="0" err="1" smtClean="0"/>
              <a:t>Ambari</a:t>
            </a:r>
            <a:r>
              <a:rPr lang="en-US" sz="1400" dirty="0" smtClean="0"/>
              <a:t>, and so on</a:t>
            </a:r>
          </a:p>
          <a:p>
            <a:r>
              <a:rPr lang="en-US" sz="1400" dirty="0" smtClean="0"/>
              <a:t>HDInsight provides cluster configurations for Apache Hadoop, Spark, </a:t>
            </a:r>
            <a:r>
              <a:rPr lang="en-US" sz="1400" dirty="0" err="1" smtClean="0"/>
              <a:t>HBase</a:t>
            </a:r>
            <a:r>
              <a:rPr lang="en-US" sz="1400" dirty="0" smtClean="0"/>
              <a:t>, or Storm.</a:t>
            </a:r>
          </a:p>
          <a:p>
            <a:endParaRPr lang="en-US" sz="1200" dirty="0" smtClean="0"/>
          </a:p>
          <a:p>
            <a:pPr lvl="1"/>
            <a:r>
              <a:rPr lang="en-US" sz="1050" dirty="0" smtClean="0"/>
              <a:t>Hadoop (the "Query" workload): Provides reliable data storage with HDFS, and a simple MapReduce programming model to process and analyze data in parallel.</a:t>
            </a:r>
          </a:p>
          <a:p>
            <a:pPr lvl="1"/>
            <a:endParaRPr lang="en-US" sz="1050" dirty="0" smtClean="0"/>
          </a:p>
          <a:p>
            <a:pPr lvl="1"/>
            <a:r>
              <a:rPr lang="en-US" sz="1050" dirty="0" smtClean="0"/>
              <a:t>Apache Spark: A parallel processing framework that supports in-memory processing to boost the performance of big-data analysis applications, Spark works for SQL, streaming data, and machine learning.</a:t>
            </a:r>
          </a:p>
          <a:p>
            <a:pPr lvl="1"/>
            <a:endParaRPr lang="en-US" sz="1050" dirty="0" smtClean="0"/>
          </a:p>
          <a:p>
            <a:pPr lvl="1"/>
            <a:r>
              <a:rPr lang="en-US" sz="1050" dirty="0" err="1" smtClean="0"/>
              <a:t>HBase</a:t>
            </a:r>
            <a:r>
              <a:rPr lang="en-US" sz="1050" dirty="0" smtClean="0"/>
              <a:t> (the "NoSQL" workload): A NoSQL database built on Hadoop that provides random access and strong consistency for large amounts of unstructured and semi-structured data - potentially billions of rows times millions of columns. See Overview of </a:t>
            </a:r>
            <a:r>
              <a:rPr lang="en-US" sz="1050" dirty="0" err="1" smtClean="0"/>
              <a:t>HBase</a:t>
            </a:r>
            <a:r>
              <a:rPr lang="en-US" sz="1050" dirty="0" smtClean="0"/>
              <a:t> on HDInsight.</a:t>
            </a:r>
          </a:p>
          <a:p>
            <a:pPr lvl="1"/>
            <a:endParaRPr lang="en-US" sz="1050" dirty="0" smtClean="0"/>
          </a:p>
          <a:p>
            <a:pPr lvl="1"/>
            <a:r>
              <a:rPr lang="en-US" sz="1050" dirty="0" smtClean="0"/>
              <a:t>Apache Storm (the "Stream" workload): A distributed, real-time computation system for processing large streams of data fast. Storm is offered as a managed cluster in HDInsight. See Analyze real-time sensor data using Storm and Hadoop.</a:t>
            </a:r>
          </a:p>
          <a:p>
            <a:endParaRPr lang="en-US" sz="1400" dirty="0" smtClean="0"/>
          </a:p>
          <a:p>
            <a:endParaRPr lang="en-US" sz="1400" dirty="0"/>
          </a:p>
          <a:p>
            <a:pPr marL="0" indent="0">
              <a:buNone/>
            </a:pPr>
            <a:endParaRPr lang="en-US" sz="1400" dirty="0"/>
          </a:p>
        </p:txBody>
      </p:sp>
    </p:spTree>
    <p:extLst>
      <p:ext uri="{BB962C8B-B14F-4D97-AF65-F5344CB8AC3E}">
        <p14:creationId xmlns:p14="http://schemas.microsoft.com/office/powerpoint/2010/main" val="1957019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Update"/>
          <p:cNvGraphicFramePr>
            <a:graphicFrameLocks noGrp="1"/>
          </p:cNvGraphicFramePr>
          <p:nvPr>
            <p:extLst/>
          </p:nvPr>
        </p:nvGraphicFramePr>
        <p:xfrm>
          <a:off x="2872994" y="2156636"/>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1307494">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458561018"/>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gridSpan="2">
                  <a:txBody>
                    <a:bodyPr/>
                    <a:lstStyle/>
                    <a:p>
                      <a:r>
                        <a:rPr lang="en-GB" dirty="0" smtClean="0"/>
                        <a:t>Sensor1</a:t>
                      </a:r>
                      <a:endParaRPr lang="en-US" dirty="0"/>
                    </a:p>
                  </a:txBody>
                  <a:tcPr>
                    <a:solidFill>
                      <a:schemeClr val="bg1"/>
                    </a:solidFill>
                  </a:tcPr>
                </a:tc>
                <a:tc hMerge="1">
                  <a:txBody>
                    <a:bodyPr/>
                    <a:lstStyle/>
                    <a:p>
                      <a:endParaRPr lang="en-GB"/>
                    </a:p>
                  </a:txBody>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 xmlns:a16="http://schemas.microsoft.com/office/drawing/2014/main" val="10004"/>
                  </a:ext>
                </a:extLst>
              </a:tr>
            </a:tbl>
          </a:graphicData>
        </a:graphic>
      </p:graphicFrame>
      <p:sp>
        <p:nvSpPr>
          <p:cNvPr id="20" name="scan 1"/>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get 'readings', '2', {COLUMN =&gt; [</a:t>
            </a:r>
            <a:r>
              <a:rPr lang="en-US" sz="2400" dirty="0" err="1" smtClean="0">
                <a:latin typeface="Courier New" panose="02070309020205020404" pitchFamily="49" charset="0"/>
                <a:ea typeface="Calibri" panose="020F0502020204030204" pitchFamily="34" charset="0"/>
              </a:rPr>
              <a:t>reading:value</a:t>
            </a:r>
            <a:r>
              <a:rPr lang="en-US" sz="2400" dirty="0" smtClean="0">
                <a:latin typeface="Courier New" panose="02070309020205020404" pitchFamily="49" charset="0"/>
                <a:ea typeface="Calibri" panose="020F0502020204030204" pitchFamily="34" charset="0"/>
              </a:rPr>
              <a:t>]}</a:t>
            </a:r>
            <a:endParaRPr lang="en-GB" sz="2400" dirty="0"/>
          </a:p>
        </p:txBody>
      </p:sp>
      <p:graphicFrame>
        <p:nvGraphicFramePr>
          <p:cNvPr id="22" name="Results"/>
          <p:cNvGraphicFramePr>
            <a:graphicFrameLocks noGrp="1"/>
          </p:cNvGraphicFramePr>
          <p:nvPr>
            <p:extLst/>
          </p:nvPr>
        </p:nvGraphicFramePr>
        <p:xfrm>
          <a:off x="2136983" y="3908695"/>
          <a:ext cx="8476304" cy="731520"/>
        </p:xfrm>
        <a:graphic>
          <a:graphicData uri="http://schemas.openxmlformats.org/drawingml/2006/table">
            <a:tbl>
              <a:tblPr firstRow="1" bandRow="1">
                <a:tableStyleId>{5940675A-B579-460E-94D1-54222C63F5DA}</a:tableStyleId>
              </a:tblPr>
              <a:tblGrid>
                <a:gridCol w="1839405">
                  <a:extLst>
                    <a:ext uri="{9D8B030D-6E8A-4147-A177-3AD203B41FA5}">
                      <a16:colId xmlns="" xmlns:a16="http://schemas.microsoft.com/office/drawing/2014/main" val="20000"/>
                    </a:ext>
                  </a:extLst>
                </a:gridCol>
                <a:gridCol w="6636899">
                  <a:extLst>
                    <a:ext uri="{9D8B030D-6E8A-4147-A177-3AD203B41FA5}">
                      <a16:colId xmlns="" xmlns:a16="http://schemas.microsoft.com/office/drawing/2014/main" val="20001"/>
                    </a:ext>
                  </a:extLst>
                </a:gridCol>
              </a:tblGrid>
              <a:tr h="221488">
                <a:tc>
                  <a:txBody>
                    <a:bodyPr/>
                    <a:lstStyle/>
                    <a:p>
                      <a:r>
                        <a:rPr lang="en-US" sz="1800" dirty="0" smtClean="0"/>
                        <a:t>COLUMN</a:t>
                      </a:r>
                      <a:endParaRPr lang="en-US" sz="1800" dirty="0"/>
                    </a:p>
                  </a:txBody>
                  <a:tcPr>
                    <a:solidFill>
                      <a:schemeClr val="bg1"/>
                    </a:solidFill>
                  </a:tcPr>
                </a:tc>
                <a:tc>
                  <a:txBody>
                    <a:bodyPr/>
                    <a:lstStyle/>
                    <a:p>
                      <a:r>
                        <a:rPr lang="en-US" sz="1800" dirty="0" smtClean="0"/>
                        <a:t>CELL</a:t>
                      </a:r>
                      <a:endParaRPr lang="en-US" sz="1800" dirty="0"/>
                    </a:p>
                  </a:txBody>
                  <a:tcPr>
                    <a:solidFill>
                      <a:schemeClr val="bg1"/>
                    </a:solidFill>
                  </a:tcPr>
                </a:tc>
                <a:extLst>
                  <a:ext uri="{0D108BD9-81ED-4DB2-BD59-A6C34878D82A}">
                    <a16:rowId xmlns="" xmlns:a16="http://schemas.microsoft.com/office/drawing/2014/main" val="4103965646"/>
                  </a:ext>
                </a:extLst>
              </a:tr>
              <a:tr h="221488">
                <a:tc>
                  <a:txBody>
                    <a:bodyPr/>
                    <a:lstStyle/>
                    <a:p>
                      <a:r>
                        <a:rPr lang="en-GB" sz="1800" dirty="0" err="1" smtClean="0"/>
                        <a:t>reading:value</a:t>
                      </a:r>
                      <a:endParaRPr lang="en-US" sz="1800" dirty="0"/>
                    </a:p>
                  </a:txBody>
                  <a:tcPr>
                    <a:solidFill>
                      <a:schemeClr val="bg1"/>
                    </a:solidFill>
                  </a:tcPr>
                </a:tc>
                <a:tc>
                  <a:txBody>
                    <a:bodyPr/>
                    <a:lstStyle/>
                    <a:p>
                      <a:r>
                        <a:rPr lang="en-GB" sz="1800" dirty="0" smtClean="0"/>
                        <a:t>timestamp=142379,</a:t>
                      </a:r>
                      <a:r>
                        <a:rPr lang="en-GB" sz="1800" baseline="0" dirty="0" smtClean="0"/>
                        <a:t> value=152.3</a:t>
                      </a:r>
                      <a:endParaRPr lang="en-US" sz="1800" dirty="0"/>
                    </a:p>
                  </a:txBody>
                  <a:tcPr>
                    <a:solidFill>
                      <a:schemeClr val="bg1"/>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9404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2101"/>
                            </p:stCondLst>
                            <p:childTnLst>
                              <p:par>
                                <p:cTn id="8" presetID="22" presetClass="entr" presetSubtype="1" fill="hold" nodeType="afterEffect">
                                  <p:stCondLst>
                                    <p:cond delay="50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Update"/>
          <p:cNvGraphicFramePr>
            <a:graphicFrameLocks noGrp="1"/>
          </p:cNvGraphicFramePr>
          <p:nvPr>
            <p:extLst/>
          </p:nvPr>
        </p:nvGraphicFramePr>
        <p:xfrm>
          <a:off x="2872994" y="2156636"/>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1307494">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458561018"/>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gridSpan="2">
                  <a:txBody>
                    <a:bodyPr/>
                    <a:lstStyle/>
                    <a:p>
                      <a:r>
                        <a:rPr lang="en-GB" dirty="0" smtClean="0"/>
                        <a:t>Sensor1</a:t>
                      </a:r>
                      <a:endParaRPr lang="en-US" dirty="0"/>
                    </a:p>
                  </a:txBody>
                  <a:tcPr>
                    <a:solidFill>
                      <a:schemeClr val="bg1"/>
                    </a:solidFill>
                  </a:tcPr>
                </a:tc>
                <a:tc hMerge="1">
                  <a:txBody>
                    <a:bodyPr/>
                    <a:lstStyle/>
                    <a:p>
                      <a:endParaRPr lang="en-GB"/>
                    </a:p>
                  </a:txBody>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 xmlns:a16="http://schemas.microsoft.com/office/drawing/2014/main" val="10004"/>
                  </a:ext>
                </a:extLst>
              </a:tr>
            </a:tbl>
          </a:graphicData>
        </a:graphic>
      </p:graphicFrame>
      <p:sp>
        <p:nvSpPr>
          <p:cNvPr id="20" name="scan 1"/>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get 'readings', '2', {TIMERANGE =&gt; [0,142380]}</a:t>
            </a:r>
            <a:endParaRPr lang="en-GB" sz="2400" dirty="0"/>
          </a:p>
        </p:txBody>
      </p:sp>
      <p:graphicFrame>
        <p:nvGraphicFramePr>
          <p:cNvPr id="22" name="Results"/>
          <p:cNvGraphicFramePr>
            <a:graphicFrameLocks noGrp="1"/>
          </p:cNvGraphicFramePr>
          <p:nvPr>
            <p:extLst/>
          </p:nvPr>
        </p:nvGraphicFramePr>
        <p:xfrm>
          <a:off x="2136983" y="3908695"/>
          <a:ext cx="8476304" cy="1828800"/>
        </p:xfrm>
        <a:graphic>
          <a:graphicData uri="http://schemas.openxmlformats.org/drawingml/2006/table">
            <a:tbl>
              <a:tblPr firstRow="1" bandRow="1">
                <a:tableStyleId>{5940675A-B579-460E-94D1-54222C63F5DA}</a:tableStyleId>
              </a:tblPr>
              <a:tblGrid>
                <a:gridCol w="1839405">
                  <a:extLst>
                    <a:ext uri="{9D8B030D-6E8A-4147-A177-3AD203B41FA5}">
                      <a16:colId xmlns="" xmlns:a16="http://schemas.microsoft.com/office/drawing/2014/main" val="20000"/>
                    </a:ext>
                  </a:extLst>
                </a:gridCol>
                <a:gridCol w="6636899">
                  <a:extLst>
                    <a:ext uri="{9D8B030D-6E8A-4147-A177-3AD203B41FA5}">
                      <a16:colId xmlns="" xmlns:a16="http://schemas.microsoft.com/office/drawing/2014/main" val="20001"/>
                    </a:ext>
                  </a:extLst>
                </a:gridCol>
              </a:tblGrid>
              <a:tr h="221488">
                <a:tc>
                  <a:txBody>
                    <a:bodyPr/>
                    <a:lstStyle/>
                    <a:p>
                      <a:r>
                        <a:rPr lang="en-US" sz="1800" dirty="0" smtClean="0"/>
                        <a:t>COLUMN</a:t>
                      </a:r>
                      <a:endParaRPr lang="en-US" sz="1800" dirty="0"/>
                    </a:p>
                  </a:txBody>
                  <a:tcPr>
                    <a:solidFill>
                      <a:schemeClr val="bg1"/>
                    </a:solidFill>
                  </a:tcPr>
                </a:tc>
                <a:tc>
                  <a:txBody>
                    <a:bodyPr/>
                    <a:lstStyle/>
                    <a:p>
                      <a:r>
                        <a:rPr lang="en-US" sz="1800" dirty="0" smtClean="0"/>
                        <a:t>CELL</a:t>
                      </a:r>
                      <a:endParaRPr lang="en-US" sz="1800" dirty="0"/>
                    </a:p>
                  </a:txBody>
                  <a:tcPr>
                    <a:solidFill>
                      <a:schemeClr val="bg1"/>
                    </a:solidFill>
                  </a:tcPr>
                </a:tc>
                <a:extLst>
                  <a:ext uri="{0D108BD9-81ED-4DB2-BD59-A6C34878D82A}">
                    <a16:rowId xmlns="" xmlns:a16="http://schemas.microsoft.com/office/drawing/2014/main" val="4103965646"/>
                  </a:ext>
                </a:extLst>
              </a:tr>
              <a:tr h="221488">
                <a:tc>
                  <a:txBody>
                    <a:bodyPr/>
                    <a:lstStyle/>
                    <a:p>
                      <a:r>
                        <a:rPr lang="en-GB" sz="1800" dirty="0" err="1" smtClean="0"/>
                        <a:t>sensor:id</a:t>
                      </a:r>
                      <a:endParaRPr lang="en-US" sz="1800" dirty="0"/>
                    </a:p>
                  </a:txBody>
                  <a:tcPr>
                    <a:solidFill>
                      <a:schemeClr val="bg1"/>
                    </a:solidFill>
                  </a:tcPr>
                </a:tc>
                <a:tc>
                  <a:txBody>
                    <a:bodyPr/>
                    <a:lstStyle/>
                    <a:p>
                      <a:r>
                        <a:rPr lang="en-GB" sz="1800" dirty="0" smtClean="0"/>
                        <a:t>timestamp=142361, value=Sensor2</a:t>
                      </a:r>
                      <a:endParaRPr lang="en-US" sz="1800" dirty="0"/>
                    </a:p>
                  </a:txBody>
                  <a:tcPr>
                    <a:solidFill>
                      <a:schemeClr val="bg1"/>
                    </a:solidFill>
                  </a:tcPr>
                </a:tc>
                <a:extLst>
                  <a:ext uri="{0D108BD9-81ED-4DB2-BD59-A6C34878D82A}">
                    <a16:rowId xmlns="" xmlns:a16="http://schemas.microsoft.com/office/drawing/2014/main" val="10003"/>
                  </a:ext>
                </a:extLst>
              </a:tr>
              <a:tr h="221488">
                <a:tc>
                  <a:txBody>
                    <a:bodyPr/>
                    <a:lstStyle/>
                    <a:p>
                      <a:r>
                        <a:rPr lang="en-GB" sz="1800" dirty="0" err="1" smtClean="0"/>
                        <a:t>sensor:location</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timestamp=142366, value=Building</a:t>
                      </a:r>
                      <a:r>
                        <a:rPr lang="en-GB" sz="1800" baseline="0" dirty="0" smtClean="0"/>
                        <a:t> 2</a:t>
                      </a:r>
                      <a:endParaRPr lang="en-US" sz="1800" dirty="0" smtClean="0"/>
                    </a:p>
                  </a:txBody>
                  <a:tcPr>
                    <a:solidFill>
                      <a:schemeClr val="bg1"/>
                    </a:solidFill>
                  </a:tcPr>
                </a:tc>
                <a:extLst>
                  <a:ext uri="{0D108BD9-81ED-4DB2-BD59-A6C34878D82A}">
                    <a16:rowId xmlns="" xmlns:a16="http://schemas.microsoft.com/office/drawing/2014/main" val="10004"/>
                  </a:ext>
                </a:extLst>
              </a:tr>
              <a:tr h="221488">
                <a:tc>
                  <a:txBody>
                    <a:bodyPr/>
                    <a:lstStyle/>
                    <a:p>
                      <a:r>
                        <a:rPr lang="en-GB" sz="1800" dirty="0" smtClean="0"/>
                        <a:t>reading:</a:t>
                      </a:r>
                      <a:r>
                        <a:rPr lang="en-US" sz="1800" dirty="0" err="1" smtClean="0"/>
                        <a:t>datetime</a:t>
                      </a:r>
                      <a:endParaRPr lang="en-US" sz="1800" dirty="0"/>
                    </a:p>
                  </a:txBody>
                  <a:tcPr>
                    <a:solidFill>
                      <a:schemeClr val="bg1"/>
                    </a:solidFill>
                  </a:tcPr>
                </a:tc>
                <a:tc>
                  <a:txBody>
                    <a:bodyPr/>
                    <a:lstStyle/>
                    <a:p>
                      <a:r>
                        <a:rPr lang="en-US" sz="1800" dirty="0" smtClean="0"/>
                        <a:t>timestamp=142363, value=</a:t>
                      </a:r>
                      <a:r>
                        <a:rPr lang="en-GB" sz="1800" dirty="0" smtClean="0"/>
                        <a:t>2015-01-01</a:t>
                      </a:r>
                      <a:endParaRPr lang="en-US" sz="1800" dirty="0"/>
                    </a:p>
                  </a:txBody>
                  <a:tcPr>
                    <a:solidFill>
                      <a:schemeClr val="bg1"/>
                    </a:solidFill>
                  </a:tcPr>
                </a:tc>
                <a:extLst>
                  <a:ext uri="{0D108BD9-81ED-4DB2-BD59-A6C34878D82A}">
                    <a16:rowId xmlns="" xmlns:a16="http://schemas.microsoft.com/office/drawing/2014/main" val="10005"/>
                  </a:ext>
                </a:extLst>
              </a:tr>
              <a:tr h="221488">
                <a:tc>
                  <a:txBody>
                    <a:bodyPr/>
                    <a:lstStyle/>
                    <a:p>
                      <a:r>
                        <a:rPr lang="en-GB" sz="1800" dirty="0" err="1" smtClean="0"/>
                        <a:t>reading:value</a:t>
                      </a:r>
                      <a:endParaRPr lang="en-US" sz="1800" dirty="0"/>
                    </a:p>
                  </a:txBody>
                  <a:tcPr>
                    <a:solidFill>
                      <a:schemeClr val="bg1"/>
                    </a:solidFill>
                  </a:tcPr>
                </a:tc>
                <a:tc>
                  <a:txBody>
                    <a:bodyPr/>
                    <a:lstStyle/>
                    <a:p>
                      <a:r>
                        <a:rPr lang="en-GB" sz="1800" dirty="0" smtClean="0"/>
                        <a:t>timestamp=142379,</a:t>
                      </a:r>
                      <a:r>
                        <a:rPr lang="en-GB" sz="1800" baseline="0" dirty="0" smtClean="0"/>
                        <a:t> value=152.3</a:t>
                      </a:r>
                      <a:endParaRPr lang="en-US" sz="1800" dirty="0"/>
                    </a:p>
                  </a:txBody>
                  <a:tcPr>
                    <a:solidFill>
                      <a:schemeClr val="bg1"/>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89736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2001"/>
                            </p:stCondLst>
                            <p:childTnLst>
                              <p:par>
                                <p:cTn id="8" presetID="22" presetClass="entr" presetSubtype="1" fill="hold" nodeType="afterEffect">
                                  <p:stCondLst>
                                    <p:cond delay="50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Update"/>
          <p:cNvGraphicFramePr>
            <a:graphicFrameLocks noGrp="1"/>
          </p:cNvGraphicFramePr>
          <p:nvPr>
            <p:extLst/>
          </p:nvPr>
        </p:nvGraphicFramePr>
        <p:xfrm>
          <a:off x="2872994" y="2156636"/>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1307494">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458561018"/>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gridSpan="2">
                  <a:txBody>
                    <a:bodyPr/>
                    <a:lstStyle/>
                    <a:p>
                      <a:r>
                        <a:rPr lang="en-GB" dirty="0" smtClean="0"/>
                        <a:t>Sensor1</a:t>
                      </a:r>
                      <a:endParaRPr lang="en-US" dirty="0"/>
                    </a:p>
                  </a:txBody>
                  <a:tcPr>
                    <a:solidFill>
                      <a:schemeClr val="bg1"/>
                    </a:solidFill>
                  </a:tcPr>
                </a:tc>
                <a:tc hMerge="1">
                  <a:txBody>
                    <a:bodyPr/>
                    <a:lstStyle/>
                    <a:p>
                      <a:endParaRPr lang="en-GB"/>
                    </a:p>
                  </a:txBody>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 xmlns:a16="http://schemas.microsoft.com/office/drawing/2014/main" val="10004"/>
                  </a:ext>
                </a:extLst>
              </a:tr>
            </a:tbl>
          </a:graphicData>
        </a:graphic>
      </p:graphicFrame>
      <p:sp>
        <p:nvSpPr>
          <p:cNvPr id="20" name="scan 1"/>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scan 'readings'</a:t>
            </a:r>
            <a:endParaRPr lang="en-GB" sz="2400" dirty="0"/>
          </a:p>
        </p:txBody>
      </p:sp>
      <p:graphicFrame>
        <p:nvGraphicFramePr>
          <p:cNvPr id="24" name="Table"/>
          <p:cNvGraphicFramePr>
            <a:graphicFrameLocks noGrp="1"/>
          </p:cNvGraphicFramePr>
          <p:nvPr>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1307494">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0002"/>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a:t>
                      </a:r>
                      <a:r>
                        <a:rPr lang="en-US" baseline="0" dirty="0" smtClean="0"/>
                        <a:t>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 xmlns:a16="http://schemas.microsoft.com/office/drawing/2014/main" val="10006"/>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 xmlns:a16="http://schemas.microsoft.com/office/drawing/2014/main" val="841773785"/>
                  </a:ext>
                </a:extLst>
              </a:tr>
              <a:tr h="370840">
                <a:tc>
                  <a:txBody>
                    <a:bodyPr/>
                    <a:lstStyle/>
                    <a:p>
                      <a:r>
                        <a:rPr lang="en-US" dirty="0" smtClean="0"/>
                        <a:t>6</a:t>
                      </a:r>
                      <a:endParaRPr lang="en-US" dirty="0"/>
                    </a:p>
                  </a:txBody>
                  <a:tcPr>
                    <a:solidFill>
                      <a:schemeClr val="bg1"/>
                    </a:solidFill>
                  </a:tcPr>
                </a:tc>
                <a:tc>
                  <a:txBody>
                    <a:bodyPr/>
                    <a:lstStyle/>
                    <a:p>
                      <a:r>
                        <a:rPr lang="en-US" dirty="0" smtClean="0"/>
                        <a:t>…</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 xmlns:a16="http://schemas.microsoft.com/office/drawing/2014/main" val="271182677"/>
                  </a:ext>
                </a:extLst>
              </a:tr>
            </a:tbl>
          </a:graphicData>
        </a:graphic>
      </p:graphicFrame>
      <p:graphicFrame>
        <p:nvGraphicFramePr>
          <p:cNvPr id="22" name="Results"/>
          <p:cNvGraphicFramePr>
            <a:graphicFrameLocks noGrp="1"/>
          </p:cNvGraphicFramePr>
          <p:nvPr>
            <p:extLst/>
          </p:nvPr>
        </p:nvGraphicFramePr>
        <p:xfrm>
          <a:off x="2136983" y="3908695"/>
          <a:ext cx="8296124" cy="3291840"/>
        </p:xfrm>
        <a:graphic>
          <a:graphicData uri="http://schemas.openxmlformats.org/drawingml/2006/table">
            <a:tbl>
              <a:tblPr firstRow="1" bandRow="1">
                <a:tableStyleId>{5940675A-B579-460E-94D1-54222C63F5DA}</a:tableStyleId>
              </a:tblPr>
              <a:tblGrid>
                <a:gridCol w="1659225">
                  <a:extLst>
                    <a:ext uri="{9D8B030D-6E8A-4147-A177-3AD203B41FA5}">
                      <a16:colId xmlns="" xmlns:a16="http://schemas.microsoft.com/office/drawing/2014/main" val="20000"/>
                    </a:ext>
                  </a:extLst>
                </a:gridCol>
                <a:gridCol w="6636899">
                  <a:extLst>
                    <a:ext uri="{9D8B030D-6E8A-4147-A177-3AD203B41FA5}">
                      <a16:colId xmlns="" xmlns:a16="http://schemas.microsoft.com/office/drawing/2014/main" val="20001"/>
                    </a:ext>
                  </a:extLst>
                </a:gridCol>
              </a:tblGrid>
              <a:tr h="221488">
                <a:tc>
                  <a:txBody>
                    <a:bodyPr/>
                    <a:lstStyle/>
                    <a:p>
                      <a:r>
                        <a:rPr lang="en-US" sz="1800" dirty="0" smtClean="0"/>
                        <a:t>ROW</a:t>
                      </a:r>
                      <a:endParaRPr lang="en-US" sz="1800" dirty="0"/>
                    </a:p>
                  </a:txBody>
                  <a:tcPr>
                    <a:solidFill>
                      <a:schemeClr val="bg1"/>
                    </a:solidFill>
                  </a:tcPr>
                </a:tc>
                <a:tc>
                  <a:txBody>
                    <a:bodyPr/>
                    <a:lstStyle/>
                    <a:p>
                      <a:r>
                        <a:rPr lang="en-US" sz="1800" dirty="0" smtClean="0"/>
                        <a:t>COLUMN+CELL</a:t>
                      </a:r>
                      <a:endParaRPr lang="en-US" sz="1800" dirty="0"/>
                    </a:p>
                  </a:txBody>
                  <a:tcPr>
                    <a:solidFill>
                      <a:schemeClr val="bg1"/>
                    </a:solidFill>
                  </a:tcPr>
                </a:tc>
                <a:extLst>
                  <a:ext uri="{0D108BD9-81ED-4DB2-BD59-A6C34878D82A}">
                    <a16:rowId xmlns="" xmlns:a16="http://schemas.microsoft.com/office/drawing/2014/main" val="4103965646"/>
                  </a:ext>
                </a:extLst>
              </a:tr>
              <a:tr h="221488">
                <a:tc>
                  <a:txBody>
                    <a:bodyPr/>
                    <a:lstStyle/>
                    <a:p>
                      <a:r>
                        <a:rPr lang="en-GB" sz="1800" dirty="0" smtClean="0"/>
                        <a:t>1</a:t>
                      </a:r>
                      <a:endParaRPr lang="en-US" sz="1800" dirty="0"/>
                    </a:p>
                  </a:txBody>
                  <a:tcPr>
                    <a:solidFill>
                      <a:schemeClr val="bg1"/>
                    </a:solidFill>
                  </a:tcPr>
                </a:tc>
                <a:tc>
                  <a:txBody>
                    <a:bodyPr/>
                    <a:lstStyle/>
                    <a:p>
                      <a:r>
                        <a:rPr lang="en-GB" sz="1800" dirty="0" smtClean="0"/>
                        <a:t>column=</a:t>
                      </a:r>
                      <a:r>
                        <a:rPr lang="en-GB" sz="1800" dirty="0" err="1" smtClean="0"/>
                        <a:t>sensor:id</a:t>
                      </a:r>
                      <a:r>
                        <a:rPr lang="en-GB" sz="1800" dirty="0" smtClean="0"/>
                        <a:t>, timestamp=142356, value=Sensor1</a:t>
                      </a:r>
                      <a:endParaRPr lang="en-US" sz="1800" dirty="0"/>
                    </a:p>
                  </a:txBody>
                  <a:tcPr>
                    <a:solidFill>
                      <a:schemeClr val="bg1"/>
                    </a:solidFill>
                  </a:tcPr>
                </a:tc>
                <a:extLst>
                  <a:ext uri="{0D108BD9-81ED-4DB2-BD59-A6C34878D82A}">
                    <a16:rowId xmlns="" xmlns:a16="http://schemas.microsoft.com/office/drawing/2014/main" val="10003"/>
                  </a:ext>
                </a:extLst>
              </a:tr>
              <a:tr h="221488">
                <a:tc>
                  <a:txBody>
                    <a:bodyPr/>
                    <a:lstStyle/>
                    <a:p>
                      <a:r>
                        <a:rPr lang="en-GB" sz="1800" dirty="0" smtClean="0"/>
                        <a:t>1</a:t>
                      </a:r>
                      <a:endParaRPr lang="en-US" sz="1800" dirty="0"/>
                    </a:p>
                  </a:txBody>
                  <a:tcPr>
                    <a:solidFill>
                      <a:schemeClr val="bg1"/>
                    </a:solidFill>
                  </a:tcPr>
                </a:tc>
                <a:tc>
                  <a:txBody>
                    <a:bodyPr/>
                    <a:lstStyle/>
                    <a:p>
                      <a:r>
                        <a:rPr lang="en-GB" sz="1800" dirty="0" smtClean="0"/>
                        <a:t>column=reading:</a:t>
                      </a:r>
                      <a:r>
                        <a:rPr lang="en-US" sz="1800" dirty="0" err="1" smtClean="0"/>
                        <a:t>datetime</a:t>
                      </a:r>
                      <a:r>
                        <a:rPr lang="en-US" sz="1800" dirty="0" smtClean="0"/>
                        <a:t>, timestamp=142357, value=</a:t>
                      </a:r>
                      <a:r>
                        <a:rPr lang="en-GB" sz="1800" dirty="0" smtClean="0"/>
                        <a:t>2015-01-01</a:t>
                      </a:r>
                      <a:endParaRPr lang="en-US" sz="1800" dirty="0"/>
                    </a:p>
                  </a:txBody>
                  <a:tcPr>
                    <a:solidFill>
                      <a:schemeClr val="bg1"/>
                    </a:solidFill>
                  </a:tcPr>
                </a:tc>
                <a:extLst>
                  <a:ext uri="{0D108BD9-81ED-4DB2-BD59-A6C34878D82A}">
                    <a16:rowId xmlns="" xmlns:a16="http://schemas.microsoft.com/office/drawing/2014/main" val="10004"/>
                  </a:ext>
                </a:extLst>
              </a:tr>
              <a:tr h="221488">
                <a:tc>
                  <a:txBody>
                    <a:bodyPr/>
                    <a:lstStyle/>
                    <a:p>
                      <a:r>
                        <a:rPr lang="en-GB" sz="1800" dirty="0" smtClean="0"/>
                        <a:t>1</a:t>
                      </a:r>
                      <a:endParaRPr lang="en-US" sz="1800" dirty="0"/>
                    </a:p>
                  </a:txBody>
                  <a:tcPr>
                    <a:solidFill>
                      <a:schemeClr val="bg1"/>
                    </a:solidFill>
                  </a:tcPr>
                </a:tc>
                <a:tc>
                  <a:txBody>
                    <a:bodyPr/>
                    <a:lstStyle/>
                    <a:p>
                      <a:r>
                        <a:rPr lang="en-GB" sz="1800" dirty="0" smtClean="0"/>
                        <a:t>column=</a:t>
                      </a:r>
                      <a:r>
                        <a:rPr lang="en-GB" sz="1800" dirty="0" err="1" smtClean="0"/>
                        <a:t>reading:value</a:t>
                      </a:r>
                      <a:r>
                        <a:rPr lang="en-GB" sz="1800" dirty="0" smtClean="0"/>
                        <a:t>, timestamp=142359,</a:t>
                      </a:r>
                      <a:r>
                        <a:rPr lang="en-GB" sz="1800" baseline="0" dirty="0" smtClean="0"/>
                        <a:t> value=125.9</a:t>
                      </a:r>
                      <a:endParaRPr lang="en-US" sz="1800" dirty="0"/>
                    </a:p>
                  </a:txBody>
                  <a:tcPr>
                    <a:solidFill>
                      <a:schemeClr val="bg1"/>
                    </a:solidFill>
                  </a:tcPr>
                </a:tc>
                <a:extLst>
                  <a:ext uri="{0D108BD9-81ED-4DB2-BD59-A6C34878D82A}">
                    <a16:rowId xmlns="" xmlns:a16="http://schemas.microsoft.com/office/drawing/2014/main" val="10005"/>
                  </a:ext>
                </a:extLst>
              </a:tr>
              <a:tr h="221488">
                <a:tc>
                  <a:txBody>
                    <a:bodyPr/>
                    <a:lstStyle/>
                    <a:p>
                      <a:r>
                        <a:rPr lang="en-GB" sz="1800" dirty="0" smtClean="0"/>
                        <a:t>2</a:t>
                      </a:r>
                      <a:endParaRPr lang="en-US" sz="1800" dirty="0"/>
                    </a:p>
                  </a:txBody>
                  <a:tcPr>
                    <a:solidFill>
                      <a:schemeClr val="bg1"/>
                    </a:solidFill>
                  </a:tcPr>
                </a:tc>
                <a:tc>
                  <a:txBody>
                    <a:bodyPr/>
                    <a:lstStyle/>
                    <a:p>
                      <a:r>
                        <a:rPr lang="en-GB" sz="1800" dirty="0" smtClean="0"/>
                        <a:t>column=</a:t>
                      </a:r>
                      <a:r>
                        <a:rPr lang="en-GB" sz="1800" dirty="0" err="1" smtClean="0"/>
                        <a:t>sensor:id</a:t>
                      </a:r>
                      <a:r>
                        <a:rPr lang="en-GB" sz="1800" dirty="0" smtClean="0"/>
                        <a:t>, timestamp=142361, value=Sensor2</a:t>
                      </a:r>
                      <a:endParaRPr lang="en-US" sz="1800" dirty="0"/>
                    </a:p>
                  </a:txBody>
                  <a:tcPr>
                    <a:solidFill>
                      <a:schemeClr val="bg1"/>
                    </a:solidFill>
                  </a:tcPr>
                </a:tc>
                <a:extLst>
                  <a:ext uri="{0D108BD9-81ED-4DB2-BD59-A6C34878D82A}">
                    <a16:rowId xmlns="" xmlns:a16="http://schemas.microsoft.com/office/drawing/2014/main" val="10006"/>
                  </a:ext>
                </a:extLst>
              </a:tr>
              <a:tr h="221488">
                <a:tc>
                  <a:txBody>
                    <a:bodyPr/>
                    <a:lstStyle/>
                    <a:p>
                      <a:r>
                        <a:rPr lang="en-US" sz="1800" dirty="0" smtClean="0"/>
                        <a:t>2</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column=</a:t>
                      </a:r>
                      <a:r>
                        <a:rPr lang="en-GB" sz="1800" dirty="0" err="1" smtClean="0"/>
                        <a:t>sensor:location</a:t>
                      </a:r>
                      <a:r>
                        <a:rPr lang="en-GB" sz="1800" dirty="0" smtClean="0"/>
                        <a:t>, timestamp=142366, value=Building</a:t>
                      </a:r>
                      <a:r>
                        <a:rPr lang="en-GB" sz="1800" baseline="0" dirty="0" smtClean="0"/>
                        <a:t> 2</a:t>
                      </a:r>
                      <a:endParaRPr lang="en-US" sz="1800" dirty="0" smtClean="0"/>
                    </a:p>
                  </a:txBody>
                  <a:tcPr>
                    <a:solidFill>
                      <a:schemeClr val="bg1"/>
                    </a:solidFill>
                  </a:tcPr>
                </a:tc>
                <a:extLst>
                  <a:ext uri="{0D108BD9-81ED-4DB2-BD59-A6C34878D82A}">
                    <a16:rowId xmlns="" xmlns:a16="http://schemas.microsoft.com/office/drawing/2014/main" val="2439676766"/>
                  </a:ext>
                </a:extLst>
              </a:tr>
              <a:tr h="221488">
                <a:tc>
                  <a:txBody>
                    <a:bodyPr/>
                    <a:lstStyle/>
                    <a:p>
                      <a:r>
                        <a:rPr lang="en-US" sz="1800" dirty="0" smtClean="0"/>
                        <a:t>2</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column=reading:</a:t>
                      </a:r>
                      <a:r>
                        <a:rPr lang="en-US" sz="1800" dirty="0" err="1" smtClean="0"/>
                        <a:t>datetime</a:t>
                      </a:r>
                      <a:r>
                        <a:rPr lang="en-US" sz="1800" dirty="0" smtClean="0"/>
                        <a:t>, timestamp=142363, value=</a:t>
                      </a:r>
                      <a:r>
                        <a:rPr lang="en-GB" sz="1800" dirty="0" smtClean="0"/>
                        <a:t>2015-01-01</a:t>
                      </a:r>
                    </a:p>
                  </a:txBody>
                  <a:tcPr>
                    <a:solidFill>
                      <a:schemeClr val="bg1"/>
                    </a:solidFill>
                  </a:tcPr>
                </a:tc>
                <a:extLst>
                  <a:ext uri="{0D108BD9-81ED-4DB2-BD59-A6C34878D82A}">
                    <a16:rowId xmlns="" xmlns:a16="http://schemas.microsoft.com/office/drawing/2014/main" val="915399460"/>
                  </a:ext>
                </a:extLst>
              </a:tr>
              <a:tr h="221488">
                <a:tc>
                  <a:txBody>
                    <a:bodyPr/>
                    <a:lstStyle/>
                    <a:p>
                      <a:r>
                        <a:rPr lang="en-US" sz="1800" dirty="0" smtClean="0"/>
                        <a:t>2</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column=</a:t>
                      </a:r>
                      <a:r>
                        <a:rPr lang="en-GB" sz="1800" dirty="0" err="1" smtClean="0"/>
                        <a:t>reading:value</a:t>
                      </a:r>
                      <a:r>
                        <a:rPr lang="en-GB" sz="1800" dirty="0" smtClean="0"/>
                        <a:t>, timestamp=142381,</a:t>
                      </a:r>
                      <a:r>
                        <a:rPr lang="en-GB" sz="1800" baseline="0" dirty="0" smtClean="0"/>
                        <a:t> value=157.6</a:t>
                      </a:r>
                      <a:endParaRPr lang="en-US" sz="1800" dirty="0" smtClean="0"/>
                    </a:p>
                  </a:txBody>
                  <a:tcPr>
                    <a:solidFill>
                      <a:schemeClr val="bg1"/>
                    </a:solidFill>
                  </a:tcPr>
                </a:tc>
                <a:extLst>
                  <a:ext uri="{0D108BD9-81ED-4DB2-BD59-A6C34878D82A}">
                    <a16:rowId xmlns="" xmlns:a16="http://schemas.microsoft.com/office/drawing/2014/main" val="2387127744"/>
                  </a:ext>
                </a:extLst>
              </a:tr>
              <a:tr h="221488">
                <a:tc>
                  <a:txBody>
                    <a:bodyPr/>
                    <a:lstStyle/>
                    <a:p>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endParaRPr lang="en-US" sz="1800" dirty="0" smtClean="0"/>
                    </a:p>
                  </a:txBody>
                  <a:tcPr>
                    <a:solidFill>
                      <a:schemeClr val="bg1"/>
                    </a:solidFill>
                  </a:tcPr>
                </a:tc>
                <a:extLst>
                  <a:ext uri="{0D108BD9-81ED-4DB2-BD59-A6C34878D82A}">
                    <a16:rowId xmlns="" xmlns:a16="http://schemas.microsoft.com/office/drawing/2014/main" val="2327457451"/>
                  </a:ext>
                </a:extLst>
              </a:tr>
            </a:tbl>
          </a:graphicData>
        </a:graphic>
      </p:graphicFrame>
    </p:spTree>
    <p:extLst>
      <p:ext uri="{BB962C8B-B14F-4D97-AF65-F5344CB8AC3E}">
        <p14:creationId xmlns:p14="http://schemas.microsoft.com/office/powerpoint/2010/main" val="28933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50"/>
                                  </p:iterate>
                                  <p:childTnLst>
                                    <p:set>
                                      <p:cBhvr>
                                        <p:cTn id="14" dur="1" fill="hold">
                                          <p:stCondLst>
                                            <p:cond delay="0"/>
                                          </p:stCondLst>
                                        </p:cTn>
                                        <p:tgtEl>
                                          <p:spTgt spid="20"/>
                                        </p:tgtEl>
                                        <p:attrNameLst>
                                          <p:attrName>style.visibility</p:attrName>
                                        </p:attrNameLst>
                                      </p:cBhvr>
                                      <p:to>
                                        <p:strVal val="visible"/>
                                      </p:to>
                                    </p:set>
                                  </p:childTnLst>
                                </p:cTn>
                              </p:par>
                            </p:childTnLst>
                          </p:cTn>
                        </p:par>
                        <p:par>
                          <p:cTn id="15" fill="hold">
                            <p:stCondLst>
                              <p:cond delay="651"/>
                            </p:stCondLst>
                            <p:childTnLst>
                              <p:par>
                                <p:cTn id="16" presetID="22" presetClass="entr" presetSubtype="1" fill="hold" nodeType="afterEffect">
                                  <p:stCondLst>
                                    <p:cond delay="500"/>
                                  </p:stCondLst>
                                  <p:childTnLst>
                                    <p:set>
                                      <p:cBhvr>
                                        <p:cTn id="17" dur="1" fill="hold">
                                          <p:stCondLst>
                                            <p:cond delay="0"/>
                                          </p:stCondLst>
                                        </p:cTn>
                                        <p:tgtEl>
                                          <p:spTgt spid="22"/>
                                        </p:tgtEl>
                                        <p:attrNameLst>
                                          <p:attrName>style.visibility</p:attrName>
                                        </p:attrNameLst>
                                      </p:cBhvr>
                                      <p:to>
                                        <p:strVal val="visible"/>
                                      </p:to>
                                    </p:set>
                                    <p:animEffect transition="in" filter="wipe(up)">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can 1"/>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scan 'readings', {LIMIT =&gt; 1}</a:t>
            </a:r>
            <a:endParaRPr lang="en-GB" sz="2400" dirty="0"/>
          </a:p>
        </p:txBody>
      </p:sp>
      <p:graphicFrame>
        <p:nvGraphicFramePr>
          <p:cNvPr id="24" name="Table"/>
          <p:cNvGraphicFramePr>
            <a:graphicFrameLocks noGrp="1"/>
          </p:cNvGraphicFramePr>
          <p:nvPr>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1307494">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0002"/>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a:t>
                      </a:r>
                      <a:r>
                        <a:rPr lang="en-US" baseline="0" dirty="0" smtClean="0"/>
                        <a:t>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 xmlns:a16="http://schemas.microsoft.com/office/drawing/2014/main" val="10006"/>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 xmlns:a16="http://schemas.microsoft.com/office/drawing/2014/main" val="841773785"/>
                  </a:ext>
                </a:extLst>
              </a:tr>
              <a:tr h="370840">
                <a:tc>
                  <a:txBody>
                    <a:bodyPr/>
                    <a:lstStyle/>
                    <a:p>
                      <a:r>
                        <a:rPr lang="en-US" dirty="0" smtClean="0"/>
                        <a:t>6</a:t>
                      </a:r>
                      <a:endParaRPr lang="en-US" dirty="0"/>
                    </a:p>
                  </a:txBody>
                  <a:tcPr>
                    <a:solidFill>
                      <a:schemeClr val="bg1"/>
                    </a:solidFill>
                  </a:tcPr>
                </a:tc>
                <a:tc>
                  <a:txBody>
                    <a:bodyPr/>
                    <a:lstStyle/>
                    <a:p>
                      <a:r>
                        <a:rPr lang="en-US" dirty="0" smtClean="0"/>
                        <a:t>…</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 xmlns:a16="http://schemas.microsoft.com/office/drawing/2014/main" val="271182677"/>
                  </a:ext>
                </a:extLst>
              </a:tr>
            </a:tbl>
          </a:graphicData>
        </a:graphic>
      </p:graphicFrame>
      <p:graphicFrame>
        <p:nvGraphicFramePr>
          <p:cNvPr id="22" name="Results"/>
          <p:cNvGraphicFramePr>
            <a:graphicFrameLocks noGrp="1"/>
          </p:cNvGraphicFramePr>
          <p:nvPr>
            <p:extLst/>
          </p:nvPr>
        </p:nvGraphicFramePr>
        <p:xfrm>
          <a:off x="2163109" y="4291216"/>
          <a:ext cx="8296124" cy="1463040"/>
        </p:xfrm>
        <a:graphic>
          <a:graphicData uri="http://schemas.openxmlformats.org/drawingml/2006/table">
            <a:tbl>
              <a:tblPr firstRow="1" bandRow="1">
                <a:tableStyleId>{5940675A-B579-460E-94D1-54222C63F5DA}</a:tableStyleId>
              </a:tblPr>
              <a:tblGrid>
                <a:gridCol w="1659225">
                  <a:extLst>
                    <a:ext uri="{9D8B030D-6E8A-4147-A177-3AD203B41FA5}">
                      <a16:colId xmlns="" xmlns:a16="http://schemas.microsoft.com/office/drawing/2014/main" val="20000"/>
                    </a:ext>
                  </a:extLst>
                </a:gridCol>
                <a:gridCol w="6636899">
                  <a:extLst>
                    <a:ext uri="{9D8B030D-6E8A-4147-A177-3AD203B41FA5}">
                      <a16:colId xmlns="" xmlns:a16="http://schemas.microsoft.com/office/drawing/2014/main" val="20001"/>
                    </a:ext>
                  </a:extLst>
                </a:gridCol>
              </a:tblGrid>
              <a:tr h="221488">
                <a:tc>
                  <a:txBody>
                    <a:bodyPr/>
                    <a:lstStyle/>
                    <a:p>
                      <a:r>
                        <a:rPr lang="en-US" sz="1800" dirty="0" smtClean="0"/>
                        <a:t>ROW</a:t>
                      </a:r>
                      <a:endParaRPr lang="en-US" sz="1800" dirty="0"/>
                    </a:p>
                  </a:txBody>
                  <a:tcPr>
                    <a:solidFill>
                      <a:schemeClr val="bg1"/>
                    </a:solidFill>
                  </a:tcPr>
                </a:tc>
                <a:tc>
                  <a:txBody>
                    <a:bodyPr/>
                    <a:lstStyle/>
                    <a:p>
                      <a:r>
                        <a:rPr lang="en-US" sz="1800" dirty="0" smtClean="0"/>
                        <a:t>COLUMN+CELL</a:t>
                      </a:r>
                      <a:endParaRPr lang="en-US" sz="1800" dirty="0"/>
                    </a:p>
                  </a:txBody>
                  <a:tcPr>
                    <a:solidFill>
                      <a:schemeClr val="bg1"/>
                    </a:solidFill>
                  </a:tcPr>
                </a:tc>
                <a:extLst>
                  <a:ext uri="{0D108BD9-81ED-4DB2-BD59-A6C34878D82A}">
                    <a16:rowId xmlns="" xmlns:a16="http://schemas.microsoft.com/office/drawing/2014/main" val="4103965646"/>
                  </a:ext>
                </a:extLst>
              </a:tr>
              <a:tr h="221488">
                <a:tc>
                  <a:txBody>
                    <a:bodyPr/>
                    <a:lstStyle/>
                    <a:p>
                      <a:r>
                        <a:rPr lang="en-GB" sz="1800" dirty="0" smtClean="0"/>
                        <a:t>1</a:t>
                      </a:r>
                      <a:endParaRPr lang="en-US" sz="1800" dirty="0"/>
                    </a:p>
                  </a:txBody>
                  <a:tcPr>
                    <a:solidFill>
                      <a:schemeClr val="bg1"/>
                    </a:solidFill>
                  </a:tcPr>
                </a:tc>
                <a:tc>
                  <a:txBody>
                    <a:bodyPr/>
                    <a:lstStyle/>
                    <a:p>
                      <a:r>
                        <a:rPr lang="en-GB" sz="1800" dirty="0" smtClean="0"/>
                        <a:t>column=</a:t>
                      </a:r>
                      <a:r>
                        <a:rPr lang="en-GB" sz="1800" dirty="0" err="1" smtClean="0"/>
                        <a:t>sensor:id</a:t>
                      </a:r>
                      <a:r>
                        <a:rPr lang="en-GB" sz="1800" dirty="0" smtClean="0"/>
                        <a:t>, timestamp=142356, value=Sensor1</a:t>
                      </a:r>
                      <a:endParaRPr lang="en-US" sz="1800" dirty="0"/>
                    </a:p>
                  </a:txBody>
                  <a:tcPr>
                    <a:solidFill>
                      <a:schemeClr val="bg1"/>
                    </a:solidFill>
                  </a:tcPr>
                </a:tc>
                <a:extLst>
                  <a:ext uri="{0D108BD9-81ED-4DB2-BD59-A6C34878D82A}">
                    <a16:rowId xmlns="" xmlns:a16="http://schemas.microsoft.com/office/drawing/2014/main" val="10003"/>
                  </a:ext>
                </a:extLst>
              </a:tr>
              <a:tr h="221488">
                <a:tc>
                  <a:txBody>
                    <a:bodyPr/>
                    <a:lstStyle/>
                    <a:p>
                      <a:r>
                        <a:rPr lang="en-GB" sz="1800" dirty="0" smtClean="0"/>
                        <a:t>1</a:t>
                      </a:r>
                      <a:endParaRPr lang="en-US" sz="1800" dirty="0"/>
                    </a:p>
                  </a:txBody>
                  <a:tcPr>
                    <a:solidFill>
                      <a:schemeClr val="bg1"/>
                    </a:solidFill>
                  </a:tcPr>
                </a:tc>
                <a:tc>
                  <a:txBody>
                    <a:bodyPr/>
                    <a:lstStyle/>
                    <a:p>
                      <a:r>
                        <a:rPr lang="en-GB" sz="1800" dirty="0" smtClean="0"/>
                        <a:t>column=reading:</a:t>
                      </a:r>
                      <a:r>
                        <a:rPr lang="en-US" sz="1800" dirty="0" err="1" smtClean="0"/>
                        <a:t>datetime</a:t>
                      </a:r>
                      <a:r>
                        <a:rPr lang="en-US" sz="1800" dirty="0" smtClean="0"/>
                        <a:t>, timestamp=142357, value=</a:t>
                      </a:r>
                      <a:r>
                        <a:rPr lang="en-GB" sz="1800" dirty="0" smtClean="0"/>
                        <a:t>2015-01-01</a:t>
                      </a:r>
                      <a:endParaRPr lang="en-US" sz="1800" dirty="0"/>
                    </a:p>
                  </a:txBody>
                  <a:tcPr>
                    <a:solidFill>
                      <a:schemeClr val="bg1"/>
                    </a:solidFill>
                  </a:tcPr>
                </a:tc>
                <a:extLst>
                  <a:ext uri="{0D108BD9-81ED-4DB2-BD59-A6C34878D82A}">
                    <a16:rowId xmlns="" xmlns:a16="http://schemas.microsoft.com/office/drawing/2014/main" val="10004"/>
                  </a:ext>
                </a:extLst>
              </a:tr>
              <a:tr h="221488">
                <a:tc>
                  <a:txBody>
                    <a:bodyPr/>
                    <a:lstStyle/>
                    <a:p>
                      <a:r>
                        <a:rPr lang="en-GB" sz="1800" dirty="0" smtClean="0"/>
                        <a:t>1</a:t>
                      </a:r>
                      <a:endParaRPr lang="en-US" sz="1800" dirty="0"/>
                    </a:p>
                  </a:txBody>
                  <a:tcPr>
                    <a:solidFill>
                      <a:schemeClr val="bg1"/>
                    </a:solidFill>
                  </a:tcPr>
                </a:tc>
                <a:tc>
                  <a:txBody>
                    <a:bodyPr/>
                    <a:lstStyle/>
                    <a:p>
                      <a:r>
                        <a:rPr lang="en-GB" sz="1800" dirty="0" smtClean="0"/>
                        <a:t>column=</a:t>
                      </a:r>
                      <a:r>
                        <a:rPr lang="en-GB" sz="1800" dirty="0" err="1" smtClean="0"/>
                        <a:t>reading:value</a:t>
                      </a:r>
                      <a:r>
                        <a:rPr lang="en-GB" sz="1800" dirty="0" smtClean="0"/>
                        <a:t>, timestamp=142359,</a:t>
                      </a:r>
                      <a:r>
                        <a:rPr lang="en-GB" sz="1800" baseline="0" dirty="0" smtClean="0"/>
                        <a:t> value=125.9</a:t>
                      </a:r>
                      <a:endParaRPr lang="en-US" sz="1800" dirty="0"/>
                    </a:p>
                  </a:txBody>
                  <a:tcPr>
                    <a:solidFill>
                      <a:schemeClr val="bg1"/>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27386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1201"/>
                            </p:stCondLst>
                            <p:childTnLst>
                              <p:par>
                                <p:cTn id="8" presetID="22" presetClass="entr" presetSubtype="1" fill="hold" nodeType="afterEffect">
                                  <p:stCondLst>
                                    <p:cond delay="50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can 1"/>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scan 'readings', {STARTROW=&gt;'2', STOPROW=&gt;'3'}</a:t>
            </a:r>
            <a:endParaRPr lang="en-GB" sz="2400" dirty="0"/>
          </a:p>
        </p:txBody>
      </p:sp>
      <p:graphicFrame>
        <p:nvGraphicFramePr>
          <p:cNvPr id="6" name="Table"/>
          <p:cNvGraphicFramePr>
            <a:graphicFrameLocks noGrp="1"/>
          </p:cNvGraphicFramePr>
          <p:nvPr>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1307494">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0002"/>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a:t>
                      </a:r>
                      <a:r>
                        <a:rPr lang="en-US" baseline="0" dirty="0" smtClean="0"/>
                        <a:t>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 xmlns:a16="http://schemas.microsoft.com/office/drawing/2014/main" val="10006"/>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 xmlns:a16="http://schemas.microsoft.com/office/drawing/2014/main" val="841773785"/>
                  </a:ext>
                </a:extLst>
              </a:tr>
              <a:tr h="370840">
                <a:tc>
                  <a:txBody>
                    <a:bodyPr/>
                    <a:lstStyle/>
                    <a:p>
                      <a:r>
                        <a:rPr lang="en-US" dirty="0" smtClean="0"/>
                        <a:t>6</a:t>
                      </a:r>
                      <a:endParaRPr lang="en-US" dirty="0"/>
                    </a:p>
                  </a:txBody>
                  <a:tcPr>
                    <a:solidFill>
                      <a:schemeClr val="bg1"/>
                    </a:solidFill>
                  </a:tcPr>
                </a:tc>
                <a:tc>
                  <a:txBody>
                    <a:bodyPr/>
                    <a:lstStyle/>
                    <a:p>
                      <a:r>
                        <a:rPr lang="en-US" dirty="0" smtClean="0"/>
                        <a:t>…</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 xmlns:a16="http://schemas.microsoft.com/office/drawing/2014/main" val="271182677"/>
                  </a:ext>
                </a:extLst>
              </a:tr>
            </a:tbl>
          </a:graphicData>
        </a:graphic>
      </p:graphicFrame>
      <p:graphicFrame>
        <p:nvGraphicFramePr>
          <p:cNvPr id="22" name="Results"/>
          <p:cNvGraphicFramePr>
            <a:graphicFrameLocks noGrp="1"/>
          </p:cNvGraphicFramePr>
          <p:nvPr>
            <p:extLst/>
          </p:nvPr>
        </p:nvGraphicFramePr>
        <p:xfrm>
          <a:off x="2136983" y="3906871"/>
          <a:ext cx="8296124" cy="3291840"/>
        </p:xfrm>
        <a:graphic>
          <a:graphicData uri="http://schemas.openxmlformats.org/drawingml/2006/table">
            <a:tbl>
              <a:tblPr firstRow="1" bandRow="1">
                <a:tableStyleId>{5940675A-B579-460E-94D1-54222C63F5DA}</a:tableStyleId>
              </a:tblPr>
              <a:tblGrid>
                <a:gridCol w="1659225">
                  <a:extLst>
                    <a:ext uri="{9D8B030D-6E8A-4147-A177-3AD203B41FA5}">
                      <a16:colId xmlns="" xmlns:a16="http://schemas.microsoft.com/office/drawing/2014/main" val="20000"/>
                    </a:ext>
                  </a:extLst>
                </a:gridCol>
                <a:gridCol w="6636899">
                  <a:extLst>
                    <a:ext uri="{9D8B030D-6E8A-4147-A177-3AD203B41FA5}">
                      <a16:colId xmlns="" xmlns:a16="http://schemas.microsoft.com/office/drawing/2014/main" val="20001"/>
                    </a:ext>
                  </a:extLst>
                </a:gridCol>
              </a:tblGrid>
              <a:tr h="221488">
                <a:tc>
                  <a:txBody>
                    <a:bodyPr/>
                    <a:lstStyle/>
                    <a:p>
                      <a:r>
                        <a:rPr lang="en-US" sz="1800" dirty="0" smtClean="0"/>
                        <a:t>ROW</a:t>
                      </a:r>
                      <a:endParaRPr lang="en-US" sz="1800" dirty="0"/>
                    </a:p>
                  </a:txBody>
                  <a:tcPr>
                    <a:solidFill>
                      <a:schemeClr val="bg1"/>
                    </a:solidFill>
                  </a:tcPr>
                </a:tc>
                <a:tc>
                  <a:txBody>
                    <a:bodyPr/>
                    <a:lstStyle/>
                    <a:p>
                      <a:r>
                        <a:rPr lang="en-US" sz="1800" dirty="0" smtClean="0"/>
                        <a:t>COLUMN+CELL</a:t>
                      </a:r>
                      <a:endParaRPr lang="en-US" sz="1800" dirty="0"/>
                    </a:p>
                  </a:txBody>
                  <a:tcPr>
                    <a:solidFill>
                      <a:schemeClr val="bg1"/>
                    </a:solidFill>
                  </a:tcPr>
                </a:tc>
                <a:extLst>
                  <a:ext uri="{0D108BD9-81ED-4DB2-BD59-A6C34878D82A}">
                    <a16:rowId xmlns="" xmlns:a16="http://schemas.microsoft.com/office/drawing/2014/main" val="4103965646"/>
                  </a:ext>
                </a:extLst>
              </a:tr>
              <a:tr h="221488">
                <a:tc>
                  <a:txBody>
                    <a:bodyPr/>
                    <a:lstStyle/>
                    <a:p>
                      <a:r>
                        <a:rPr lang="en-GB" sz="1800" dirty="0" smtClean="0"/>
                        <a:t>2</a:t>
                      </a:r>
                      <a:endParaRPr lang="en-US" sz="1800" dirty="0"/>
                    </a:p>
                  </a:txBody>
                  <a:tcPr>
                    <a:solidFill>
                      <a:schemeClr val="bg1"/>
                    </a:solidFill>
                  </a:tcPr>
                </a:tc>
                <a:tc>
                  <a:txBody>
                    <a:bodyPr/>
                    <a:lstStyle/>
                    <a:p>
                      <a:r>
                        <a:rPr lang="en-GB" sz="1800" dirty="0" smtClean="0"/>
                        <a:t>column=</a:t>
                      </a:r>
                      <a:r>
                        <a:rPr lang="en-GB" sz="1800" dirty="0" err="1" smtClean="0"/>
                        <a:t>sensor:id</a:t>
                      </a:r>
                      <a:r>
                        <a:rPr lang="en-GB" sz="1800" dirty="0" smtClean="0"/>
                        <a:t>, timestamp=142361, value=Sensor2</a:t>
                      </a:r>
                      <a:endParaRPr lang="en-US" sz="1800" dirty="0"/>
                    </a:p>
                  </a:txBody>
                  <a:tcPr>
                    <a:solidFill>
                      <a:schemeClr val="bg1"/>
                    </a:solidFill>
                  </a:tcPr>
                </a:tc>
                <a:extLst>
                  <a:ext uri="{0D108BD9-81ED-4DB2-BD59-A6C34878D82A}">
                    <a16:rowId xmlns="" xmlns:a16="http://schemas.microsoft.com/office/drawing/2014/main" val="10006"/>
                  </a:ext>
                </a:extLst>
              </a:tr>
              <a:tr h="221488">
                <a:tc>
                  <a:txBody>
                    <a:bodyPr/>
                    <a:lstStyle/>
                    <a:p>
                      <a:r>
                        <a:rPr lang="en-US" sz="1800" dirty="0" smtClean="0"/>
                        <a:t>2</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column=</a:t>
                      </a:r>
                      <a:r>
                        <a:rPr lang="en-GB" sz="1800" dirty="0" err="1" smtClean="0"/>
                        <a:t>sensor:location</a:t>
                      </a:r>
                      <a:r>
                        <a:rPr lang="en-GB" sz="1800" dirty="0" smtClean="0"/>
                        <a:t>, timestamp=142366, value=Building</a:t>
                      </a:r>
                      <a:r>
                        <a:rPr lang="en-GB" sz="1800" baseline="0" dirty="0" smtClean="0"/>
                        <a:t> 2</a:t>
                      </a:r>
                      <a:endParaRPr lang="en-US" sz="1800" dirty="0" smtClean="0"/>
                    </a:p>
                  </a:txBody>
                  <a:tcPr>
                    <a:solidFill>
                      <a:schemeClr val="bg1"/>
                    </a:solidFill>
                  </a:tcPr>
                </a:tc>
                <a:extLst>
                  <a:ext uri="{0D108BD9-81ED-4DB2-BD59-A6C34878D82A}">
                    <a16:rowId xmlns="" xmlns:a16="http://schemas.microsoft.com/office/drawing/2014/main" val="2439676766"/>
                  </a:ext>
                </a:extLst>
              </a:tr>
              <a:tr h="221488">
                <a:tc>
                  <a:txBody>
                    <a:bodyPr/>
                    <a:lstStyle/>
                    <a:p>
                      <a:r>
                        <a:rPr lang="en-US" sz="1800" dirty="0" smtClean="0"/>
                        <a:t>2</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column=reading:</a:t>
                      </a:r>
                      <a:r>
                        <a:rPr lang="en-US" sz="1800" dirty="0" err="1" smtClean="0"/>
                        <a:t>datetime</a:t>
                      </a:r>
                      <a:r>
                        <a:rPr lang="en-US" sz="1800" dirty="0" smtClean="0"/>
                        <a:t>, timestamp=142363, value=</a:t>
                      </a:r>
                      <a:r>
                        <a:rPr lang="en-GB" sz="1800" dirty="0" smtClean="0"/>
                        <a:t>2015-01-01</a:t>
                      </a:r>
                      <a:endParaRPr lang="en-US" sz="1800" dirty="0" smtClean="0"/>
                    </a:p>
                  </a:txBody>
                  <a:tcPr>
                    <a:solidFill>
                      <a:schemeClr val="bg1"/>
                    </a:solidFill>
                  </a:tcPr>
                </a:tc>
                <a:extLst>
                  <a:ext uri="{0D108BD9-81ED-4DB2-BD59-A6C34878D82A}">
                    <a16:rowId xmlns="" xmlns:a16="http://schemas.microsoft.com/office/drawing/2014/main" val="915399460"/>
                  </a:ext>
                </a:extLst>
              </a:tr>
              <a:tr h="221488">
                <a:tc>
                  <a:txBody>
                    <a:bodyPr/>
                    <a:lstStyle/>
                    <a:p>
                      <a:r>
                        <a:rPr lang="en-US" sz="1800" dirty="0" smtClean="0"/>
                        <a:t>2</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800" dirty="0" smtClean="0"/>
                        <a:t>column=</a:t>
                      </a:r>
                      <a:r>
                        <a:rPr lang="en-US" sz="1800" dirty="0" err="1" smtClean="0"/>
                        <a:t>reading:value</a:t>
                      </a:r>
                      <a:r>
                        <a:rPr lang="en-US" sz="1800" dirty="0" smtClean="0"/>
                        <a:t>, timestamp=142375,</a:t>
                      </a:r>
                      <a:r>
                        <a:rPr lang="en-US" sz="1800" baseline="0" dirty="0" smtClean="0"/>
                        <a:t> value=157.6</a:t>
                      </a:r>
                      <a:endParaRPr lang="en-US" sz="1800" dirty="0" smtClean="0"/>
                    </a:p>
                  </a:txBody>
                  <a:tcPr>
                    <a:solidFill>
                      <a:schemeClr val="bg1"/>
                    </a:solidFill>
                  </a:tcPr>
                </a:tc>
                <a:extLst>
                  <a:ext uri="{0D108BD9-81ED-4DB2-BD59-A6C34878D82A}">
                    <a16:rowId xmlns="" xmlns:a16="http://schemas.microsoft.com/office/drawing/2014/main" val="2700139333"/>
                  </a:ext>
                </a:extLst>
              </a:tr>
              <a:tr h="221488">
                <a:tc>
                  <a:txBody>
                    <a:bodyPr/>
                    <a:lstStyle/>
                    <a:p>
                      <a:r>
                        <a:rPr lang="en-US" sz="1800" dirty="0" smtClean="0"/>
                        <a:t>3</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column=</a:t>
                      </a:r>
                      <a:r>
                        <a:rPr lang="en-GB" sz="1800" dirty="0" err="1" smtClean="0"/>
                        <a:t>sensor:id</a:t>
                      </a:r>
                      <a:r>
                        <a:rPr lang="en-GB" sz="1800" dirty="0" smtClean="0"/>
                        <a:t>, timestamp=142371, value=Sensor1</a:t>
                      </a:r>
                      <a:endParaRPr lang="en-US" sz="1800" dirty="0" smtClean="0"/>
                    </a:p>
                  </a:txBody>
                  <a:tcPr>
                    <a:solidFill>
                      <a:schemeClr val="bg1"/>
                    </a:solidFill>
                  </a:tcPr>
                </a:tc>
                <a:extLst>
                  <a:ext uri="{0D108BD9-81ED-4DB2-BD59-A6C34878D82A}">
                    <a16:rowId xmlns="" xmlns:a16="http://schemas.microsoft.com/office/drawing/2014/main" val="1955882957"/>
                  </a:ext>
                </a:extLst>
              </a:tr>
              <a:tr h="221488">
                <a:tc>
                  <a:txBody>
                    <a:bodyPr/>
                    <a:lstStyle/>
                    <a:p>
                      <a:r>
                        <a:rPr lang="en-US" sz="1800" dirty="0" smtClean="0"/>
                        <a:t>3</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column=</a:t>
                      </a:r>
                      <a:r>
                        <a:rPr lang="en-GB" sz="1800" dirty="0" err="1" smtClean="0"/>
                        <a:t>sensor:location</a:t>
                      </a:r>
                      <a:r>
                        <a:rPr lang="en-GB" sz="1800" dirty="0" smtClean="0"/>
                        <a:t>, timestamp=142372, value=Building</a:t>
                      </a:r>
                      <a:r>
                        <a:rPr lang="en-GB" sz="1800" baseline="0" dirty="0" smtClean="0"/>
                        <a:t> 1</a:t>
                      </a:r>
                      <a:endParaRPr lang="en-US" sz="1800" dirty="0" smtClean="0"/>
                    </a:p>
                  </a:txBody>
                  <a:tcPr>
                    <a:solidFill>
                      <a:schemeClr val="bg1"/>
                    </a:solidFill>
                  </a:tcPr>
                </a:tc>
                <a:extLst>
                  <a:ext uri="{0D108BD9-81ED-4DB2-BD59-A6C34878D82A}">
                    <a16:rowId xmlns="" xmlns:a16="http://schemas.microsoft.com/office/drawing/2014/main" val="3851639758"/>
                  </a:ext>
                </a:extLst>
              </a:tr>
              <a:tr h="221488">
                <a:tc>
                  <a:txBody>
                    <a:bodyPr/>
                    <a:lstStyle/>
                    <a:p>
                      <a:r>
                        <a:rPr lang="en-US" sz="1800" dirty="0" smtClean="0"/>
                        <a:t>3</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column=reading:</a:t>
                      </a:r>
                      <a:r>
                        <a:rPr lang="en-US" sz="1800" dirty="0" err="1" smtClean="0"/>
                        <a:t>datetime</a:t>
                      </a:r>
                      <a:r>
                        <a:rPr lang="en-US" sz="1800" dirty="0" smtClean="0"/>
                        <a:t>, timestamp=142373, value=</a:t>
                      </a:r>
                      <a:r>
                        <a:rPr lang="en-GB" sz="1800" dirty="0" smtClean="0"/>
                        <a:t>2015-01-02</a:t>
                      </a:r>
                      <a:endParaRPr lang="en-US" sz="1800" dirty="0" smtClean="0"/>
                    </a:p>
                  </a:txBody>
                  <a:tcPr>
                    <a:solidFill>
                      <a:schemeClr val="bg1"/>
                    </a:solidFill>
                  </a:tcPr>
                </a:tc>
                <a:extLst>
                  <a:ext uri="{0D108BD9-81ED-4DB2-BD59-A6C34878D82A}">
                    <a16:rowId xmlns="" xmlns:a16="http://schemas.microsoft.com/office/drawing/2014/main" val="2706332906"/>
                  </a:ext>
                </a:extLst>
              </a:tr>
              <a:tr h="221488">
                <a:tc>
                  <a:txBody>
                    <a:bodyPr/>
                    <a:lstStyle/>
                    <a:p>
                      <a:r>
                        <a:rPr lang="en-US" sz="1800" dirty="0" smtClean="0"/>
                        <a:t>3</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800" dirty="0" smtClean="0"/>
                        <a:t>column=</a:t>
                      </a:r>
                      <a:r>
                        <a:rPr lang="en-US" sz="1800" dirty="0" err="1" smtClean="0"/>
                        <a:t>reading:value</a:t>
                      </a:r>
                      <a:r>
                        <a:rPr lang="en-US" sz="1800" dirty="0" smtClean="0"/>
                        <a:t>, timestamp=142375,</a:t>
                      </a:r>
                      <a:r>
                        <a:rPr lang="en-US" sz="1800" baseline="0" dirty="0" smtClean="0"/>
                        <a:t> value=87.3</a:t>
                      </a:r>
                      <a:endParaRPr lang="en-US" sz="1800" dirty="0" smtClean="0"/>
                    </a:p>
                  </a:txBody>
                  <a:tcPr>
                    <a:solidFill>
                      <a:schemeClr val="bg1"/>
                    </a:solidFill>
                  </a:tcPr>
                </a:tc>
                <a:extLst>
                  <a:ext uri="{0D108BD9-81ED-4DB2-BD59-A6C34878D82A}">
                    <a16:rowId xmlns="" xmlns:a16="http://schemas.microsoft.com/office/drawing/2014/main" val="3665171421"/>
                  </a:ext>
                </a:extLst>
              </a:tr>
            </a:tbl>
          </a:graphicData>
        </a:graphic>
      </p:graphicFrame>
    </p:spTree>
    <p:extLst>
      <p:ext uri="{BB962C8B-B14F-4D97-AF65-F5344CB8AC3E}">
        <p14:creationId xmlns:p14="http://schemas.microsoft.com/office/powerpoint/2010/main" val="209554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2101"/>
                            </p:stCondLst>
                            <p:childTnLst>
                              <p:par>
                                <p:cTn id="8" presetID="22" presetClass="entr" presetSubtype="1" fill="hold" nodeType="afterEffect">
                                  <p:stCondLst>
                                    <p:cond delay="50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elete"/>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delete 'readings', '2', '</a:t>
            </a:r>
            <a:r>
              <a:rPr lang="en-US" sz="2400" dirty="0" err="1" smtClean="0">
                <a:latin typeface="Courier New" panose="02070309020205020404" pitchFamily="49" charset="0"/>
                <a:ea typeface="Calibri" panose="020F0502020204030204" pitchFamily="34" charset="0"/>
              </a:rPr>
              <a:t>sensor:location</a:t>
            </a:r>
            <a:r>
              <a:rPr lang="en-US" sz="2400" dirty="0" smtClean="0">
                <a:latin typeface="Courier New" panose="02070309020205020404" pitchFamily="49" charset="0"/>
                <a:ea typeface="Calibri" panose="020F0502020204030204" pitchFamily="34" charset="0"/>
              </a:rPr>
              <a:t>'</a:t>
            </a:r>
            <a:endParaRPr lang="en-GB" sz="2400" dirty="0"/>
          </a:p>
        </p:txBody>
      </p:sp>
      <p:graphicFrame>
        <p:nvGraphicFramePr>
          <p:cNvPr id="6" name="Table"/>
          <p:cNvGraphicFramePr>
            <a:graphicFrameLocks noGrp="1"/>
          </p:cNvGraphicFramePr>
          <p:nvPr>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1307494">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0002"/>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a:t>
                      </a:r>
                      <a:r>
                        <a:rPr lang="en-US" baseline="0" dirty="0" smtClean="0"/>
                        <a:t>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 xmlns:a16="http://schemas.microsoft.com/office/drawing/2014/main" val="10006"/>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 xmlns:a16="http://schemas.microsoft.com/office/drawing/2014/main" val="841773785"/>
                  </a:ext>
                </a:extLst>
              </a:tr>
              <a:tr h="370840">
                <a:tc>
                  <a:txBody>
                    <a:bodyPr/>
                    <a:lstStyle/>
                    <a:p>
                      <a:r>
                        <a:rPr lang="en-US" dirty="0" smtClean="0"/>
                        <a:t>6</a:t>
                      </a:r>
                      <a:endParaRPr lang="en-US" dirty="0"/>
                    </a:p>
                  </a:txBody>
                  <a:tcPr>
                    <a:solidFill>
                      <a:schemeClr val="bg1"/>
                    </a:solidFill>
                  </a:tcPr>
                </a:tc>
                <a:tc>
                  <a:txBody>
                    <a:bodyPr/>
                    <a:lstStyle/>
                    <a:p>
                      <a:r>
                        <a:rPr lang="en-US" dirty="0" smtClean="0"/>
                        <a:t>…</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 xmlns:a16="http://schemas.microsoft.com/office/drawing/2014/main" val="271182677"/>
                  </a:ext>
                </a:extLst>
              </a:tr>
            </a:tbl>
          </a:graphicData>
        </a:graphic>
      </p:graphicFrame>
      <p:graphicFrame>
        <p:nvGraphicFramePr>
          <p:cNvPr id="7" name="Deleted"/>
          <p:cNvGraphicFramePr>
            <a:graphicFrameLocks noGrp="1"/>
          </p:cNvGraphicFramePr>
          <p:nvPr>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1307494">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0002"/>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 xmlns:a16="http://schemas.microsoft.com/office/drawing/2014/main" val="10006"/>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 xmlns:a16="http://schemas.microsoft.com/office/drawing/2014/main" val="841773785"/>
                  </a:ext>
                </a:extLst>
              </a:tr>
              <a:tr h="370840">
                <a:tc>
                  <a:txBody>
                    <a:bodyPr/>
                    <a:lstStyle/>
                    <a:p>
                      <a:r>
                        <a:rPr lang="en-US" dirty="0" smtClean="0"/>
                        <a:t>6</a:t>
                      </a:r>
                      <a:endParaRPr lang="en-US" dirty="0"/>
                    </a:p>
                  </a:txBody>
                  <a:tcPr>
                    <a:solidFill>
                      <a:schemeClr val="bg1"/>
                    </a:solidFill>
                  </a:tcPr>
                </a:tc>
                <a:tc>
                  <a:txBody>
                    <a:bodyPr/>
                    <a:lstStyle/>
                    <a:p>
                      <a:r>
                        <a:rPr lang="en-US" dirty="0" smtClean="0"/>
                        <a:t>…</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 xmlns:a16="http://schemas.microsoft.com/office/drawing/2014/main" val="271182677"/>
                  </a:ext>
                </a:extLst>
              </a:tr>
            </a:tbl>
          </a:graphicData>
        </a:graphic>
      </p:graphicFrame>
    </p:spTree>
    <p:extLst>
      <p:ext uri="{BB962C8B-B14F-4D97-AF65-F5344CB8AC3E}">
        <p14:creationId xmlns:p14="http://schemas.microsoft.com/office/powerpoint/2010/main" val="141898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1851"/>
                            </p:stCondLst>
                            <p:childTnLst>
                              <p:par>
                                <p:cTn id="8" presetID="10"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eleteall"/>
          <p:cNvSpPr/>
          <p:nvPr/>
        </p:nvSpPr>
        <p:spPr>
          <a:xfrm>
            <a:off x="1451217" y="1414591"/>
            <a:ext cx="9955039" cy="461665"/>
          </a:xfrm>
          <a:prstGeom prst="rect">
            <a:avLst/>
          </a:prstGeom>
          <a:solidFill>
            <a:schemeClr val="bg1"/>
          </a:solidFill>
        </p:spPr>
        <p:txBody>
          <a:bodyPr wrap="square">
            <a:spAutoFit/>
          </a:bodyPr>
          <a:lstStyle/>
          <a:p>
            <a:r>
              <a:rPr lang="en-US" sz="2400" dirty="0" err="1" smtClean="0">
                <a:latin typeface="Courier New" panose="02070309020205020404" pitchFamily="49" charset="0"/>
                <a:ea typeface="Calibri" panose="020F0502020204030204" pitchFamily="34" charset="0"/>
              </a:rPr>
              <a:t>deleteall</a:t>
            </a:r>
            <a:r>
              <a:rPr lang="en-US" sz="2400" dirty="0" smtClean="0">
                <a:latin typeface="Courier New" panose="02070309020205020404" pitchFamily="49" charset="0"/>
                <a:ea typeface="Calibri" panose="020F0502020204030204" pitchFamily="34" charset="0"/>
              </a:rPr>
              <a:t> 'readings', '4'</a:t>
            </a:r>
            <a:endParaRPr lang="en-GB" sz="2400" dirty="0"/>
          </a:p>
        </p:txBody>
      </p:sp>
      <p:graphicFrame>
        <p:nvGraphicFramePr>
          <p:cNvPr id="7" name="table"/>
          <p:cNvGraphicFramePr>
            <a:graphicFrameLocks noGrp="1"/>
          </p:cNvGraphicFramePr>
          <p:nvPr>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1307494">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0002"/>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 xmlns:a16="http://schemas.microsoft.com/office/drawing/2014/main" val="10006"/>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 xmlns:a16="http://schemas.microsoft.com/office/drawing/2014/main" val="841773785"/>
                  </a:ext>
                </a:extLst>
              </a:tr>
              <a:tr h="370840">
                <a:tc>
                  <a:txBody>
                    <a:bodyPr/>
                    <a:lstStyle/>
                    <a:p>
                      <a:r>
                        <a:rPr lang="en-US" dirty="0" smtClean="0"/>
                        <a:t>6</a:t>
                      </a:r>
                      <a:endParaRPr lang="en-US" dirty="0"/>
                    </a:p>
                  </a:txBody>
                  <a:tcPr>
                    <a:solidFill>
                      <a:schemeClr val="bg1"/>
                    </a:solidFill>
                  </a:tcPr>
                </a:tc>
                <a:tc>
                  <a:txBody>
                    <a:bodyPr/>
                    <a:lstStyle/>
                    <a:p>
                      <a:r>
                        <a:rPr lang="en-US" dirty="0" smtClean="0"/>
                        <a:t>…</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 xmlns:a16="http://schemas.microsoft.com/office/drawing/2014/main" val="271182677"/>
                  </a:ext>
                </a:extLst>
              </a:tr>
            </a:tbl>
          </a:graphicData>
        </a:graphic>
      </p:graphicFrame>
      <p:graphicFrame>
        <p:nvGraphicFramePr>
          <p:cNvPr id="8" name="Deleted"/>
          <p:cNvGraphicFramePr>
            <a:graphicFrameLocks noGrp="1"/>
          </p:cNvGraphicFramePr>
          <p:nvPr>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1307494">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0002"/>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 xmlns:a16="http://schemas.microsoft.com/office/drawing/2014/main" val="10005"/>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 xmlns:a16="http://schemas.microsoft.com/office/drawing/2014/main" val="841773785"/>
                  </a:ext>
                </a:extLst>
              </a:tr>
              <a:tr h="370840">
                <a:tc>
                  <a:txBody>
                    <a:bodyPr/>
                    <a:lstStyle/>
                    <a:p>
                      <a:r>
                        <a:rPr lang="en-US" dirty="0" smtClean="0"/>
                        <a:t>6</a:t>
                      </a:r>
                      <a:endParaRPr lang="en-US" dirty="0"/>
                    </a:p>
                  </a:txBody>
                  <a:tcPr>
                    <a:solidFill>
                      <a:schemeClr val="bg1"/>
                    </a:solidFill>
                  </a:tcPr>
                </a:tc>
                <a:tc>
                  <a:txBody>
                    <a:bodyPr/>
                    <a:lstStyle/>
                    <a:p>
                      <a:r>
                        <a:rPr lang="en-US" dirty="0" smtClean="0"/>
                        <a:t>…</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 xmlns:a16="http://schemas.microsoft.com/office/drawing/2014/main" val="271182677"/>
                  </a:ext>
                </a:extLst>
              </a:tr>
              <a:tr h="370840">
                <a:tc gridSpan="5">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extLst>
                  <a:ext uri="{0D108BD9-81ED-4DB2-BD59-A6C34878D82A}">
                    <a16:rowId xmlns="" xmlns:a16="http://schemas.microsoft.com/office/drawing/2014/main" val="1109250340"/>
                  </a:ext>
                </a:extLst>
              </a:tr>
            </a:tbl>
          </a:graphicData>
        </a:graphic>
      </p:graphicFrame>
    </p:spTree>
    <p:extLst>
      <p:ext uri="{BB962C8B-B14F-4D97-AF65-F5344CB8AC3E}">
        <p14:creationId xmlns:p14="http://schemas.microsoft.com/office/powerpoint/2010/main" val="91169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1101"/>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isable"/>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disable 'readings'</a:t>
            </a:r>
            <a:endParaRPr lang="en-GB" sz="2400" dirty="0"/>
          </a:p>
        </p:txBody>
      </p:sp>
      <p:graphicFrame>
        <p:nvGraphicFramePr>
          <p:cNvPr id="8" name="table"/>
          <p:cNvGraphicFramePr>
            <a:graphicFrameLocks noGrp="1"/>
          </p:cNvGraphicFramePr>
          <p:nvPr>
            <p:extLst/>
          </p:nvPr>
        </p:nvGraphicFramePr>
        <p:xfrm>
          <a:off x="2872994" y="2156636"/>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1307494">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0002"/>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 xmlns:a16="http://schemas.microsoft.com/office/drawing/2014/main" val="10005"/>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 xmlns:a16="http://schemas.microsoft.com/office/drawing/2014/main" val="841773785"/>
                  </a:ext>
                </a:extLst>
              </a:tr>
              <a:tr h="370840">
                <a:tc>
                  <a:txBody>
                    <a:bodyPr/>
                    <a:lstStyle/>
                    <a:p>
                      <a:r>
                        <a:rPr lang="en-US" dirty="0" smtClean="0"/>
                        <a:t>6</a:t>
                      </a:r>
                      <a:endParaRPr lang="en-US" dirty="0"/>
                    </a:p>
                  </a:txBody>
                  <a:tcPr>
                    <a:solidFill>
                      <a:schemeClr val="bg1"/>
                    </a:solidFill>
                  </a:tcPr>
                </a:tc>
                <a:tc>
                  <a:txBody>
                    <a:bodyPr/>
                    <a:lstStyle/>
                    <a:p>
                      <a:r>
                        <a:rPr lang="en-US" dirty="0" smtClean="0"/>
                        <a:t>…</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 xmlns:a16="http://schemas.microsoft.com/office/drawing/2014/main" val="271182677"/>
                  </a:ext>
                </a:extLst>
              </a:tr>
              <a:tr h="370840">
                <a:tc gridSpan="5">
                  <a:txBody>
                    <a:bodyPr/>
                    <a:lstStyle/>
                    <a:p>
                      <a:endParaRPr 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extLst>
                  <a:ext uri="{0D108BD9-81ED-4DB2-BD59-A6C34878D82A}">
                    <a16:rowId xmlns="" xmlns:a16="http://schemas.microsoft.com/office/drawing/2014/main" val="1109250340"/>
                  </a:ext>
                </a:extLst>
              </a:tr>
            </a:tbl>
          </a:graphicData>
        </a:graphic>
      </p:graphicFrame>
      <p:sp>
        <p:nvSpPr>
          <p:cNvPr id="6" name="drop"/>
          <p:cNvSpPr/>
          <p:nvPr/>
        </p:nvSpPr>
        <p:spPr>
          <a:xfrm>
            <a:off x="1451217" y="1414590"/>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drop 'readings'</a:t>
            </a:r>
            <a:endParaRPr lang="en-GB" sz="2400" dirty="0"/>
          </a:p>
        </p:txBody>
      </p:sp>
      <p:graphicFrame>
        <p:nvGraphicFramePr>
          <p:cNvPr id="9" name="disabled"/>
          <p:cNvGraphicFramePr>
            <a:graphicFrameLocks noGrp="1"/>
          </p:cNvGraphicFramePr>
          <p:nvPr>
            <p:extLst/>
          </p:nvPr>
        </p:nvGraphicFramePr>
        <p:xfrm>
          <a:off x="2872994" y="2156635"/>
          <a:ext cx="6537470" cy="333756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1307494">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0002"/>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5">
                  <a:txBody>
                    <a:bodyPr/>
                    <a:lstStyle/>
                    <a:p>
                      <a:pPr algn="ctr"/>
                      <a:r>
                        <a:rPr lang="en-GB" dirty="0" smtClean="0">
                          <a:solidFill>
                            <a:schemeClr val="tx1">
                              <a:lumMod val="75000"/>
                              <a:lumOff val="25000"/>
                            </a:schemeClr>
                          </a:solidFill>
                        </a:rPr>
                        <a:t>readings</a:t>
                      </a:r>
                      <a:endParaRPr lang="en-US" b="1" dirty="0">
                        <a:solidFill>
                          <a:schemeClr val="tx1">
                            <a:lumMod val="75000"/>
                            <a:lumOff val="25000"/>
                          </a:schemeClr>
                        </a:solidFill>
                      </a:endParaRPr>
                    </a:p>
                  </a:txBody>
                  <a:tcPr>
                    <a:solidFill>
                      <a:schemeClr val="tx1">
                        <a:lumMod val="65000"/>
                        <a:lumOff val="3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dirty="0" smtClean="0">
                          <a:solidFill>
                            <a:schemeClr val="tx1">
                              <a:lumMod val="75000"/>
                              <a:lumOff val="25000"/>
                            </a:schemeClr>
                          </a:solidFill>
                        </a:rPr>
                        <a:t>key</a:t>
                      </a:r>
                      <a:endParaRPr lang="en-US" b="1" dirty="0">
                        <a:solidFill>
                          <a:schemeClr val="tx1">
                            <a:lumMod val="75000"/>
                            <a:lumOff val="25000"/>
                          </a:schemeClr>
                        </a:solidFill>
                      </a:endParaRPr>
                    </a:p>
                  </a:txBody>
                  <a:tcPr>
                    <a:solidFill>
                      <a:schemeClr val="bg1">
                        <a:lumMod val="50000"/>
                      </a:schemeClr>
                    </a:solidFill>
                  </a:tcPr>
                </a:tc>
                <a:tc gridSpan="2">
                  <a:txBody>
                    <a:bodyPr/>
                    <a:lstStyle/>
                    <a:p>
                      <a:pPr algn="ctr"/>
                      <a:r>
                        <a:rPr lang="en-GB" dirty="0" smtClean="0">
                          <a:solidFill>
                            <a:schemeClr val="tx1">
                              <a:lumMod val="75000"/>
                              <a:lumOff val="25000"/>
                            </a:schemeClr>
                          </a:solidFill>
                        </a:rPr>
                        <a:t>sensor</a:t>
                      </a:r>
                      <a:endParaRPr lang="en-US" b="1" dirty="0">
                        <a:solidFill>
                          <a:schemeClr val="tx1">
                            <a:lumMod val="75000"/>
                            <a:lumOff val="25000"/>
                          </a:schemeClr>
                        </a:solidFill>
                      </a:endParaRPr>
                    </a:p>
                  </a:txBody>
                  <a:tcPr>
                    <a:solidFill>
                      <a:schemeClr val="bg1">
                        <a:lumMod val="50000"/>
                      </a:schemeClr>
                    </a:solidFill>
                  </a:tcPr>
                </a:tc>
                <a:tc hMerge="1">
                  <a:txBody>
                    <a:bodyPr/>
                    <a:lstStyle/>
                    <a:p>
                      <a:endParaRPr lang="en-US" dirty="0"/>
                    </a:p>
                  </a:txBody>
                  <a:tcPr/>
                </a:tc>
                <a:tc gridSpan="2">
                  <a:txBody>
                    <a:bodyPr/>
                    <a:lstStyle/>
                    <a:p>
                      <a:pPr algn="ctr"/>
                      <a:r>
                        <a:rPr lang="en-GB" dirty="0" smtClean="0">
                          <a:solidFill>
                            <a:schemeClr val="tx1">
                              <a:lumMod val="75000"/>
                              <a:lumOff val="25000"/>
                            </a:schemeClr>
                          </a:solidFill>
                        </a:rPr>
                        <a:t>reading</a:t>
                      </a:r>
                      <a:endParaRPr lang="en-US" b="1" dirty="0">
                        <a:solidFill>
                          <a:schemeClr val="tx1">
                            <a:lumMod val="75000"/>
                            <a:lumOff val="25000"/>
                          </a:schemeClr>
                        </a:solidFill>
                      </a:endParaRPr>
                    </a:p>
                  </a:txBody>
                  <a:tcPr>
                    <a:solidFill>
                      <a:schemeClr val="bg1">
                        <a:lumMod val="50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tx1">
                              <a:lumMod val="50000"/>
                              <a:lumOff val="50000"/>
                            </a:schemeClr>
                          </a:solidFill>
                        </a:rPr>
                        <a:t>id</a:t>
                      </a:r>
                      <a:endParaRPr lang="en-US" dirty="0">
                        <a:solidFill>
                          <a:schemeClr val="tx1">
                            <a:lumMod val="50000"/>
                            <a:lumOff val="50000"/>
                          </a:schemeClr>
                        </a:solidFill>
                      </a:endParaRPr>
                    </a:p>
                  </a:txBody>
                  <a:tcPr>
                    <a:solidFill>
                      <a:schemeClr val="bg1">
                        <a:lumMod val="65000"/>
                      </a:schemeClr>
                    </a:solidFill>
                  </a:tcPr>
                </a:tc>
                <a:tc>
                  <a:txBody>
                    <a:bodyPr/>
                    <a:lstStyle/>
                    <a:p>
                      <a:pPr algn="ctr"/>
                      <a:r>
                        <a:rPr lang="en-GB" dirty="0" smtClean="0">
                          <a:solidFill>
                            <a:schemeClr val="tx1">
                              <a:lumMod val="50000"/>
                              <a:lumOff val="50000"/>
                            </a:schemeClr>
                          </a:solidFill>
                        </a:rPr>
                        <a:t>location</a:t>
                      </a:r>
                      <a:endParaRPr lang="en-US" dirty="0">
                        <a:solidFill>
                          <a:schemeClr val="tx1">
                            <a:lumMod val="50000"/>
                            <a:lumOff val="50000"/>
                          </a:schemeClr>
                        </a:solidFill>
                      </a:endParaRPr>
                    </a:p>
                  </a:txBody>
                  <a:tcPr>
                    <a:solidFill>
                      <a:schemeClr val="bg1">
                        <a:lumMod val="65000"/>
                      </a:schemeClr>
                    </a:solidFill>
                  </a:tcPr>
                </a:tc>
                <a:tc>
                  <a:txBody>
                    <a:bodyPr/>
                    <a:lstStyle/>
                    <a:p>
                      <a:pPr algn="ctr"/>
                      <a:r>
                        <a:rPr lang="en-GB" dirty="0" err="1" smtClean="0">
                          <a:solidFill>
                            <a:schemeClr val="tx1">
                              <a:lumMod val="50000"/>
                              <a:lumOff val="50000"/>
                            </a:schemeClr>
                          </a:solidFill>
                        </a:rPr>
                        <a:t>datetime</a:t>
                      </a:r>
                      <a:endParaRPr lang="en-US" dirty="0">
                        <a:solidFill>
                          <a:schemeClr val="tx1">
                            <a:lumMod val="50000"/>
                            <a:lumOff val="50000"/>
                          </a:schemeClr>
                        </a:solidFill>
                      </a:endParaRPr>
                    </a:p>
                  </a:txBody>
                  <a:tcPr>
                    <a:solidFill>
                      <a:schemeClr val="bg1">
                        <a:lumMod val="65000"/>
                      </a:schemeClr>
                    </a:solidFill>
                  </a:tcPr>
                </a:tc>
                <a:tc>
                  <a:txBody>
                    <a:bodyPr/>
                    <a:lstStyle/>
                    <a:p>
                      <a:pPr algn="ctr"/>
                      <a:r>
                        <a:rPr lang="en-GB" dirty="0" smtClean="0">
                          <a:solidFill>
                            <a:schemeClr val="tx1">
                              <a:lumMod val="50000"/>
                              <a:lumOff val="50000"/>
                            </a:schemeClr>
                          </a:solidFill>
                        </a:rPr>
                        <a:t>value</a:t>
                      </a:r>
                      <a:endParaRPr lang="en-US" dirty="0">
                        <a:solidFill>
                          <a:schemeClr val="tx1">
                            <a:lumMod val="50000"/>
                            <a:lumOff val="50000"/>
                          </a:schemeClr>
                        </a:solidFill>
                      </a:endParaRPr>
                    </a:p>
                  </a:txBody>
                  <a:tcPr>
                    <a:solidFill>
                      <a:schemeClr val="bg1">
                        <a:lumMod val="65000"/>
                      </a:schemeClr>
                    </a:solidFill>
                  </a:tcPr>
                </a:tc>
                <a:extLst>
                  <a:ext uri="{0D108BD9-81ED-4DB2-BD59-A6C34878D82A}">
                    <a16:rowId xmlns="" xmlns:a16="http://schemas.microsoft.com/office/drawing/2014/main" val="10002"/>
                  </a:ext>
                </a:extLst>
              </a:tr>
              <a:tr h="370840">
                <a:tc>
                  <a:txBody>
                    <a:bodyPr/>
                    <a:lstStyle/>
                    <a:p>
                      <a:r>
                        <a:rPr lang="en-GB" dirty="0" smtClean="0">
                          <a:solidFill>
                            <a:schemeClr val="bg1">
                              <a:lumMod val="85000"/>
                            </a:schemeClr>
                          </a:solidFill>
                        </a:rPr>
                        <a:t>1</a:t>
                      </a:r>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Sensor1</a:t>
                      </a:r>
                      <a:endParaRPr lang="en-US" dirty="0">
                        <a:solidFill>
                          <a:schemeClr val="bg1">
                            <a:lumMod val="85000"/>
                          </a:schemeClr>
                        </a:solidFill>
                      </a:endParaRPr>
                    </a:p>
                  </a:txBody>
                  <a:tcPr>
                    <a:solidFill>
                      <a:schemeClr val="bg1">
                        <a:lumMod val="75000"/>
                      </a:schemeClr>
                    </a:solidFill>
                  </a:tcPr>
                </a:tc>
                <a:tc>
                  <a:txBody>
                    <a:bodyPr/>
                    <a:lstStyle/>
                    <a:p>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2015-01-01</a:t>
                      </a:r>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125.9</a:t>
                      </a:r>
                      <a:endParaRPr lang="en-US" dirty="0">
                        <a:solidFill>
                          <a:schemeClr val="bg1">
                            <a:lumMod val="85000"/>
                          </a:schemeClr>
                        </a:solidFill>
                      </a:endParaRPr>
                    </a:p>
                  </a:txBody>
                  <a:tcPr>
                    <a:solidFill>
                      <a:schemeClr val="bg1">
                        <a:lumMod val="75000"/>
                      </a:schemeClr>
                    </a:solidFill>
                  </a:tcPr>
                </a:tc>
                <a:extLst>
                  <a:ext uri="{0D108BD9-81ED-4DB2-BD59-A6C34878D82A}">
                    <a16:rowId xmlns="" xmlns:a16="http://schemas.microsoft.com/office/drawing/2014/main" val="10003"/>
                  </a:ext>
                </a:extLst>
              </a:tr>
              <a:tr h="370840">
                <a:tc>
                  <a:txBody>
                    <a:bodyPr/>
                    <a:lstStyle/>
                    <a:p>
                      <a:r>
                        <a:rPr lang="en-GB" dirty="0" smtClean="0">
                          <a:solidFill>
                            <a:schemeClr val="bg1">
                              <a:lumMod val="85000"/>
                            </a:schemeClr>
                          </a:solidFill>
                        </a:rPr>
                        <a:t>2</a:t>
                      </a:r>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Sensor2</a:t>
                      </a:r>
                      <a:endParaRPr lang="en-US" dirty="0">
                        <a:solidFill>
                          <a:schemeClr val="bg1">
                            <a:lumMod val="85000"/>
                          </a:schemeClr>
                        </a:solidFill>
                      </a:endParaRPr>
                    </a:p>
                  </a:txBody>
                  <a:tcPr>
                    <a:solidFill>
                      <a:schemeClr val="bg1">
                        <a:lumMod val="75000"/>
                      </a:schemeClr>
                    </a:solidFill>
                  </a:tcPr>
                </a:tc>
                <a:tc>
                  <a:txBody>
                    <a:bodyPr/>
                    <a:lstStyle/>
                    <a:p>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2015-01-01</a:t>
                      </a:r>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157.6</a:t>
                      </a:r>
                      <a:endParaRPr lang="en-US" dirty="0">
                        <a:solidFill>
                          <a:schemeClr val="bg1">
                            <a:lumMod val="85000"/>
                          </a:schemeClr>
                        </a:solidFill>
                      </a:endParaRPr>
                    </a:p>
                  </a:txBody>
                  <a:tcPr>
                    <a:solidFill>
                      <a:schemeClr val="bg1">
                        <a:lumMod val="75000"/>
                      </a:schemeClr>
                    </a:solidFill>
                  </a:tcPr>
                </a:tc>
                <a:extLst>
                  <a:ext uri="{0D108BD9-81ED-4DB2-BD59-A6C34878D82A}">
                    <a16:rowId xmlns="" xmlns:a16="http://schemas.microsoft.com/office/drawing/2014/main" val="10004"/>
                  </a:ext>
                </a:extLst>
              </a:tr>
              <a:tr h="370840">
                <a:tc>
                  <a:txBody>
                    <a:bodyPr/>
                    <a:lstStyle/>
                    <a:p>
                      <a:r>
                        <a:rPr lang="en-GB" dirty="0" smtClean="0">
                          <a:solidFill>
                            <a:schemeClr val="bg1">
                              <a:lumMod val="85000"/>
                            </a:schemeClr>
                          </a:solidFill>
                        </a:rPr>
                        <a:t>3</a:t>
                      </a:r>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Sensor1</a:t>
                      </a:r>
                      <a:endParaRPr lang="en-US" dirty="0">
                        <a:solidFill>
                          <a:schemeClr val="bg1">
                            <a:lumMod val="85000"/>
                          </a:schemeClr>
                        </a:solidFill>
                      </a:endParaRPr>
                    </a:p>
                  </a:txBody>
                  <a:tcPr>
                    <a:solidFill>
                      <a:schemeClr val="bg1">
                        <a:lumMod val="75000"/>
                      </a:schemeClr>
                    </a:solidFill>
                  </a:tcPr>
                </a:tc>
                <a:tc>
                  <a:txBody>
                    <a:bodyPr/>
                    <a:lstStyle/>
                    <a:p>
                      <a:r>
                        <a:rPr lang="en-US" dirty="0" smtClean="0">
                          <a:solidFill>
                            <a:schemeClr val="bg1">
                              <a:lumMod val="85000"/>
                            </a:schemeClr>
                          </a:solidFill>
                        </a:rPr>
                        <a:t>Building 1</a:t>
                      </a:r>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2015-01-02</a:t>
                      </a:r>
                      <a:endParaRPr lang="en-US" dirty="0">
                        <a:solidFill>
                          <a:schemeClr val="bg1">
                            <a:lumMod val="85000"/>
                          </a:schemeClr>
                        </a:solidFill>
                      </a:endParaRPr>
                    </a:p>
                  </a:txBody>
                  <a:tcPr>
                    <a:solidFill>
                      <a:schemeClr val="bg1">
                        <a:lumMod val="75000"/>
                      </a:schemeClr>
                    </a:solidFill>
                  </a:tcPr>
                </a:tc>
                <a:tc>
                  <a:txBody>
                    <a:bodyPr/>
                    <a:lstStyle/>
                    <a:p>
                      <a:r>
                        <a:rPr lang="en-GB" dirty="0" smtClean="0">
                          <a:solidFill>
                            <a:schemeClr val="bg1">
                              <a:lumMod val="85000"/>
                            </a:schemeClr>
                          </a:solidFill>
                        </a:rPr>
                        <a:t>87.3</a:t>
                      </a:r>
                      <a:endParaRPr lang="en-US" dirty="0">
                        <a:solidFill>
                          <a:schemeClr val="bg1">
                            <a:lumMod val="85000"/>
                          </a:schemeClr>
                        </a:solidFill>
                      </a:endParaRPr>
                    </a:p>
                  </a:txBody>
                  <a:tcPr>
                    <a:solidFill>
                      <a:schemeClr val="bg1">
                        <a:lumMod val="75000"/>
                      </a:schemeClr>
                    </a:solidFill>
                  </a:tcPr>
                </a:tc>
                <a:extLst>
                  <a:ext uri="{0D108BD9-81ED-4DB2-BD59-A6C34878D82A}">
                    <a16:rowId xmlns="" xmlns:a16="http://schemas.microsoft.com/office/drawing/2014/main" val="10005"/>
                  </a:ext>
                </a:extLst>
              </a:tr>
              <a:tr h="370840">
                <a:tc>
                  <a:txBody>
                    <a:bodyPr/>
                    <a:lstStyle/>
                    <a:p>
                      <a:r>
                        <a:rPr lang="en-US" dirty="0" smtClean="0">
                          <a:solidFill>
                            <a:schemeClr val="bg1">
                              <a:lumMod val="85000"/>
                            </a:schemeClr>
                          </a:solidFill>
                        </a:rPr>
                        <a:t>5</a:t>
                      </a:r>
                      <a:endParaRPr lang="en-US" dirty="0">
                        <a:solidFill>
                          <a:schemeClr val="bg1">
                            <a:lumMod val="85000"/>
                          </a:schemeClr>
                        </a:solidFill>
                      </a:endParaRPr>
                    </a:p>
                  </a:txBody>
                  <a:tcPr>
                    <a:solidFill>
                      <a:schemeClr val="bg1">
                        <a:lumMod val="75000"/>
                      </a:schemeClr>
                    </a:solidFill>
                  </a:tcPr>
                </a:tc>
                <a:tc>
                  <a:txBody>
                    <a:bodyPr/>
                    <a:lstStyle/>
                    <a:p>
                      <a:r>
                        <a:rPr lang="en-US" dirty="0" smtClean="0">
                          <a:solidFill>
                            <a:schemeClr val="bg1">
                              <a:lumMod val="85000"/>
                            </a:schemeClr>
                          </a:solidFill>
                        </a:rPr>
                        <a:t>Sensor1</a:t>
                      </a:r>
                      <a:endParaRPr lang="en-US" dirty="0">
                        <a:solidFill>
                          <a:schemeClr val="bg1">
                            <a:lumMod val="85000"/>
                          </a:schemeClr>
                        </a:solidFill>
                      </a:endParaRPr>
                    </a:p>
                  </a:txBody>
                  <a:tcPr>
                    <a:solidFill>
                      <a:schemeClr val="bg1">
                        <a:lumMod val="75000"/>
                      </a:schemeClr>
                    </a:solidFill>
                  </a:tcPr>
                </a:tc>
                <a:tc>
                  <a:txBody>
                    <a:bodyPr/>
                    <a:lstStyle/>
                    <a:p>
                      <a:r>
                        <a:rPr lang="en-US" dirty="0" smtClean="0">
                          <a:solidFill>
                            <a:schemeClr val="bg1">
                              <a:lumMod val="85000"/>
                            </a:schemeClr>
                          </a:solidFill>
                        </a:rPr>
                        <a:t>Building 1</a:t>
                      </a:r>
                      <a:endParaRPr lang="en-US" dirty="0">
                        <a:solidFill>
                          <a:schemeClr val="bg1">
                            <a:lumMod val="85000"/>
                          </a:schemeClr>
                        </a:solidFill>
                      </a:endParaRPr>
                    </a:p>
                  </a:txBody>
                  <a:tcPr>
                    <a:solidFill>
                      <a:schemeClr val="bg1">
                        <a:lumMod val="75000"/>
                      </a:schemeClr>
                    </a:solidFill>
                  </a:tcPr>
                </a:tc>
                <a:tc>
                  <a:txBody>
                    <a:bodyPr/>
                    <a:lstStyle/>
                    <a:p>
                      <a:r>
                        <a:rPr lang="en-US" dirty="0" smtClean="0">
                          <a:solidFill>
                            <a:schemeClr val="bg1">
                              <a:lumMod val="85000"/>
                            </a:schemeClr>
                          </a:solidFill>
                        </a:rPr>
                        <a:t>2015-01-03</a:t>
                      </a:r>
                      <a:endParaRPr lang="en-US" dirty="0">
                        <a:solidFill>
                          <a:schemeClr val="bg1">
                            <a:lumMod val="85000"/>
                          </a:schemeClr>
                        </a:solidFill>
                      </a:endParaRPr>
                    </a:p>
                  </a:txBody>
                  <a:tcPr>
                    <a:solidFill>
                      <a:schemeClr val="bg1">
                        <a:lumMod val="75000"/>
                      </a:schemeClr>
                    </a:solidFill>
                  </a:tcPr>
                </a:tc>
                <a:tc>
                  <a:txBody>
                    <a:bodyPr/>
                    <a:lstStyle/>
                    <a:p>
                      <a:r>
                        <a:rPr lang="en-US" dirty="0" smtClean="0">
                          <a:solidFill>
                            <a:schemeClr val="bg1">
                              <a:lumMod val="85000"/>
                            </a:schemeClr>
                          </a:solidFill>
                        </a:rPr>
                        <a:t>126.3</a:t>
                      </a:r>
                      <a:endParaRPr lang="en-US" dirty="0">
                        <a:solidFill>
                          <a:schemeClr val="bg1">
                            <a:lumMod val="85000"/>
                          </a:schemeClr>
                        </a:solidFill>
                      </a:endParaRPr>
                    </a:p>
                  </a:txBody>
                  <a:tcPr>
                    <a:solidFill>
                      <a:schemeClr val="bg1">
                        <a:lumMod val="75000"/>
                      </a:schemeClr>
                    </a:solidFill>
                  </a:tcPr>
                </a:tc>
                <a:extLst>
                  <a:ext uri="{0D108BD9-81ED-4DB2-BD59-A6C34878D82A}">
                    <a16:rowId xmlns="" xmlns:a16="http://schemas.microsoft.com/office/drawing/2014/main" val="841773785"/>
                  </a:ext>
                </a:extLst>
              </a:tr>
              <a:tr h="370840">
                <a:tc>
                  <a:txBody>
                    <a:bodyPr/>
                    <a:lstStyle/>
                    <a:p>
                      <a:r>
                        <a:rPr lang="en-US" dirty="0" smtClean="0">
                          <a:solidFill>
                            <a:schemeClr val="bg1">
                              <a:lumMod val="85000"/>
                            </a:schemeClr>
                          </a:solidFill>
                        </a:rPr>
                        <a:t>6</a:t>
                      </a:r>
                      <a:endParaRPr lang="en-US" dirty="0">
                        <a:solidFill>
                          <a:schemeClr val="bg1">
                            <a:lumMod val="85000"/>
                          </a:schemeClr>
                        </a:solidFill>
                      </a:endParaRPr>
                    </a:p>
                  </a:txBody>
                  <a:tcPr>
                    <a:solidFill>
                      <a:schemeClr val="bg1">
                        <a:lumMod val="75000"/>
                      </a:schemeClr>
                    </a:solidFill>
                  </a:tcPr>
                </a:tc>
                <a:tc>
                  <a:txBody>
                    <a:bodyPr/>
                    <a:lstStyle/>
                    <a:p>
                      <a:r>
                        <a:rPr lang="en-US" dirty="0" smtClean="0">
                          <a:solidFill>
                            <a:schemeClr val="bg1">
                              <a:lumMod val="85000"/>
                            </a:schemeClr>
                          </a:solidFill>
                        </a:rPr>
                        <a:t>…</a:t>
                      </a:r>
                      <a:endParaRPr lang="en-US" dirty="0">
                        <a:solidFill>
                          <a:schemeClr val="bg1">
                            <a:lumMod val="85000"/>
                          </a:schemeClr>
                        </a:solidFill>
                      </a:endParaRPr>
                    </a:p>
                  </a:txBody>
                  <a:tcPr>
                    <a:solidFill>
                      <a:schemeClr val="bg1">
                        <a:lumMod val="75000"/>
                      </a:schemeClr>
                    </a:solidFill>
                  </a:tcPr>
                </a:tc>
                <a:tc>
                  <a:txBody>
                    <a:bodyPr/>
                    <a:lstStyle/>
                    <a:p>
                      <a:endParaRPr lang="en-US" dirty="0">
                        <a:solidFill>
                          <a:schemeClr val="bg1">
                            <a:lumMod val="85000"/>
                          </a:schemeClr>
                        </a:solidFill>
                      </a:endParaRPr>
                    </a:p>
                  </a:txBody>
                  <a:tcPr>
                    <a:solidFill>
                      <a:schemeClr val="bg1">
                        <a:lumMod val="75000"/>
                      </a:schemeClr>
                    </a:solidFill>
                  </a:tcPr>
                </a:tc>
                <a:tc>
                  <a:txBody>
                    <a:bodyPr/>
                    <a:lstStyle/>
                    <a:p>
                      <a:endParaRPr lang="en-US" dirty="0">
                        <a:solidFill>
                          <a:schemeClr val="bg1">
                            <a:lumMod val="85000"/>
                          </a:schemeClr>
                        </a:solidFill>
                      </a:endParaRPr>
                    </a:p>
                  </a:txBody>
                  <a:tcPr>
                    <a:solidFill>
                      <a:schemeClr val="bg1">
                        <a:lumMod val="75000"/>
                      </a:schemeClr>
                    </a:solidFill>
                  </a:tcPr>
                </a:tc>
                <a:tc>
                  <a:txBody>
                    <a:bodyPr/>
                    <a:lstStyle/>
                    <a:p>
                      <a:endParaRPr lang="en-US" dirty="0">
                        <a:solidFill>
                          <a:schemeClr val="bg1">
                            <a:lumMod val="85000"/>
                          </a:schemeClr>
                        </a:solidFill>
                      </a:endParaRPr>
                    </a:p>
                  </a:txBody>
                  <a:tcPr>
                    <a:solidFill>
                      <a:schemeClr val="bg1">
                        <a:lumMod val="75000"/>
                      </a:schemeClr>
                    </a:solidFill>
                  </a:tcPr>
                </a:tc>
                <a:extLst>
                  <a:ext uri="{0D108BD9-81ED-4DB2-BD59-A6C34878D82A}">
                    <a16:rowId xmlns="" xmlns:a16="http://schemas.microsoft.com/office/drawing/2014/main" val="271182677"/>
                  </a:ext>
                </a:extLst>
              </a:tr>
              <a:tr h="370840">
                <a:tc gridSpan="5">
                  <a:txBody>
                    <a:bodyPr/>
                    <a:lstStyle/>
                    <a:p>
                      <a:endParaRPr lang="en-US" dirty="0">
                        <a:solidFill>
                          <a:schemeClr val="bg1">
                            <a:lumMod val="85000"/>
                          </a:schemeClr>
                        </a:solidFill>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extLst>
                  <a:ext uri="{0D108BD9-81ED-4DB2-BD59-A6C34878D82A}">
                    <a16:rowId xmlns="" xmlns:a16="http://schemas.microsoft.com/office/drawing/2014/main" val="1109250340"/>
                  </a:ext>
                </a:extLst>
              </a:tr>
            </a:tbl>
          </a:graphicData>
        </a:graphic>
      </p:graphicFrame>
    </p:spTree>
    <p:extLst>
      <p:ext uri="{BB962C8B-B14F-4D97-AF65-F5344CB8AC3E}">
        <p14:creationId xmlns:p14="http://schemas.microsoft.com/office/powerpoint/2010/main" val="20528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801"/>
                            </p:stCondLst>
                            <p:childTnLst>
                              <p:par>
                                <p:cTn id="8" presetID="10"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50"/>
                                  </p:iterate>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651"/>
                            </p:stCondLst>
                            <p:childTnLst>
                              <p:par>
                                <p:cTn id="16" presetID="1" presetClass="exit" presetSubtype="0" fill="hold" nodeType="afterEffect">
                                  <p:stCondLst>
                                    <p:cond delay="500"/>
                                  </p:stCondLst>
                                  <p:childTnLst>
                                    <p:set>
                                      <p:cBhvr>
                                        <p:cTn id="17" dur="1" fill="hold">
                                          <p:stCondLst>
                                            <p:cond delay="0"/>
                                          </p:stCondLst>
                                        </p:cTn>
                                        <p:tgtEl>
                                          <p:spTgt spid="8"/>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ey Points"/>
          <p:cNvSpPr>
            <a:spLocks noGrp="1"/>
          </p:cNvSpPr>
          <p:nvPr>
            <p:ph sz="quarter" idx="10"/>
          </p:nvPr>
        </p:nvSpPr>
        <p:spPr>
          <a:xfrm>
            <a:off x="304767" y="1485162"/>
            <a:ext cx="5984065" cy="2228422"/>
          </a:xfrm>
        </p:spPr>
        <p:txBody>
          <a:bodyPr/>
          <a:lstStyle/>
          <a:p>
            <a:pPr marL="171450" indent="-171450">
              <a:buFont typeface="Arial" panose="020B0604020202020204" pitchFamily="34" charset="0"/>
              <a:buChar char="•"/>
            </a:pPr>
            <a:r>
              <a:rPr lang="en-GB" dirty="0" smtClean="0"/>
              <a:t>Remote into the </a:t>
            </a:r>
            <a:r>
              <a:rPr lang="en-GB" dirty="0" err="1" smtClean="0"/>
              <a:t>Hbase</a:t>
            </a:r>
            <a:r>
              <a:rPr lang="en-GB" dirty="0" smtClean="0"/>
              <a:t> cluster from HDInsight dashboard</a:t>
            </a:r>
          </a:p>
          <a:p>
            <a:pPr marL="171450" indent="-171450">
              <a:buFont typeface="Arial" panose="020B0604020202020204" pitchFamily="34" charset="0"/>
              <a:buChar char="•"/>
            </a:pPr>
            <a:r>
              <a:rPr lang="en-GB" dirty="0"/>
              <a:t>c</a:t>
            </a:r>
            <a:r>
              <a:rPr lang="en-GB" dirty="0" smtClean="0"/>
              <a:t>d %HBASE_HOME%\bin ….  is the short cut to the folder where the </a:t>
            </a:r>
            <a:r>
              <a:rPr lang="en-GB" dirty="0" err="1" smtClean="0"/>
              <a:t>Hbase</a:t>
            </a:r>
            <a:r>
              <a:rPr lang="en-GB" dirty="0" smtClean="0"/>
              <a:t> shell lives</a:t>
            </a:r>
          </a:p>
          <a:p>
            <a:pPr marL="171450" indent="-171450">
              <a:buFont typeface="Arial" panose="020B0604020202020204" pitchFamily="34" charset="0"/>
              <a:buChar char="•"/>
            </a:pPr>
            <a:r>
              <a:rPr lang="en-GB" dirty="0" smtClean="0"/>
              <a:t>“</a:t>
            </a:r>
            <a:r>
              <a:rPr lang="en-GB" dirty="0" err="1"/>
              <a:t>h</a:t>
            </a:r>
            <a:r>
              <a:rPr lang="en-GB" dirty="0" err="1" smtClean="0"/>
              <a:t>base</a:t>
            </a:r>
            <a:r>
              <a:rPr lang="en-GB" dirty="0" smtClean="0"/>
              <a:t> shell” …. starts the </a:t>
            </a:r>
            <a:r>
              <a:rPr lang="en-GB" dirty="0" err="1" smtClean="0"/>
              <a:t>hbsase</a:t>
            </a:r>
            <a:r>
              <a:rPr lang="en-GB" dirty="0" smtClean="0"/>
              <a:t> shell</a:t>
            </a:r>
          </a:p>
          <a:p>
            <a:endParaRPr lang="en-GB" dirty="0" smtClean="0"/>
          </a:p>
          <a:p>
            <a:endParaRPr lang="en-GB" dirty="0"/>
          </a:p>
          <a:p>
            <a:r>
              <a:rPr lang="en-GB" dirty="0" smtClean="0"/>
              <a:t>For list of </a:t>
            </a:r>
            <a:r>
              <a:rPr lang="en-GB" dirty="0" err="1" smtClean="0"/>
              <a:t>linux</a:t>
            </a:r>
            <a:r>
              <a:rPr lang="en-GB"/>
              <a:t> commands go to https://help.ubuntu.com/community/UsingTheTerminal</a:t>
            </a:r>
            <a:endParaRPr lang="en-GB" dirty="0"/>
          </a:p>
        </p:txBody>
      </p:sp>
      <p:sp>
        <p:nvSpPr>
          <p:cNvPr id="8" name="Title 1"/>
          <p:cNvSpPr>
            <a:spLocks noGrp="1"/>
          </p:cNvSpPr>
          <p:nvPr>
            <p:ph type="title"/>
          </p:nvPr>
        </p:nvSpPr>
        <p:spPr>
          <a:xfrm>
            <a:off x="483637" y="286916"/>
            <a:ext cx="10515600" cy="1325563"/>
          </a:xfrm>
        </p:spPr>
        <p:txBody>
          <a:bodyPr/>
          <a:lstStyle/>
          <a:p>
            <a:r>
              <a:rPr lang="en-US" dirty="0" err="1" smtClean="0"/>
              <a:t>HBase</a:t>
            </a:r>
            <a:r>
              <a:rPr lang="en-US" dirty="0" smtClean="0"/>
              <a:t> – on HDInsight</a:t>
            </a:r>
            <a:endParaRPr lang="en-US" dirty="0"/>
          </a:p>
        </p:txBody>
      </p:sp>
      <p:pic>
        <p:nvPicPr>
          <p:cNvPr id="9" name="Picture 8"/>
          <p:cNvPicPr>
            <a:picLocks noChangeAspect="1"/>
          </p:cNvPicPr>
          <p:nvPr/>
        </p:nvPicPr>
        <p:blipFill>
          <a:blip r:embed="rId2"/>
          <a:stretch>
            <a:fillRect/>
          </a:stretch>
        </p:blipFill>
        <p:spPr>
          <a:xfrm>
            <a:off x="4562670" y="3589094"/>
            <a:ext cx="7434360" cy="1593967"/>
          </a:xfrm>
          <a:prstGeom prst="rect">
            <a:avLst/>
          </a:prstGeom>
        </p:spPr>
      </p:pic>
    </p:spTree>
    <p:extLst>
      <p:ext uri="{BB962C8B-B14F-4D97-AF65-F5344CB8AC3E}">
        <p14:creationId xmlns:p14="http://schemas.microsoft.com/office/powerpoint/2010/main" val="1734510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HBase"/>
          <p:cNvGrpSpPr/>
          <p:nvPr/>
        </p:nvGrpSpPr>
        <p:grpSpPr>
          <a:xfrm>
            <a:off x="9364035" y="1846798"/>
            <a:ext cx="2201107" cy="993153"/>
            <a:chOff x="4982514" y="2057400"/>
            <a:chExt cx="2201107" cy="993153"/>
          </a:xfrm>
        </p:grpSpPr>
        <p:grpSp>
          <p:nvGrpSpPr>
            <p:cNvPr id="17" name="Group 16"/>
            <p:cNvGrpSpPr>
              <a:grpSpLocks noChangeAspect="1"/>
            </p:cNvGrpSpPr>
            <p:nvPr/>
          </p:nvGrpSpPr>
          <p:grpSpPr>
            <a:xfrm>
              <a:off x="4982514" y="2057400"/>
              <a:ext cx="2201107" cy="993153"/>
              <a:chOff x="2904848" y="2885814"/>
              <a:chExt cx="1681162" cy="959376"/>
            </a:xfrm>
          </p:grpSpPr>
          <p:sp>
            <p:nvSpPr>
              <p:cNvPr id="19" name="Flowchart: Magnetic Disk 18"/>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8" name="TextBox 17"/>
            <p:cNvSpPr txBox="1"/>
            <p:nvPr/>
          </p:nvSpPr>
          <p:spPr>
            <a:xfrm>
              <a:off x="5692128" y="2506151"/>
              <a:ext cx="837089" cy="400110"/>
            </a:xfrm>
            <a:prstGeom prst="rect">
              <a:avLst/>
            </a:prstGeom>
            <a:noFill/>
          </p:spPr>
          <p:txBody>
            <a:bodyPr wrap="none" rtlCol="0">
              <a:spAutoFit/>
            </a:bodyPr>
            <a:lstStyle/>
            <a:p>
              <a:r>
                <a:rPr lang="en-GB" sz="2000" dirty="0" err="1" smtClean="0">
                  <a:solidFill>
                    <a:schemeClr val="bg1"/>
                  </a:solidFill>
                  <a:effectLst>
                    <a:outerShdw blurRad="38100" dist="38100" dir="2700000" algn="tl">
                      <a:srgbClr val="000000">
                        <a:alpha val="43137"/>
                      </a:srgbClr>
                    </a:outerShdw>
                  </a:effectLst>
                </a:rPr>
                <a:t>HBase</a:t>
              </a:r>
              <a:endParaRPr lang="en-GB" sz="2000" dirty="0">
                <a:solidFill>
                  <a:schemeClr val="bg1"/>
                </a:solidFill>
                <a:effectLst>
                  <a:outerShdw blurRad="38100" dist="38100" dir="2700000" algn="tl">
                    <a:srgbClr val="000000">
                      <a:alpha val="43137"/>
                    </a:srgbClr>
                  </a:outerShdw>
                </a:effectLst>
              </a:endParaRPr>
            </a:p>
          </p:txBody>
        </p:sp>
      </p:grpSp>
      <p:grpSp>
        <p:nvGrpSpPr>
          <p:cNvPr id="35" name="Folder"/>
          <p:cNvGrpSpPr/>
          <p:nvPr/>
        </p:nvGrpSpPr>
        <p:grpSpPr>
          <a:xfrm>
            <a:off x="8215244" y="2058012"/>
            <a:ext cx="1590313" cy="1245377"/>
            <a:chOff x="8215244" y="2058012"/>
            <a:chExt cx="1590313" cy="1245377"/>
          </a:xfrm>
        </p:grpSpPr>
        <p:grpSp>
          <p:nvGrpSpPr>
            <p:cNvPr id="5" name="Folder"/>
            <p:cNvGrpSpPr>
              <a:grpSpLocks noChangeAspect="1"/>
            </p:cNvGrpSpPr>
            <p:nvPr/>
          </p:nvGrpSpPr>
          <p:grpSpPr bwMode="auto">
            <a:xfrm rot="16200000">
              <a:off x="8387712" y="1885544"/>
              <a:ext cx="1245377" cy="1590313"/>
              <a:chOff x="1805" y="2643"/>
              <a:chExt cx="621" cy="793"/>
            </a:xfrm>
          </p:grpSpPr>
          <p:sp>
            <p:nvSpPr>
              <p:cNvPr id="8"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8665422" y="2636415"/>
              <a:ext cx="679930" cy="369332"/>
            </a:xfrm>
            <a:prstGeom prst="rect">
              <a:avLst/>
            </a:prstGeom>
            <a:noFill/>
          </p:spPr>
          <p:txBody>
            <a:bodyPr wrap="none" rtlCol="0">
              <a:spAutoFit/>
            </a:bodyPr>
            <a:lstStyle/>
            <a:p>
              <a:r>
                <a:rPr lang="en-GB" dirty="0" smtClean="0">
                  <a:effectLst>
                    <a:outerShdw blurRad="38100" dist="38100" dir="2700000" algn="tl">
                      <a:srgbClr val="000000">
                        <a:alpha val="43137"/>
                      </a:srgbClr>
                    </a:outerShdw>
                  </a:effectLst>
                </a:rPr>
                <a:t>HDFS</a:t>
              </a:r>
              <a:endParaRPr lang="en-GB" dirty="0">
                <a:effectLst>
                  <a:outerShdw blurRad="38100" dist="38100" dir="2700000" algn="tl">
                    <a:srgbClr val="000000">
                      <a:alpha val="43137"/>
                    </a:srgbClr>
                  </a:outerShdw>
                </a:effectLst>
              </a:endParaRPr>
            </a:p>
          </p:txBody>
        </p:sp>
      </p:grpSp>
      <p:sp>
        <p:nvSpPr>
          <p:cNvPr id="3" name="Content Placeholder 2"/>
          <p:cNvSpPr>
            <a:spLocks noGrp="1"/>
          </p:cNvSpPr>
          <p:nvPr>
            <p:ph sz="quarter" idx="10"/>
          </p:nvPr>
        </p:nvSpPr>
        <p:spPr>
          <a:xfrm>
            <a:off x="379413" y="2177119"/>
            <a:ext cx="7417050" cy="4501494"/>
          </a:xfrm>
        </p:spPr>
        <p:txBody>
          <a:bodyPr/>
          <a:lstStyle/>
          <a:p>
            <a:pPr marL="514350" indent="-514350">
              <a:buFont typeface="+mj-lt"/>
              <a:buAutoNum type="arabicPeriod"/>
            </a:pPr>
            <a:r>
              <a:rPr lang="en-GB" sz="3600" dirty="0" smtClean="0"/>
              <a:t>Upload data to HDFS</a:t>
            </a:r>
          </a:p>
          <a:p>
            <a:pPr lvl="1"/>
            <a:r>
              <a:rPr lang="en-GB" sz="3200" dirty="0" smtClean="0"/>
              <a:t>in Azure Storage</a:t>
            </a:r>
          </a:p>
          <a:p>
            <a:pPr marL="514350" indent="-514350">
              <a:buFont typeface="+mj-lt"/>
              <a:buAutoNum type="arabicPeriod"/>
            </a:pPr>
            <a:r>
              <a:rPr lang="en-GB" sz="3600" dirty="0" smtClean="0"/>
              <a:t>Import into a </a:t>
            </a:r>
            <a:r>
              <a:rPr lang="en-GB" sz="3600" dirty="0" err="1" smtClean="0"/>
              <a:t>StoreFile</a:t>
            </a:r>
            <a:endParaRPr lang="en-GB" sz="3600" dirty="0" smtClean="0"/>
          </a:p>
          <a:p>
            <a:pPr marL="514350" indent="-514350">
              <a:buFont typeface="+mj-lt"/>
              <a:buAutoNum type="arabicPeriod"/>
            </a:pPr>
            <a:r>
              <a:rPr lang="en-GB" sz="3600" dirty="0" smtClean="0"/>
              <a:t>Load The </a:t>
            </a:r>
            <a:r>
              <a:rPr lang="en-GB" sz="3600" dirty="0" err="1" smtClean="0"/>
              <a:t>StoreFile</a:t>
            </a:r>
            <a:r>
              <a:rPr lang="en-GB" sz="3600" dirty="0" smtClean="0"/>
              <a:t> to an </a:t>
            </a:r>
            <a:r>
              <a:rPr lang="en-GB" sz="3600" dirty="0" err="1" smtClean="0"/>
              <a:t>HBase</a:t>
            </a:r>
            <a:r>
              <a:rPr lang="en-GB" sz="3600" dirty="0" smtClean="0"/>
              <a:t> table</a:t>
            </a:r>
          </a:p>
          <a:p>
            <a:endParaRPr lang="en-GB" sz="3600" dirty="0"/>
          </a:p>
        </p:txBody>
      </p:sp>
      <p:pic>
        <p:nvPicPr>
          <p:cNvPr id="6" name="Files In Folder"/>
          <p:cNvPicPr>
            <a:picLocks noChangeAspect="1"/>
          </p:cNvPicPr>
          <p:nvPr/>
        </p:nvPicPr>
        <p:blipFill rotWithShape="1">
          <a:blip r:embed="rId3"/>
          <a:srcRect b="36793"/>
          <a:stretch/>
        </p:blipFill>
        <p:spPr>
          <a:xfrm>
            <a:off x="8512405" y="1638449"/>
            <a:ext cx="786452" cy="701327"/>
          </a:xfrm>
          <a:prstGeom prst="rect">
            <a:avLst/>
          </a:prstGeom>
        </p:spPr>
      </p:pic>
      <p:pic>
        <p:nvPicPr>
          <p:cNvPr id="11" name="Files"/>
          <p:cNvPicPr>
            <a:picLocks noChangeAspect="1"/>
          </p:cNvPicPr>
          <p:nvPr/>
        </p:nvPicPr>
        <p:blipFill rotWithShape="1">
          <a:blip r:embed="rId3"/>
          <a:srcRect b="-90"/>
          <a:stretch/>
        </p:blipFill>
        <p:spPr>
          <a:xfrm>
            <a:off x="8512405" y="4471023"/>
            <a:ext cx="786452" cy="1110573"/>
          </a:xfrm>
          <a:prstGeom prst="rect">
            <a:avLst/>
          </a:prstGeom>
        </p:spPr>
      </p:pic>
      <p:sp>
        <p:nvSpPr>
          <p:cNvPr id="12" name="ImportTsv"/>
          <p:cNvSpPr/>
          <p:nvPr/>
        </p:nvSpPr>
        <p:spPr>
          <a:xfrm>
            <a:off x="5386689" y="2821081"/>
            <a:ext cx="2117887" cy="684803"/>
          </a:xfrm>
          <a:prstGeom prst="rect">
            <a:avLst/>
          </a:prstGeom>
          <a:noFill/>
        </p:spPr>
        <p:txBody>
          <a:bodyPr wrap="none">
            <a:spAutoFit/>
          </a:bodyPr>
          <a:lstStyle/>
          <a:p>
            <a:pPr indent="-154">
              <a:lnSpc>
                <a:spcPct val="150000"/>
              </a:lnSpc>
            </a:pPr>
            <a:r>
              <a:rPr lang="en-GB" sz="2800" dirty="0" err="1">
                <a:latin typeface="Courier New" panose="02070309020205020404" pitchFamily="49" charset="0"/>
                <a:cs typeface="Courier New" panose="02070309020205020404" pitchFamily="49" charset="0"/>
              </a:rPr>
              <a:t>ImportTSV</a:t>
            </a:r>
            <a:endParaRPr lang="en-GB" sz="2800" dirty="0">
              <a:latin typeface="Courier New" panose="02070309020205020404" pitchFamily="49" charset="0"/>
              <a:cs typeface="Courier New" panose="02070309020205020404" pitchFamily="49" charset="0"/>
            </a:endParaRPr>
          </a:p>
        </p:txBody>
      </p:sp>
      <p:sp>
        <p:nvSpPr>
          <p:cNvPr id="13" name="LoadIncrementalFiles"/>
          <p:cNvSpPr/>
          <p:nvPr/>
        </p:nvSpPr>
        <p:spPr>
          <a:xfrm>
            <a:off x="2697161" y="4842932"/>
            <a:ext cx="5690821" cy="738664"/>
          </a:xfrm>
          <a:prstGeom prst="rect">
            <a:avLst/>
          </a:prstGeom>
          <a:noFill/>
        </p:spPr>
        <p:txBody>
          <a:bodyPr wrap="square">
            <a:spAutoFit/>
          </a:bodyPr>
          <a:lstStyle/>
          <a:p>
            <a:pPr marL="457046" lvl="1" indent="0">
              <a:lnSpc>
                <a:spcPct val="150000"/>
              </a:lnSpc>
              <a:buNone/>
            </a:pPr>
            <a:r>
              <a:rPr lang="en-GB" sz="2800" dirty="0" err="1">
                <a:solidFill>
                  <a:prstClr val="black"/>
                </a:solidFill>
                <a:latin typeface="Courier New" panose="02070309020205020404" pitchFamily="49" charset="0"/>
                <a:cs typeface="Courier New" panose="02070309020205020404" pitchFamily="49" charset="0"/>
              </a:rPr>
              <a:t>LoadIncrementalHFiles</a:t>
            </a:r>
            <a:endParaRPr lang="en-GB" sz="2800" dirty="0">
              <a:solidFill>
                <a:prstClr val="black"/>
              </a:solidFill>
              <a:latin typeface="Courier New" panose="02070309020205020404" pitchFamily="49" charset="0"/>
              <a:cs typeface="Courier New" panose="02070309020205020404" pitchFamily="49" charset="0"/>
            </a:endParaRPr>
          </a:p>
        </p:txBody>
      </p:sp>
      <p:graphicFrame>
        <p:nvGraphicFramePr>
          <p:cNvPr id="34" name="Table"/>
          <p:cNvGraphicFramePr>
            <a:graphicFrameLocks noGrp="1"/>
          </p:cNvGraphicFramePr>
          <p:nvPr>
            <p:extLst/>
          </p:nvPr>
        </p:nvGraphicFramePr>
        <p:xfrm>
          <a:off x="9992214" y="1466586"/>
          <a:ext cx="999957" cy="611829"/>
        </p:xfrm>
        <a:graphic>
          <a:graphicData uri="http://schemas.openxmlformats.org/drawingml/2006/table">
            <a:tbl>
              <a:tblPr firstRow="1" bandRow="1">
                <a:tableStyleId>{69012ECD-51FC-41F1-AA8D-1B2483CD663E}</a:tableStyleId>
              </a:tblPr>
              <a:tblGrid>
                <a:gridCol w="494927">
                  <a:extLst>
                    <a:ext uri="{9D8B030D-6E8A-4147-A177-3AD203B41FA5}">
                      <a16:colId xmlns="" xmlns:a16="http://schemas.microsoft.com/office/drawing/2014/main" val="1541044443"/>
                    </a:ext>
                  </a:extLst>
                </a:gridCol>
                <a:gridCol w="505030">
                  <a:extLst>
                    <a:ext uri="{9D8B030D-6E8A-4147-A177-3AD203B41FA5}">
                      <a16:colId xmlns="" xmlns:a16="http://schemas.microsoft.com/office/drawing/2014/main" val="2432818816"/>
                    </a:ext>
                  </a:extLst>
                </a:gridCol>
              </a:tblGrid>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4851064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10038853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491686860"/>
                  </a:ext>
                </a:extLst>
              </a:tr>
            </a:tbl>
          </a:graphicData>
        </a:graphic>
      </p:graphicFrame>
      <p:sp>
        <p:nvSpPr>
          <p:cNvPr id="21" name="Title 1"/>
          <p:cNvSpPr>
            <a:spLocks noGrp="1"/>
          </p:cNvSpPr>
          <p:nvPr>
            <p:ph type="title"/>
          </p:nvPr>
        </p:nvSpPr>
        <p:spPr>
          <a:xfrm>
            <a:off x="483637" y="286916"/>
            <a:ext cx="10515600" cy="1325563"/>
          </a:xfrm>
        </p:spPr>
        <p:txBody>
          <a:bodyPr/>
          <a:lstStyle/>
          <a:p>
            <a:r>
              <a:rPr lang="en-US" dirty="0" err="1" smtClean="0"/>
              <a:t>HBase</a:t>
            </a:r>
            <a:r>
              <a:rPr lang="en-US" dirty="0" smtClean="0"/>
              <a:t> – Bulk load Data</a:t>
            </a:r>
            <a:endParaRPr lang="en-US" dirty="0"/>
          </a:p>
        </p:txBody>
      </p:sp>
    </p:spTree>
    <p:extLst>
      <p:ext uri="{BB962C8B-B14F-4D97-AF65-F5344CB8AC3E}">
        <p14:creationId xmlns:p14="http://schemas.microsoft.com/office/powerpoint/2010/main" val="45418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0"/>
                            </p:stCondLst>
                            <p:childTnLst>
                              <p:par>
                                <p:cTn id="14" presetID="64" presetClass="path" presetSubtype="0" accel="50000" decel="50000" fill="hold" nodeType="afterEffect">
                                  <p:stCondLst>
                                    <p:cond delay="0"/>
                                  </p:stCondLst>
                                  <p:childTnLst>
                                    <p:animMotion origin="layout" path="M 1.25E-6 -3.7037E-7 L 0.00156 -0.41551 " pathEditMode="relative" rAng="0" ptsTypes="AA">
                                      <p:cBhvr>
                                        <p:cTn id="15" dur="2000" fill="hold"/>
                                        <p:tgtEl>
                                          <p:spTgt spid="11"/>
                                        </p:tgtEl>
                                        <p:attrNameLst>
                                          <p:attrName>ppt_x</p:attrName>
                                          <p:attrName>ppt_y</p:attrName>
                                        </p:attrNameLst>
                                      </p:cBhvr>
                                      <p:rCtr x="78" y="-20787"/>
                                    </p:animMotion>
                                  </p:childTnLst>
                                </p:cTn>
                              </p:par>
                            </p:childTnLst>
                          </p:cTn>
                        </p:par>
                        <p:par>
                          <p:cTn id="16" fill="hold">
                            <p:stCondLst>
                              <p:cond delay="2000"/>
                            </p:stCondLst>
                            <p:childTnLst>
                              <p:par>
                                <p:cTn id="17" presetID="10" presetClass="exit" presetSubtype="0" fill="hold" nodeType="after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type="lt">
                                    <p:tmAbs val="100"/>
                                  </p:iterate>
                                  <p:childTnLst>
                                    <p:set>
                                      <p:cBhvr>
                                        <p:cTn id="28" dur="1" fill="hold">
                                          <p:stCondLst>
                                            <p:cond delay="0"/>
                                          </p:stCondLst>
                                        </p:cTn>
                                        <p:tgtEl>
                                          <p:spTgt spid="12"/>
                                        </p:tgtEl>
                                        <p:attrNameLst>
                                          <p:attrName>style.visibility</p:attrName>
                                        </p:attrNameLst>
                                      </p:cBhvr>
                                      <p:to>
                                        <p:strVal val="visible"/>
                                      </p:to>
                                    </p:set>
                                  </p:childTnLst>
                                </p:cTn>
                              </p:par>
                            </p:childTnLst>
                          </p:cTn>
                        </p:par>
                        <p:par>
                          <p:cTn id="29" fill="hold">
                            <p:stCondLst>
                              <p:cond delay="801"/>
                            </p:stCondLst>
                            <p:childTnLst>
                              <p:par>
                                <p:cTn id="30" presetID="10" presetClass="entr" presetSubtype="0"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iterate type="lt">
                                    <p:tmAbs val="100"/>
                                  </p:iterate>
                                  <p:childTnLst>
                                    <p:set>
                                      <p:cBhvr>
                                        <p:cTn id="39" dur="1" fill="hold">
                                          <p:stCondLst>
                                            <p:cond delay="0"/>
                                          </p:stCondLst>
                                        </p:cTn>
                                        <p:tgtEl>
                                          <p:spTgt spid="13"/>
                                        </p:tgtEl>
                                        <p:attrNameLst>
                                          <p:attrName>style.visibility</p:attrName>
                                        </p:attrNameLst>
                                      </p:cBhvr>
                                      <p:to>
                                        <p:strVal val="visible"/>
                                      </p:to>
                                    </p:set>
                                  </p:childTnLst>
                                </p:cTn>
                              </p:par>
                            </p:childTnLst>
                          </p:cTn>
                        </p:par>
                        <p:par>
                          <p:cTn id="40" fill="hold">
                            <p:stCondLst>
                              <p:cond delay="2001"/>
                            </p:stCondLst>
                            <p:childTnLst>
                              <p:par>
                                <p:cTn id="41" presetID="10" presetClass="entr" presetSubtype="0"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uiExpand="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80762" y="3498757"/>
            <a:ext cx="11525250" cy="2097783"/>
          </a:xfrm>
        </p:spPr>
        <p:txBody>
          <a:bodyPr/>
          <a:lstStyle/>
          <a:p>
            <a:pPr marL="171450" indent="-171450">
              <a:buFont typeface="Arial" panose="020B0604020202020204" pitchFamily="34" charset="0"/>
              <a:buChar char="•"/>
            </a:pPr>
            <a:r>
              <a:rPr lang="en-GB" sz="1400" dirty="0" err="1" smtClean="0"/>
              <a:t>Hbase</a:t>
            </a:r>
            <a:r>
              <a:rPr lang="en-GB" sz="1400" dirty="0" smtClean="0"/>
              <a:t> is A low-latency, NoSQL database built on Hadoop</a:t>
            </a:r>
          </a:p>
          <a:p>
            <a:pPr marL="171450" indent="-171450">
              <a:buFont typeface="Arial" panose="020B0604020202020204" pitchFamily="34" charset="0"/>
              <a:buChar char="•"/>
            </a:pPr>
            <a:r>
              <a:rPr lang="en-GB" sz="1400" dirty="0" smtClean="0"/>
              <a:t>Stores data as Key Value pairs.</a:t>
            </a:r>
          </a:p>
          <a:p>
            <a:pPr marL="171450" indent="-171450">
              <a:buFont typeface="Arial" panose="020B0604020202020204" pitchFamily="34" charset="0"/>
              <a:buChar char="•"/>
            </a:pPr>
            <a:r>
              <a:rPr lang="en-GB" sz="1400" dirty="0" err="1" smtClean="0"/>
              <a:t>Modeled</a:t>
            </a:r>
            <a:r>
              <a:rPr lang="en-GB" sz="1400" dirty="0" smtClean="0"/>
              <a:t> on Google’s </a:t>
            </a:r>
            <a:r>
              <a:rPr lang="en-GB" sz="1400" dirty="0" err="1" smtClean="0"/>
              <a:t>BigTable</a:t>
            </a:r>
            <a:endParaRPr lang="en-GB" sz="1400" dirty="0" smtClean="0"/>
          </a:p>
          <a:p>
            <a:pPr marL="171450" indent="-171450">
              <a:buFont typeface="Arial" panose="020B0604020202020204" pitchFamily="34" charset="0"/>
              <a:buChar char="•"/>
            </a:pPr>
            <a:r>
              <a:rPr lang="en-GB" sz="1400" dirty="0" err="1" smtClean="0"/>
              <a:t>HBase</a:t>
            </a:r>
            <a:r>
              <a:rPr lang="en-GB" sz="1400" dirty="0" smtClean="0"/>
              <a:t> stores data in </a:t>
            </a:r>
            <a:r>
              <a:rPr lang="en-GB" sz="1400" dirty="0" err="1" smtClean="0"/>
              <a:t>StoreFiles</a:t>
            </a:r>
            <a:r>
              <a:rPr lang="en-GB" sz="1400" dirty="0" smtClean="0"/>
              <a:t> on HDFS</a:t>
            </a:r>
            <a:endParaRPr lang="en-GB" sz="1400" dirty="0"/>
          </a:p>
        </p:txBody>
      </p:sp>
      <p:grpSp>
        <p:nvGrpSpPr>
          <p:cNvPr id="21" name="Group 20"/>
          <p:cNvGrpSpPr/>
          <p:nvPr/>
        </p:nvGrpSpPr>
        <p:grpSpPr>
          <a:xfrm>
            <a:off x="8742751" y="1917441"/>
            <a:ext cx="2201107" cy="993153"/>
            <a:chOff x="4982514" y="2057400"/>
            <a:chExt cx="2201107" cy="993153"/>
          </a:xfrm>
        </p:grpSpPr>
        <p:grpSp>
          <p:nvGrpSpPr>
            <p:cNvPr id="4" name="Group 3"/>
            <p:cNvGrpSpPr>
              <a:grpSpLocks noChangeAspect="1"/>
            </p:cNvGrpSpPr>
            <p:nvPr/>
          </p:nvGrpSpPr>
          <p:grpSpPr>
            <a:xfrm>
              <a:off x="4982514" y="2057400"/>
              <a:ext cx="2201107" cy="993153"/>
              <a:chOff x="2904848" y="2885814"/>
              <a:chExt cx="1681162" cy="959376"/>
            </a:xfrm>
          </p:grpSpPr>
          <p:sp>
            <p:nvSpPr>
              <p:cNvPr id="5" name="Flowchart: Magnetic Disk 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0" name="TextBox 19"/>
            <p:cNvSpPr txBox="1"/>
            <p:nvPr/>
          </p:nvSpPr>
          <p:spPr>
            <a:xfrm>
              <a:off x="5692128" y="2506151"/>
              <a:ext cx="837089" cy="400110"/>
            </a:xfrm>
            <a:prstGeom prst="rect">
              <a:avLst/>
            </a:prstGeom>
            <a:noFill/>
          </p:spPr>
          <p:txBody>
            <a:bodyPr wrap="none" rtlCol="0">
              <a:spAutoFit/>
            </a:bodyPr>
            <a:lstStyle/>
            <a:p>
              <a:r>
                <a:rPr lang="en-GB" sz="2000" dirty="0" err="1" smtClean="0">
                  <a:solidFill>
                    <a:schemeClr val="bg1"/>
                  </a:solidFill>
                  <a:effectLst>
                    <a:outerShdw blurRad="38100" dist="38100" dir="2700000" algn="tl">
                      <a:srgbClr val="000000">
                        <a:alpha val="43137"/>
                      </a:srgbClr>
                    </a:outerShdw>
                  </a:effectLst>
                </a:rPr>
                <a:t>HBase</a:t>
              </a:r>
              <a:endParaRPr lang="en-GB" sz="2000" dirty="0">
                <a:solidFill>
                  <a:schemeClr val="bg1"/>
                </a:solidFill>
                <a:effectLst>
                  <a:outerShdw blurRad="38100" dist="38100" dir="2700000" algn="tl">
                    <a:srgbClr val="000000">
                      <a:alpha val="43137"/>
                    </a:srgbClr>
                  </a:outerShdw>
                </a:effectLst>
              </a:endParaRPr>
            </a:p>
          </p:txBody>
        </p:sp>
      </p:grpSp>
      <p:grpSp>
        <p:nvGrpSpPr>
          <p:cNvPr id="35" name="Group 34"/>
          <p:cNvGrpSpPr/>
          <p:nvPr/>
        </p:nvGrpSpPr>
        <p:grpSpPr>
          <a:xfrm>
            <a:off x="10475904" y="2129536"/>
            <a:ext cx="1590313" cy="1664940"/>
            <a:chOff x="7574341" y="2520205"/>
            <a:chExt cx="1590313" cy="1664940"/>
          </a:xfrm>
        </p:grpSpPr>
        <p:grpSp>
          <p:nvGrpSpPr>
            <p:cNvPr id="28" name="Group 10"/>
            <p:cNvGrpSpPr>
              <a:grpSpLocks noChangeAspect="1"/>
            </p:cNvGrpSpPr>
            <p:nvPr/>
          </p:nvGrpSpPr>
          <p:grpSpPr bwMode="auto">
            <a:xfrm rot="16200000">
              <a:off x="7746809" y="2767300"/>
              <a:ext cx="1245377" cy="1590313"/>
              <a:chOff x="1805" y="2643"/>
              <a:chExt cx="621" cy="793"/>
            </a:xfrm>
          </p:grpSpPr>
          <p:sp>
            <p:nvSpPr>
              <p:cNvPr id="29" name="AutoShape 9"/>
              <p:cNvSpPr>
                <a:spLocks noChangeAspect="1" noChangeArrowheads="1" noTextEdit="1"/>
              </p:cNvSpPr>
              <p:nvPr/>
            </p:nvSpPr>
            <p:spPr bwMode="auto">
              <a:xfrm>
                <a:off x="1805" y="2643"/>
                <a:ext cx="6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p:cNvSpPr>
              <p:nvPr/>
            </p:nvSpPr>
            <p:spPr bwMode="auto">
              <a:xfrm>
                <a:off x="1807" y="2645"/>
                <a:ext cx="619" cy="690"/>
              </a:xfrm>
              <a:custGeom>
                <a:avLst/>
                <a:gdLst>
                  <a:gd name="T0" fmla="*/ 247 w 258"/>
                  <a:gd name="T1" fmla="*/ 20 h 289"/>
                  <a:gd name="T2" fmla="*/ 233 w 258"/>
                  <a:gd name="T3" fmla="*/ 20 h 289"/>
                  <a:gd name="T4" fmla="*/ 206 w 258"/>
                  <a:gd name="T5" fmla="*/ 0 h 289"/>
                  <a:gd name="T6" fmla="*/ 29 w 258"/>
                  <a:gd name="T7" fmla="*/ 0 h 289"/>
                  <a:gd name="T8" fmla="*/ 0 w 258"/>
                  <a:gd name="T9" fmla="*/ 29 h 289"/>
                  <a:gd name="T10" fmla="*/ 0 w 258"/>
                  <a:gd name="T11" fmla="*/ 260 h 289"/>
                  <a:gd name="T12" fmla="*/ 29 w 258"/>
                  <a:gd name="T13" fmla="*/ 289 h 289"/>
                  <a:gd name="T14" fmla="*/ 206 w 258"/>
                  <a:gd name="T15" fmla="*/ 289 h 289"/>
                  <a:gd name="T16" fmla="*/ 234 w 258"/>
                  <a:gd name="T17" fmla="*/ 260 h 289"/>
                  <a:gd name="T18" fmla="*/ 234 w 258"/>
                  <a:gd name="T19" fmla="*/ 129 h 289"/>
                  <a:gd name="T20" fmla="*/ 247 w 258"/>
                  <a:gd name="T21" fmla="*/ 129 h 289"/>
                  <a:gd name="T22" fmla="*/ 258 w 258"/>
                  <a:gd name="T23" fmla="*/ 119 h 289"/>
                  <a:gd name="T24" fmla="*/ 258 w 258"/>
                  <a:gd name="T25" fmla="*/ 31 h 289"/>
                  <a:gd name="T26" fmla="*/ 247 w 258"/>
                  <a:gd name="T27" fmla="*/ 2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8" h="289">
                    <a:moveTo>
                      <a:pt x="247" y="20"/>
                    </a:moveTo>
                    <a:cubicBezTo>
                      <a:pt x="233" y="20"/>
                      <a:pt x="233" y="20"/>
                      <a:pt x="233" y="20"/>
                    </a:cubicBezTo>
                    <a:cubicBezTo>
                      <a:pt x="229" y="9"/>
                      <a:pt x="218" y="0"/>
                      <a:pt x="206" y="0"/>
                    </a:cubicBezTo>
                    <a:cubicBezTo>
                      <a:pt x="29" y="0"/>
                      <a:pt x="29" y="0"/>
                      <a:pt x="29" y="0"/>
                    </a:cubicBezTo>
                    <a:cubicBezTo>
                      <a:pt x="13" y="0"/>
                      <a:pt x="0" y="13"/>
                      <a:pt x="0" y="29"/>
                    </a:cubicBezTo>
                    <a:cubicBezTo>
                      <a:pt x="0" y="260"/>
                      <a:pt x="0" y="260"/>
                      <a:pt x="0" y="260"/>
                    </a:cubicBezTo>
                    <a:cubicBezTo>
                      <a:pt x="0" y="276"/>
                      <a:pt x="13" y="289"/>
                      <a:pt x="29" y="289"/>
                    </a:cubicBezTo>
                    <a:cubicBezTo>
                      <a:pt x="206" y="289"/>
                      <a:pt x="206" y="289"/>
                      <a:pt x="206" y="289"/>
                    </a:cubicBezTo>
                    <a:cubicBezTo>
                      <a:pt x="221" y="289"/>
                      <a:pt x="234" y="276"/>
                      <a:pt x="234" y="260"/>
                    </a:cubicBezTo>
                    <a:cubicBezTo>
                      <a:pt x="234" y="129"/>
                      <a:pt x="234" y="129"/>
                      <a:pt x="234" y="129"/>
                    </a:cubicBezTo>
                    <a:cubicBezTo>
                      <a:pt x="247" y="129"/>
                      <a:pt x="247" y="129"/>
                      <a:pt x="247" y="129"/>
                    </a:cubicBezTo>
                    <a:cubicBezTo>
                      <a:pt x="253" y="129"/>
                      <a:pt x="258" y="125"/>
                      <a:pt x="258" y="119"/>
                    </a:cubicBezTo>
                    <a:cubicBezTo>
                      <a:pt x="258" y="31"/>
                      <a:pt x="258" y="31"/>
                      <a:pt x="258" y="31"/>
                    </a:cubicBezTo>
                    <a:cubicBezTo>
                      <a:pt x="258" y="25"/>
                      <a:pt x="253" y="20"/>
                      <a:pt x="247" y="20"/>
                    </a:cubicBezTo>
                    <a:close/>
                  </a:path>
                </a:pathLst>
              </a:custGeom>
              <a:solidFill>
                <a:srgbClr val="DB9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3"/>
              <p:cNvSpPr>
                <a:spLocks/>
              </p:cNvSpPr>
              <p:nvPr/>
            </p:nvSpPr>
            <p:spPr bwMode="auto">
              <a:xfrm>
                <a:off x="1807" y="2653"/>
                <a:ext cx="477" cy="783"/>
              </a:xfrm>
              <a:custGeom>
                <a:avLst/>
                <a:gdLst>
                  <a:gd name="T0" fmla="*/ 199 w 199"/>
                  <a:gd name="T1" fmla="*/ 302 h 328"/>
                  <a:gd name="T2" fmla="*/ 174 w 199"/>
                  <a:gd name="T3" fmla="*/ 325 h 328"/>
                  <a:gd name="T4" fmla="*/ 24 w 199"/>
                  <a:gd name="T5" fmla="*/ 292 h 328"/>
                  <a:gd name="T6" fmla="*/ 0 w 199"/>
                  <a:gd name="T7" fmla="*/ 257 h 328"/>
                  <a:gd name="T8" fmla="*/ 0 w 199"/>
                  <a:gd name="T9" fmla="*/ 26 h 328"/>
                  <a:gd name="T10" fmla="*/ 24 w 199"/>
                  <a:gd name="T11" fmla="*/ 3 h 328"/>
                  <a:gd name="T12" fmla="*/ 174 w 199"/>
                  <a:gd name="T13" fmla="*/ 36 h 328"/>
                  <a:gd name="T14" fmla="*/ 199 w 199"/>
                  <a:gd name="T15" fmla="*/ 70 h 328"/>
                  <a:gd name="T16" fmla="*/ 199 w 199"/>
                  <a:gd name="T17" fmla="*/ 30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28">
                    <a:moveTo>
                      <a:pt x="199" y="302"/>
                    </a:moveTo>
                    <a:cubicBezTo>
                      <a:pt x="199" y="318"/>
                      <a:pt x="188" y="328"/>
                      <a:pt x="174" y="325"/>
                    </a:cubicBezTo>
                    <a:cubicBezTo>
                      <a:pt x="24" y="292"/>
                      <a:pt x="24" y="292"/>
                      <a:pt x="24" y="292"/>
                    </a:cubicBezTo>
                    <a:cubicBezTo>
                      <a:pt x="11" y="289"/>
                      <a:pt x="0" y="273"/>
                      <a:pt x="0" y="257"/>
                    </a:cubicBezTo>
                    <a:cubicBezTo>
                      <a:pt x="0" y="26"/>
                      <a:pt x="0" y="26"/>
                      <a:pt x="0" y="26"/>
                    </a:cubicBezTo>
                    <a:cubicBezTo>
                      <a:pt x="0" y="10"/>
                      <a:pt x="11" y="0"/>
                      <a:pt x="24" y="3"/>
                    </a:cubicBezTo>
                    <a:cubicBezTo>
                      <a:pt x="174" y="36"/>
                      <a:pt x="174" y="36"/>
                      <a:pt x="174" y="36"/>
                    </a:cubicBezTo>
                    <a:cubicBezTo>
                      <a:pt x="188" y="39"/>
                      <a:pt x="199" y="54"/>
                      <a:pt x="199" y="70"/>
                    </a:cubicBezTo>
                    <a:lnTo>
                      <a:pt x="199" y="30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3" name="Picture 32"/>
            <p:cNvPicPr>
              <a:picLocks noChangeAspect="1"/>
            </p:cNvPicPr>
            <p:nvPr/>
          </p:nvPicPr>
          <p:blipFill rotWithShape="1">
            <a:blip r:embed="rId2"/>
            <a:srcRect b="36793"/>
            <a:stretch/>
          </p:blipFill>
          <p:spPr>
            <a:xfrm>
              <a:off x="7871502" y="2520205"/>
              <a:ext cx="786452" cy="701327"/>
            </a:xfrm>
            <a:prstGeom prst="rect">
              <a:avLst/>
            </a:prstGeom>
          </p:spPr>
        </p:pic>
        <p:sp>
          <p:nvSpPr>
            <p:cNvPr id="34" name="TextBox 33"/>
            <p:cNvSpPr txBox="1"/>
            <p:nvPr/>
          </p:nvSpPr>
          <p:spPr>
            <a:xfrm>
              <a:off x="8024519" y="3518171"/>
              <a:ext cx="679930" cy="369332"/>
            </a:xfrm>
            <a:prstGeom prst="rect">
              <a:avLst/>
            </a:prstGeom>
            <a:noFill/>
          </p:spPr>
          <p:txBody>
            <a:bodyPr wrap="none" rtlCol="0">
              <a:spAutoFit/>
            </a:bodyPr>
            <a:lstStyle/>
            <a:p>
              <a:r>
                <a:rPr lang="en-GB" dirty="0" smtClean="0">
                  <a:effectLst>
                    <a:outerShdw blurRad="38100" dist="38100" dir="2700000" algn="tl">
                      <a:srgbClr val="000000">
                        <a:alpha val="43137"/>
                      </a:srgbClr>
                    </a:outerShdw>
                  </a:effectLst>
                </a:rPr>
                <a:t>HDFS</a:t>
              </a:r>
              <a:endParaRPr lang="en-GB" dirty="0">
                <a:effectLst>
                  <a:outerShdw blurRad="38100" dist="38100" dir="2700000" algn="tl">
                    <a:srgbClr val="000000">
                      <a:alpha val="43137"/>
                    </a:srgbClr>
                  </a:outerShdw>
                </a:effectLst>
              </a:endParaRPr>
            </a:p>
          </p:txBody>
        </p:sp>
      </p:grpSp>
      <p:sp>
        <p:nvSpPr>
          <p:cNvPr id="32" name="Title 1"/>
          <p:cNvSpPr>
            <a:spLocks noGrp="1"/>
          </p:cNvSpPr>
          <p:nvPr>
            <p:ph type="title"/>
          </p:nvPr>
        </p:nvSpPr>
        <p:spPr>
          <a:xfrm>
            <a:off x="838200" y="365125"/>
            <a:ext cx="10515600" cy="1325563"/>
          </a:xfrm>
        </p:spPr>
        <p:txBody>
          <a:bodyPr/>
          <a:lstStyle/>
          <a:p>
            <a:r>
              <a:rPr lang="en-US" dirty="0" err="1" smtClean="0"/>
              <a:t>HBase</a:t>
            </a:r>
            <a:r>
              <a:rPr lang="en-US" dirty="0" smtClean="0"/>
              <a:t> - introduction</a:t>
            </a:r>
            <a:endParaRPr lang="en-US" dirty="0"/>
          </a:p>
        </p:txBody>
      </p:sp>
    </p:spTree>
    <p:extLst>
      <p:ext uri="{BB962C8B-B14F-4D97-AF65-F5344CB8AC3E}">
        <p14:creationId xmlns:p14="http://schemas.microsoft.com/office/powerpoint/2010/main" val="1702201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ey Points"/>
          <p:cNvSpPr>
            <a:spLocks noGrp="1"/>
          </p:cNvSpPr>
          <p:nvPr>
            <p:ph sz="quarter" idx="10"/>
          </p:nvPr>
        </p:nvSpPr>
        <p:spPr>
          <a:xfrm>
            <a:off x="130630" y="1485162"/>
            <a:ext cx="6895321" cy="4757018"/>
          </a:xfrm>
        </p:spPr>
        <p:txBody>
          <a:bodyPr/>
          <a:lstStyle/>
          <a:p>
            <a:pPr marL="228600" indent="-228600">
              <a:buFont typeface="+mj-lt"/>
              <a:buAutoNum type="arabicPeriod"/>
            </a:pPr>
            <a:r>
              <a:rPr lang="en-GB" dirty="0" smtClean="0"/>
              <a:t>Step 0: Using Technology like </a:t>
            </a:r>
            <a:r>
              <a:rPr lang="en-GB" dirty="0" err="1" smtClean="0"/>
              <a:t>MoveIT</a:t>
            </a:r>
            <a:r>
              <a:rPr lang="en-GB" dirty="0" smtClean="0"/>
              <a:t>, one can transfer the file to local file syste</a:t>
            </a:r>
            <a:r>
              <a:rPr lang="en-GB" dirty="0"/>
              <a:t>m</a:t>
            </a:r>
            <a:endParaRPr lang="en-GB" dirty="0" smtClean="0"/>
          </a:p>
          <a:p>
            <a:pPr marL="228600" indent="-228600">
              <a:buFont typeface="+mj-lt"/>
              <a:buAutoNum type="arabicPeriod"/>
            </a:pPr>
            <a:r>
              <a:rPr lang="en-GB" dirty="0" smtClean="0"/>
              <a:t>Step 1 Move file into HDFS file system</a:t>
            </a:r>
          </a:p>
          <a:p>
            <a:pPr marL="742950" lvl="1" indent="-285750">
              <a:buFont typeface="Arial" panose="020B0604020202020204" pitchFamily="34" charset="0"/>
              <a:buChar char="•"/>
            </a:pPr>
            <a:r>
              <a:rPr lang="en-GB" sz="1200" dirty="0" smtClean="0"/>
              <a:t>Make directory in the Hadoop cluster … </a:t>
            </a:r>
            <a:r>
              <a:rPr lang="en-GB" sz="1200" dirty="0" err="1" smtClean="0"/>
              <a:t>hadoop</a:t>
            </a:r>
            <a:r>
              <a:rPr lang="en-GB" sz="1200" dirty="0" smtClean="0"/>
              <a:t> fs – </a:t>
            </a:r>
            <a:r>
              <a:rPr lang="en-GB" sz="1200" dirty="0" err="1" smtClean="0"/>
              <a:t>mkdir</a:t>
            </a:r>
            <a:r>
              <a:rPr lang="en-GB" sz="1200" dirty="0" smtClean="0"/>
              <a:t> /data</a:t>
            </a:r>
          </a:p>
          <a:p>
            <a:pPr marL="742950" lvl="1" indent="-285750">
              <a:buFont typeface="Arial" panose="020B0604020202020204" pitchFamily="34" charset="0"/>
              <a:buChar char="•"/>
            </a:pPr>
            <a:r>
              <a:rPr lang="en-GB" sz="1200" dirty="0" err="1"/>
              <a:t>h</a:t>
            </a:r>
            <a:r>
              <a:rPr lang="en-GB" sz="1200" dirty="0" err="1" smtClean="0"/>
              <a:t>adoop</a:t>
            </a:r>
            <a:r>
              <a:rPr lang="en-GB" sz="1200" dirty="0" smtClean="0"/>
              <a:t> fs – ls  …. To list all files in the Hadoop cluster</a:t>
            </a:r>
          </a:p>
          <a:p>
            <a:pPr marL="228600" indent="-228600">
              <a:buFont typeface="+mj-lt"/>
              <a:buAutoNum type="arabicPeriod"/>
            </a:pPr>
            <a:r>
              <a:rPr lang="en-GB" dirty="0" smtClean="0"/>
              <a:t>Step 2: copy file from local file system … </a:t>
            </a:r>
            <a:r>
              <a:rPr lang="en-GB" dirty="0" err="1" smtClean="0"/>
              <a:t>hadoop</a:t>
            </a:r>
            <a:r>
              <a:rPr lang="en-GB" dirty="0" smtClean="0"/>
              <a:t> fs –</a:t>
            </a:r>
            <a:r>
              <a:rPr lang="en-GB" dirty="0" err="1" smtClean="0"/>
              <a:t>copyFromLocal</a:t>
            </a:r>
            <a:r>
              <a:rPr lang="en-GB" dirty="0" smtClean="0"/>
              <a:t> c:\filename.csv /data/filename.csv </a:t>
            </a:r>
          </a:p>
          <a:p>
            <a:pPr marL="742950" lvl="1" indent="-285750">
              <a:buFont typeface="Arial" panose="020B0604020202020204" pitchFamily="34" charset="0"/>
              <a:buChar char="•"/>
            </a:pPr>
            <a:r>
              <a:rPr lang="en-GB" sz="1200" dirty="0"/>
              <a:t>Another way … </a:t>
            </a:r>
            <a:r>
              <a:rPr lang="en-GB" sz="1200" dirty="0" err="1"/>
              <a:t>hadoop</a:t>
            </a:r>
            <a:r>
              <a:rPr lang="en-GB" sz="1200" dirty="0"/>
              <a:t> fs -put </a:t>
            </a:r>
            <a:r>
              <a:rPr lang="en-GB" sz="1200" dirty="0" smtClean="0"/>
              <a:t>filename.csv </a:t>
            </a:r>
            <a:r>
              <a:rPr lang="en-GB" sz="1200" dirty="0"/>
              <a:t>/</a:t>
            </a:r>
            <a:r>
              <a:rPr lang="en-GB" sz="1200" dirty="0" smtClean="0"/>
              <a:t>user/</a:t>
            </a:r>
            <a:r>
              <a:rPr lang="en-GB" sz="1200" dirty="0" err="1" smtClean="0"/>
              <a:t>hadoop</a:t>
            </a:r>
            <a:r>
              <a:rPr lang="en-GB" sz="1200" dirty="0" smtClean="0"/>
              <a:t>/dir1/filename.csv</a:t>
            </a:r>
          </a:p>
          <a:p>
            <a:pPr marL="742950" lvl="1" indent="-285750">
              <a:buFont typeface="Arial" panose="020B0604020202020204" pitchFamily="34" charset="0"/>
              <a:buChar char="•"/>
            </a:pPr>
            <a:r>
              <a:rPr lang="en-GB" sz="1200" dirty="0"/>
              <a:t>l</a:t>
            </a:r>
            <a:r>
              <a:rPr lang="en-GB" sz="1200" dirty="0" smtClean="0"/>
              <a:t>s /data …. To review all files in the data folder</a:t>
            </a:r>
          </a:p>
          <a:p>
            <a:pPr marL="342900" indent="-342900">
              <a:buFont typeface="+mj-lt"/>
              <a:buAutoNum type="arabicPeriod"/>
            </a:pPr>
            <a:r>
              <a:rPr lang="en-GB" dirty="0" smtClean="0"/>
              <a:t>To load a lot of data using Map Reduce (from files from dir1 to dir3)</a:t>
            </a:r>
          </a:p>
          <a:p>
            <a:pPr marL="800100" lvl="1" indent="-342900">
              <a:buFont typeface="Arial" panose="020B0604020202020204" pitchFamily="34" charset="0"/>
              <a:buChar char="•"/>
            </a:pPr>
            <a:r>
              <a:rPr lang="en-GB" sz="1200" dirty="0" err="1"/>
              <a:t>hadoop</a:t>
            </a:r>
            <a:r>
              <a:rPr lang="en-GB" sz="1200" dirty="0"/>
              <a:t> </a:t>
            </a:r>
            <a:r>
              <a:rPr lang="en-GB" sz="1200" dirty="0" err="1"/>
              <a:t>distcp</a:t>
            </a:r>
            <a:r>
              <a:rPr lang="en-GB" sz="1200" dirty="0"/>
              <a:t> /user/</a:t>
            </a:r>
            <a:r>
              <a:rPr lang="en-GB" sz="1200" dirty="0" err="1"/>
              <a:t>hadoop</a:t>
            </a:r>
            <a:r>
              <a:rPr lang="en-GB" sz="1200" dirty="0"/>
              <a:t>/dir1/ /user/</a:t>
            </a:r>
            <a:r>
              <a:rPr lang="en-GB" sz="1200" dirty="0" err="1"/>
              <a:t>hadoop</a:t>
            </a:r>
            <a:r>
              <a:rPr lang="en-GB" sz="1200" dirty="0"/>
              <a:t>/dir3</a:t>
            </a:r>
            <a:r>
              <a:rPr lang="en-GB" sz="1200" dirty="0" smtClean="0"/>
              <a:t>/</a:t>
            </a:r>
          </a:p>
          <a:p>
            <a:pPr marL="228600" indent="-228600">
              <a:buFont typeface="+mj-lt"/>
              <a:buAutoNum type="arabicPeriod"/>
            </a:pPr>
            <a:r>
              <a:rPr lang="en-GB" dirty="0"/>
              <a:t>Step </a:t>
            </a:r>
            <a:r>
              <a:rPr lang="en-GB" dirty="0" smtClean="0"/>
              <a:t>3: convert the file into the right format for </a:t>
            </a:r>
            <a:r>
              <a:rPr lang="en-GB" dirty="0" err="1" smtClean="0"/>
              <a:t>Hbase</a:t>
            </a:r>
            <a:r>
              <a:rPr lang="en-GB" dirty="0" smtClean="0"/>
              <a:t> (2</a:t>
            </a:r>
            <a:r>
              <a:rPr lang="en-GB" baseline="30000" dirty="0" smtClean="0"/>
              <a:t>nd</a:t>
            </a:r>
            <a:r>
              <a:rPr lang="en-GB" dirty="0" smtClean="0"/>
              <a:t> bullet is for csv)</a:t>
            </a:r>
          </a:p>
          <a:p>
            <a:pPr marL="742950" lvl="1" indent="-285750">
              <a:buFont typeface="Arial" panose="020B0604020202020204" pitchFamily="34" charset="0"/>
              <a:buChar char="•"/>
            </a:pPr>
            <a:r>
              <a:rPr lang="en-US" sz="1200" dirty="0" err="1"/>
              <a:t>hbase</a:t>
            </a:r>
            <a:r>
              <a:rPr lang="en-US" sz="1200" dirty="0"/>
              <a:t> </a:t>
            </a:r>
            <a:r>
              <a:rPr lang="en-US" sz="1200" dirty="0" err="1"/>
              <a:t>org.apache.hadoop.hbase.mapreduce.ImportTsv</a:t>
            </a:r>
            <a:r>
              <a:rPr lang="en-US" sz="1200" dirty="0"/>
              <a:t/>
            </a:r>
            <a:br>
              <a:rPr lang="en-US" sz="1200" dirty="0"/>
            </a:br>
            <a:r>
              <a:rPr lang="en-US" sz="1200" dirty="0"/>
              <a:t>-</a:t>
            </a:r>
            <a:r>
              <a:rPr lang="en-US" sz="1200" dirty="0" err="1"/>
              <a:t>Dimporttsv.columns</a:t>
            </a:r>
            <a:r>
              <a:rPr lang="en-US" sz="1200" dirty="0"/>
              <a:t>=”</a:t>
            </a:r>
            <a:r>
              <a:rPr lang="en-US" sz="1200" dirty="0" smtClean="0"/>
              <a:t>HBASE_ROW_KEY,colFamily1:column1,colFamily2:column1″</a:t>
            </a:r>
            <a:r>
              <a:rPr lang="en-US" sz="1200" dirty="0"/>
              <a:t/>
            </a:r>
            <a:br>
              <a:rPr lang="en-US" sz="1200" dirty="0"/>
            </a:br>
            <a:r>
              <a:rPr lang="en-US" sz="1200" dirty="0"/>
              <a:t>-</a:t>
            </a:r>
            <a:r>
              <a:rPr lang="en-US" sz="1200" dirty="0" err="1"/>
              <a:t>Dimporttsv.bulk.output</a:t>
            </a:r>
            <a:r>
              <a:rPr lang="en-US" sz="1200" dirty="0"/>
              <a:t>=”/example/data/</a:t>
            </a:r>
            <a:r>
              <a:rPr lang="en-US" sz="1200" dirty="0" err="1"/>
              <a:t>storeDataFileOutput</a:t>
            </a:r>
            <a:r>
              <a:rPr lang="en-US" sz="1200" dirty="0"/>
              <a:t>” t1 /example/data/</a:t>
            </a:r>
            <a:r>
              <a:rPr lang="en-US" sz="1200" dirty="0" err="1"/>
              <a:t>data.tsv</a:t>
            </a:r>
            <a:endParaRPr lang="en-US" sz="1200" dirty="0"/>
          </a:p>
          <a:p>
            <a:pPr marL="742950" lvl="1" indent="-285750">
              <a:buFont typeface="Arial" panose="020B0604020202020204" pitchFamily="34" charset="0"/>
              <a:buChar char="•"/>
            </a:pPr>
            <a:r>
              <a:rPr lang="en-US" sz="1200" dirty="0" err="1" smtClean="0"/>
              <a:t>hbase</a:t>
            </a:r>
            <a:r>
              <a:rPr lang="en-US" sz="1200" dirty="0" smtClean="0"/>
              <a:t> </a:t>
            </a:r>
            <a:r>
              <a:rPr lang="en-US" sz="1200" dirty="0" err="1" smtClean="0"/>
              <a:t>org.apache.hadoop.hbase.mapreduce.ImportTsv</a:t>
            </a:r>
            <a:r>
              <a:rPr lang="en-US" sz="1200" dirty="0" smtClean="0"/>
              <a:t/>
            </a:r>
            <a:br>
              <a:rPr lang="en-US" sz="1200" dirty="0" smtClean="0"/>
            </a:br>
            <a:r>
              <a:rPr lang="en-US" sz="1200" dirty="0"/>
              <a:t>-</a:t>
            </a:r>
            <a:r>
              <a:rPr lang="en-US" sz="1200" dirty="0" err="1"/>
              <a:t>Dimporttsv.columns</a:t>
            </a:r>
            <a:r>
              <a:rPr lang="en-US" sz="1200" dirty="0"/>
              <a:t>=”HBASE_ROW_KEY,colFamily1:column1,colFamily2:column1″</a:t>
            </a:r>
            <a:r>
              <a:rPr lang="en-US" sz="1200" dirty="0" smtClean="0"/>
              <a:t/>
            </a:r>
            <a:br>
              <a:rPr lang="en-US" sz="1200" dirty="0" smtClean="0"/>
            </a:br>
            <a:r>
              <a:rPr lang="en-US" sz="1200" dirty="0" smtClean="0"/>
              <a:t>-</a:t>
            </a:r>
            <a:r>
              <a:rPr lang="en-US" sz="1200" dirty="0" err="1"/>
              <a:t>Dimporttsv.separator</a:t>
            </a:r>
            <a:r>
              <a:rPr lang="en-US" sz="1200" dirty="0"/>
              <a:t>=”,”</a:t>
            </a:r>
            <a:r>
              <a:rPr lang="en-US" sz="1200" dirty="0" smtClean="0"/>
              <a:t/>
            </a:r>
            <a:br>
              <a:rPr lang="en-US" sz="1200" dirty="0" smtClean="0"/>
            </a:br>
            <a:r>
              <a:rPr lang="en-US" sz="1200" dirty="0" smtClean="0"/>
              <a:t>-</a:t>
            </a:r>
            <a:r>
              <a:rPr lang="en-US" sz="1200" dirty="0" err="1" smtClean="0"/>
              <a:t>Dimporttsv.bulk.output</a:t>
            </a:r>
            <a:r>
              <a:rPr lang="en-US" sz="1200" dirty="0"/>
              <a:t>=”/example/data/</a:t>
            </a:r>
            <a:r>
              <a:rPr lang="en-US" sz="1200" dirty="0" err="1"/>
              <a:t>storeDataFileOutput</a:t>
            </a:r>
            <a:r>
              <a:rPr lang="en-US" sz="1200" dirty="0"/>
              <a:t>” t1 /</a:t>
            </a:r>
            <a:r>
              <a:rPr lang="en-US" sz="1200" dirty="0" smtClean="0"/>
              <a:t>example/data/</a:t>
            </a:r>
            <a:r>
              <a:rPr lang="en-US" sz="1200" dirty="0" err="1" smtClean="0"/>
              <a:t>data.tsv</a:t>
            </a:r>
            <a:endParaRPr lang="en-US" sz="1200" dirty="0" smtClean="0"/>
          </a:p>
          <a:p>
            <a:pPr marL="742950" lvl="1" indent="-285750">
              <a:buFont typeface="Arial" panose="020B0604020202020204" pitchFamily="34" charset="0"/>
              <a:buChar char="•"/>
            </a:pPr>
            <a:r>
              <a:rPr lang="en-US" sz="1200" dirty="0" smtClean="0"/>
              <a:t>You can verify using </a:t>
            </a:r>
            <a:r>
              <a:rPr lang="en-GB" sz="1200" dirty="0"/>
              <a:t>ls /data </a:t>
            </a:r>
            <a:r>
              <a:rPr lang="en-GB" sz="1200" dirty="0" smtClean="0"/>
              <a:t>… look for </a:t>
            </a:r>
            <a:r>
              <a:rPr lang="en-GB" sz="1200" b="1" u="sng" dirty="0" err="1" smtClean="0"/>
              <a:t>storefile</a:t>
            </a:r>
            <a:endParaRPr lang="en-GB" sz="1200" b="1" u="sng" dirty="0" smtClean="0"/>
          </a:p>
          <a:p>
            <a:pPr marL="228600" indent="-228600">
              <a:buFont typeface="+mj-lt"/>
              <a:buAutoNum type="arabicPeriod"/>
            </a:pPr>
            <a:r>
              <a:rPr lang="en-GB" dirty="0"/>
              <a:t>Step </a:t>
            </a:r>
            <a:r>
              <a:rPr lang="en-GB" dirty="0" smtClean="0"/>
              <a:t>4: Import the data from </a:t>
            </a:r>
            <a:r>
              <a:rPr lang="en-GB" dirty="0" err="1" smtClean="0"/>
              <a:t>storefile</a:t>
            </a:r>
            <a:r>
              <a:rPr lang="en-GB" dirty="0" smtClean="0"/>
              <a:t> into the table that will be used for </a:t>
            </a:r>
            <a:r>
              <a:rPr lang="en-GB" dirty="0" err="1" smtClean="0"/>
              <a:t>Hbase</a:t>
            </a:r>
            <a:r>
              <a:rPr lang="en-GB" dirty="0" smtClean="0"/>
              <a:t> querying </a:t>
            </a:r>
            <a:endParaRPr lang="en-GB" dirty="0"/>
          </a:p>
          <a:p>
            <a:pPr marL="742950" lvl="1" indent="-285750">
              <a:buFont typeface="Arial" panose="020B0604020202020204" pitchFamily="34" charset="0"/>
              <a:buChar char="•"/>
            </a:pPr>
            <a:r>
              <a:rPr lang="en-US" sz="1200" dirty="0" err="1"/>
              <a:t>hbase</a:t>
            </a:r>
            <a:r>
              <a:rPr lang="en-US" sz="1200" dirty="0"/>
              <a:t> </a:t>
            </a:r>
            <a:r>
              <a:rPr lang="en-US" sz="1200" dirty="0" err="1"/>
              <a:t>org.apache.hadoop.hbase.mapreduce.LoadIncrementalHFiles</a:t>
            </a:r>
            <a:r>
              <a:rPr lang="en-US" sz="1200" dirty="0"/>
              <a:t/>
            </a:r>
            <a:br>
              <a:rPr lang="en-US" sz="1200" dirty="0"/>
            </a:br>
            <a:r>
              <a:rPr lang="en-US" sz="1200" dirty="0" smtClean="0"/>
              <a:t>/data/</a:t>
            </a:r>
            <a:r>
              <a:rPr lang="en-US" sz="1200" dirty="0" err="1" smtClean="0"/>
              <a:t>storefile</a:t>
            </a:r>
            <a:r>
              <a:rPr lang="en-US" sz="1200" dirty="0" smtClean="0"/>
              <a:t> </a:t>
            </a:r>
            <a:r>
              <a:rPr lang="en-US" sz="1200" dirty="0" err="1" smtClean="0"/>
              <a:t>new_table</a:t>
            </a:r>
            <a:endParaRPr lang="en-US" sz="1200" dirty="0" smtClean="0"/>
          </a:p>
          <a:p>
            <a:pPr marL="228600" indent="-228600">
              <a:buFont typeface="+mj-lt"/>
              <a:buAutoNum type="arabicPeriod"/>
            </a:pPr>
            <a:r>
              <a:rPr lang="en-GB" dirty="0"/>
              <a:t>Step </a:t>
            </a:r>
            <a:r>
              <a:rPr lang="en-GB" dirty="0" smtClean="0"/>
              <a:t>5: </a:t>
            </a:r>
            <a:r>
              <a:rPr lang="en-US" dirty="0" smtClean="0"/>
              <a:t>Confirm that </a:t>
            </a:r>
            <a:r>
              <a:rPr lang="en-US" dirty="0" err="1" smtClean="0"/>
              <a:t>new_table</a:t>
            </a:r>
            <a:r>
              <a:rPr lang="en-US" dirty="0" smtClean="0"/>
              <a:t> is available by staring </a:t>
            </a:r>
            <a:r>
              <a:rPr lang="en-US" dirty="0" err="1" smtClean="0"/>
              <a:t>hbase</a:t>
            </a:r>
            <a:r>
              <a:rPr lang="en-US" dirty="0" smtClean="0"/>
              <a:t> shell and </a:t>
            </a:r>
            <a:r>
              <a:rPr lang="en-US" dirty="0"/>
              <a:t/>
            </a:r>
            <a:br>
              <a:rPr lang="en-US" dirty="0"/>
            </a:br>
            <a:r>
              <a:rPr lang="en-US" dirty="0"/>
              <a:t>using scan </a:t>
            </a:r>
            <a:r>
              <a:rPr lang="en-US" dirty="0" smtClean="0"/>
              <a:t>‘</a:t>
            </a:r>
            <a:r>
              <a:rPr lang="en-US" dirty="0" err="1" smtClean="0"/>
              <a:t>new_table</a:t>
            </a:r>
            <a:r>
              <a:rPr lang="en-US" dirty="0" smtClean="0"/>
              <a:t>', </a:t>
            </a:r>
            <a:r>
              <a:rPr lang="en-US" dirty="0"/>
              <a:t>{STARTROW=&gt;'2', STOPROW=&gt;'3</a:t>
            </a:r>
            <a:r>
              <a:rPr lang="en-US" dirty="0" smtClean="0"/>
              <a:t>'}</a:t>
            </a:r>
            <a:endParaRPr lang="en-GB" dirty="0"/>
          </a:p>
          <a:p>
            <a:pPr marL="742950" lvl="1" indent="-285750">
              <a:buFont typeface="Arial" panose="020B0604020202020204" pitchFamily="34" charset="0"/>
              <a:buChar char="•"/>
            </a:pPr>
            <a:endParaRPr lang="en-GB" dirty="0"/>
          </a:p>
        </p:txBody>
      </p:sp>
      <p:sp>
        <p:nvSpPr>
          <p:cNvPr id="8" name="Title 1"/>
          <p:cNvSpPr>
            <a:spLocks noGrp="1"/>
          </p:cNvSpPr>
          <p:nvPr>
            <p:ph type="title"/>
          </p:nvPr>
        </p:nvSpPr>
        <p:spPr>
          <a:xfrm>
            <a:off x="483637" y="286916"/>
            <a:ext cx="10515600" cy="1325563"/>
          </a:xfrm>
        </p:spPr>
        <p:txBody>
          <a:bodyPr/>
          <a:lstStyle/>
          <a:p>
            <a:r>
              <a:rPr lang="en-US" dirty="0" err="1" smtClean="0"/>
              <a:t>HBase</a:t>
            </a:r>
            <a:r>
              <a:rPr lang="en-US" dirty="0" smtClean="0"/>
              <a:t> – Bulk load data</a:t>
            </a:r>
            <a:endParaRPr lang="en-US" dirty="0"/>
          </a:p>
        </p:txBody>
      </p:sp>
      <p:pic>
        <p:nvPicPr>
          <p:cNvPr id="2" name="Picture 1"/>
          <p:cNvPicPr>
            <a:picLocks noChangeAspect="1"/>
          </p:cNvPicPr>
          <p:nvPr/>
        </p:nvPicPr>
        <p:blipFill>
          <a:blip r:embed="rId2"/>
          <a:stretch>
            <a:fillRect/>
          </a:stretch>
        </p:blipFill>
        <p:spPr>
          <a:xfrm>
            <a:off x="7156579" y="1612479"/>
            <a:ext cx="4900067" cy="2116454"/>
          </a:xfrm>
          <a:prstGeom prst="rect">
            <a:avLst/>
          </a:prstGeom>
        </p:spPr>
      </p:pic>
      <p:sp>
        <p:nvSpPr>
          <p:cNvPr id="4" name="Oval 3"/>
          <p:cNvSpPr/>
          <p:nvPr/>
        </p:nvSpPr>
        <p:spPr>
          <a:xfrm>
            <a:off x="7025950" y="1393758"/>
            <a:ext cx="4124131" cy="754185"/>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025951" y="2911152"/>
            <a:ext cx="4124131" cy="34363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150358" y="3278153"/>
            <a:ext cx="4124131" cy="34363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7150358" y="4146579"/>
            <a:ext cx="3907546" cy="813760"/>
          </a:xfrm>
          <a:prstGeom prst="rect">
            <a:avLst/>
          </a:prstGeom>
        </p:spPr>
      </p:pic>
      <p:pic>
        <p:nvPicPr>
          <p:cNvPr id="11" name="Picture 10"/>
          <p:cNvPicPr>
            <a:picLocks noChangeAspect="1"/>
          </p:cNvPicPr>
          <p:nvPr/>
        </p:nvPicPr>
        <p:blipFill>
          <a:blip r:embed="rId4"/>
          <a:stretch>
            <a:fillRect/>
          </a:stretch>
        </p:blipFill>
        <p:spPr>
          <a:xfrm>
            <a:off x="7025950" y="5441260"/>
            <a:ext cx="5057275" cy="178043"/>
          </a:xfrm>
          <a:prstGeom prst="rect">
            <a:avLst/>
          </a:prstGeom>
        </p:spPr>
      </p:pic>
    </p:spTree>
    <p:extLst>
      <p:ext uri="{BB962C8B-B14F-4D97-AF65-F5344CB8AC3E}">
        <p14:creationId xmlns:p14="http://schemas.microsoft.com/office/powerpoint/2010/main" val="3527658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HBase"/>
          <p:cNvGrpSpPr/>
          <p:nvPr/>
        </p:nvGrpSpPr>
        <p:grpSpPr>
          <a:xfrm>
            <a:off x="5241214" y="2243595"/>
            <a:ext cx="2201107" cy="993153"/>
            <a:chOff x="4982514" y="2057400"/>
            <a:chExt cx="2201107" cy="993153"/>
          </a:xfrm>
        </p:grpSpPr>
        <p:grpSp>
          <p:nvGrpSpPr>
            <p:cNvPr id="4" name="Group 3"/>
            <p:cNvGrpSpPr>
              <a:grpSpLocks noChangeAspect="1"/>
            </p:cNvGrpSpPr>
            <p:nvPr/>
          </p:nvGrpSpPr>
          <p:grpSpPr>
            <a:xfrm>
              <a:off x="4982514" y="2057400"/>
              <a:ext cx="2201107" cy="993153"/>
              <a:chOff x="2904848" y="2885814"/>
              <a:chExt cx="1681162" cy="959376"/>
            </a:xfrm>
          </p:grpSpPr>
          <p:sp>
            <p:nvSpPr>
              <p:cNvPr id="6" name="Flowchart: Magnetic Disk 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5" name="TextBox 4"/>
            <p:cNvSpPr txBox="1"/>
            <p:nvPr/>
          </p:nvSpPr>
          <p:spPr>
            <a:xfrm>
              <a:off x="5692128" y="2506151"/>
              <a:ext cx="837089" cy="400110"/>
            </a:xfrm>
            <a:prstGeom prst="rect">
              <a:avLst/>
            </a:prstGeom>
            <a:noFill/>
          </p:spPr>
          <p:txBody>
            <a:bodyPr wrap="none" rtlCol="0">
              <a:spAutoFit/>
            </a:bodyPr>
            <a:lstStyle/>
            <a:p>
              <a:r>
                <a:rPr lang="en-GB" sz="2000" dirty="0" err="1" smtClean="0">
                  <a:solidFill>
                    <a:schemeClr val="bg1"/>
                  </a:solidFill>
                  <a:effectLst>
                    <a:outerShdw blurRad="38100" dist="38100" dir="2700000" algn="tl">
                      <a:srgbClr val="000000">
                        <a:alpha val="43137"/>
                      </a:srgbClr>
                    </a:outerShdw>
                  </a:effectLst>
                </a:rPr>
                <a:t>HBase</a:t>
              </a:r>
              <a:endParaRPr lang="en-GB" sz="2000" dirty="0">
                <a:solidFill>
                  <a:schemeClr val="bg1"/>
                </a:solidFill>
                <a:effectLst>
                  <a:outerShdw blurRad="38100" dist="38100" dir="2700000" algn="tl">
                    <a:srgbClr val="000000">
                      <a:alpha val="43137"/>
                    </a:srgbClr>
                  </a:outerShdw>
                </a:effectLst>
              </a:endParaRPr>
            </a:p>
          </p:txBody>
        </p:sp>
      </p:grpSp>
      <p:graphicFrame>
        <p:nvGraphicFramePr>
          <p:cNvPr id="8" name="Table"/>
          <p:cNvGraphicFramePr>
            <a:graphicFrameLocks noGrp="1"/>
          </p:cNvGraphicFramePr>
          <p:nvPr>
            <p:extLst>
              <p:ext uri="{D42A27DB-BD31-4B8C-83A1-F6EECF244321}">
                <p14:modId xmlns:p14="http://schemas.microsoft.com/office/powerpoint/2010/main" val="2352387571"/>
              </p:ext>
            </p:extLst>
          </p:nvPr>
        </p:nvGraphicFramePr>
        <p:xfrm>
          <a:off x="5869393" y="1863383"/>
          <a:ext cx="999957" cy="611829"/>
        </p:xfrm>
        <a:graphic>
          <a:graphicData uri="http://schemas.openxmlformats.org/drawingml/2006/table">
            <a:tbl>
              <a:tblPr firstRow="1" bandRow="1">
                <a:tableStyleId>{69012ECD-51FC-41F1-AA8D-1B2483CD663E}</a:tableStyleId>
              </a:tblPr>
              <a:tblGrid>
                <a:gridCol w="494927">
                  <a:extLst>
                    <a:ext uri="{9D8B030D-6E8A-4147-A177-3AD203B41FA5}">
                      <a16:colId xmlns:a16="http://schemas.microsoft.com/office/drawing/2014/main" xmlns="" val="1541044443"/>
                    </a:ext>
                  </a:extLst>
                </a:gridCol>
                <a:gridCol w="505030">
                  <a:extLst>
                    <a:ext uri="{9D8B030D-6E8A-4147-A177-3AD203B41FA5}">
                      <a16:colId xmlns:a16="http://schemas.microsoft.com/office/drawing/2014/main" xmlns="" val="2432818816"/>
                    </a:ext>
                  </a:extLst>
                </a:gridCol>
              </a:tblGrid>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4851064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0038853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491686860"/>
                  </a:ext>
                </a:extLst>
              </a:tr>
            </a:tbl>
          </a:graphicData>
        </a:graphic>
      </p:graphicFrame>
      <p:graphicFrame>
        <p:nvGraphicFramePr>
          <p:cNvPr id="10" name="Table"/>
          <p:cNvGraphicFramePr>
            <a:graphicFrameLocks noGrp="1"/>
          </p:cNvGraphicFramePr>
          <p:nvPr>
            <p:extLst>
              <p:ext uri="{D42A27DB-BD31-4B8C-83A1-F6EECF244321}">
                <p14:modId xmlns:p14="http://schemas.microsoft.com/office/powerpoint/2010/main" val="219671171"/>
              </p:ext>
            </p:extLst>
          </p:nvPr>
        </p:nvGraphicFramePr>
        <p:xfrm>
          <a:off x="4334182" y="1693586"/>
          <a:ext cx="1389735" cy="998760"/>
        </p:xfrm>
        <a:graphic>
          <a:graphicData uri="http://schemas.openxmlformats.org/drawingml/2006/table">
            <a:tbl>
              <a:tblPr firstRow="1" bandRow="1">
                <a:tableStyleId>{69012ECD-51FC-41F1-AA8D-1B2483CD663E}</a:tableStyleId>
              </a:tblPr>
              <a:tblGrid>
                <a:gridCol w="687847">
                  <a:extLst>
                    <a:ext uri="{9D8B030D-6E8A-4147-A177-3AD203B41FA5}">
                      <a16:colId xmlns:a16="http://schemas.microsoft.com/office/drawing/2014/main" xmlns="" val="1541044443"/>
                    </a:ext>
                  </a:extLst>
                </a:gridCol>
                <a:gridCol w="701888">
                  <a:extLst>
                    <a:ext uri="{9D8B030D-6E8A-4147-A177-3AD203B41FA5}">
                      <a16:colId xmlns:a16="http://schemas.microsoft.com/office/drawing/2014/main" xmlns="" val="2432818816"/>
                    </a:ext>
                  </a:extLst>
                </a:gridCol>
              </a:tblGrid>
              <a:tr h="283439">
                <a:tc gridSpan="2">
                  <a:txBody>
                    <a:bodyPr/>
                    <a:lstStyle/>
                    <a:p>
                      <a:pPr algn="ctr"/>
                      <a:r>
                        <a:rPr lang="en-GB" sz="2000" i="0" dirty="0" smtClean="0"/>
                        <a:t>HIVE</a:t>
                      </a:r>
                      <a:endParaRPr lang="en-GB" sz="2000" i="0" dirty="0"/>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sz="100" dirty="0"/>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48510645"/>
                  </a:ext>
                </a:extLst>
              </a:tr>
              <a:tr h="283439">
                <a:tc>
                  <a:txBody>
                    <a:bodyPr/>
                    <a:lstStyle/>
                    <a:p>
                      <a:endParaRPr lang="en-GB" sz="100" dirty="0"/>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00388535"/>
                  </a:ext>
                </a:extLst>
              </a:tr>
              <a:tr h="283439">
                <a:tc>
                  <a:txBody>
                    <a:bodyPr/>
                    <a:lstStyle/>
                    <a:p>
                      <a:endParaRPr lang="en-GB" sz="100" dirty="0"/>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marL="127083" marR="127083" marT="63541" marB="635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491686860"/>
                  </a:ext>
                </a:extLst>
              </a:tr>
            </a:tbl>
          </a:graphicData>
        </a:graphic>
      </p:graphicFrame>
      <p:sp>
        <p:nvSpPr>
          <p:cNvPr id="11" name="Trapezoid 10"/>
          <p:cNvSpPr/>
          <p:nvPr/>
        </p:nvSpPr>
        <p:spPr>
          <a:xfrm rot="5400000">
            <a:off x="5799172" y="1622168"/>
            <a:ext cx="998760" cy="1141596"/>
          </a:xfrm>
          <a:prstGeom prst="trapezoid">
            <a:avLst>
              <a:gd name="adj" fmla="val 21788"/>
            </a:avLst>
          </a:prstGeom>
          <a:solidFill>
            <a:srgbClr val="4F81BD">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224590" y="3389960"/>
            <a:ext cx="11245386" cy="2308324"/>
          </a:xfrm>
          <a:prstGeom prst="rect">
            <a:avLst/>
          </a:prstGeom>
          <a:noFill/>
        </p:spPr>
        <p:txBody>
          <a:bodyPr wrap="none" rtlCol="0">
            <a:spAutoFit/>
          </a:bodyPr>
          <a:lstStyle/>
          <a:p>
            <a:r>
              <a:rPr lang="en-GB" sz="2400" dirty="0" smtClean="0">
                <a:latin typeface="Courier New" panose="02070309020205020404" pitchFamily="49" charset="0"/>
                <a:cs typeface="Courier New" panose="02070309020205020404" pitchFamily="49" charset="0"/>
              </a:rPr>
              <a:t>CREATE EXTERNAL TABLE </a:t>
            </a:r>
            <a:r>
              <a:rPr lang="en-GB" sz="2400" dirty="0" err="1" smtClean="0">
                <a:latin typeface="Courier New" panose="02070309020205020404" pitchFamily="49" charset="0"/>
                <a:cs typeface="Courier New" panose="02070309020205020404" pitchFamily="49" charset="0"/>
              </a:rPr>
              <a:t>hivetable</a:t>
            </a:r>
            <a:endParaRPr lang="en-GB" sz="2400" dirty="0" smtClean="0">
              <a:latin typeface="Courier New" panose="02070309020205020404" pitchFamily="49" charset="0"/>
              <a:cs typeface="Courier New" panose="02070309020205020404" pitchFamily="49" charset="0"/>
            </a:endParaRPr>
          </a:p>
          <a:p>
            <a:r>
              <a:rPr lang="en-GB" sz="2400" dirty="0" smtClean="0">
                <a:latin typeface="Courier New" panose="02070309020205020404" pitchFamily="49" charset="0"/>
                <a:cs typeface="Courier New" panose="02070309020205020404" pitchFamily="49" charset="0"/>
              </a:rPr>
              <a:t>(key STRING, col1 STRING, col2 STRING)</a:t>
            </a:r>
          </a:p>
          <a:p>
            <a:r>
              <a:rPr lang="en-GB" sz="2400" dirty="0" smtClean="0">
                <a:latin typeface="Courier New" panose="02070309020205020404" pitchFamily="49" charset="0"/>
                <a:cs typeface="Courier New" panose="02070309020205020404" pitchFamily="49" charset="0"/>
              </a:rPr>
              <a:t>STORED BY '</a:t>
            </a:r>
            <a:r>
              <a:rPr lang="en-GB" sz="2400" dirty="0" err="1" smtClean="0">
                <a:latin typeface="Courier New" panose="02070309020205020404" pitchFamily="49" charset="0"/>
                <a:cs typeface="Courier New" panose="02070309020205020404" pitchFamily="49" charset="0"/>
              </a:rPr>
              <a:t>org.apache.hadoop.hive.hbase.HBaseStoragehandler</a:t>
            </a:r>
            <a:r>
              <a:rPr lang="en-GB" sz="2400" dirty="0" smtClean="0">
                <a:latin typeface="Courier New" panose="02070309020205020404" pitchFamily="49" charset="0"/>
                <a:cs typeface="Courier New" panose="02070309020205020404" pitchFamily="49" charset="0"/>
              </a:rPr>
              <a:t>'</a:t>
            </a:r>
            <a:endParaRPr lang="en-GB" sz="2400" dirty="0">
              <a:latin typeface="Courier New" panose="02070309020205020404" pitchFamily="49" charset="0"/>
              <a:cs typeface="Courier New" panose="02070309020205020404" pitchFamily="49" charset="0"/>
            </a:endParaRPr>
          </a:p>
          <a:p>
            <a:r>
              <a:rPr lang="en-GB" sz="2400" dirty="0" smtClean="0">
                <a:latin typeface="Courier New" panose="02070309020205020404" pitchFamily="49" charset="0"/>
                <a:cs typeface="Courier New" panose="02070309020205020404" pitchFamily="49" charset="0"/>
              </a:rPr>
              <a:t>WITH SERDEPROPERTIES</a:t>
            </a:r>
          </a:p>
          <a:p>
            <a:r>
              <a:rPr lang="en-GB" sz="2400" dirty="0" smtClean="0">
                <a:latin typeface="Courier New" panose="02070309020205020404" pitchFamily="49" charset="0"/>
                <a:cs typeface="Courier New" panose="02070309020205020404" pitchFamily="49" charset="0"/>
              </a:rPr>
              <a:t>('</a:t>
            </a:r>
            <a:r>
              <a:rPr lang="en-GB" sz="2400" dirty="0" err="1" smtClean="0">
                <a:latin typeface="Courier New" panose="02070309020205020404" pitchFamily="49" charset="0"/>
                <a:cs typeface="Courier New" panose="02070309020205020404" pitchFamily="49" charset="0"/>
              </a:rPr>
              <a:t>hbase.columns.mapping</a:t>
            </a:r>
            <a:r>
              <a:rPr lang="en-GB" sz="2400" dirty="0" smtClean="0">
                <a:latin typeface="Courier New" panose="02070309020205020404" pitchFamily="49" charset="0"/>
                <a:cs typeface="Courier New" panose="02070309020205020404" pitchFamily="49" charset="0"/>
              </a:rPr>
              <a:t>' = ':key,cf:col1, cf:col2')</a:t>
            </a:r>
          </a:p>
          <a:p>
            <a:r>
              <a:rPr lang="en-GB" sz="2400" dirty="0" smtClean="0">
                <a:latin typeface="Courier New" panose="02070309020205020404" pitchFamily="49" charset="0"/>
                <a:cs typeface="Courier New" panose="02070309020205020404" pitchFamily="49" charset="0"/>
              </a:rPr>
              <a:t>TBLPROPERTIES('hbase.table.name' = '</a:t>
            </a:r>
            <a:r>
              <a:rPr lang="en-GB" sz="2400" dirty="0" err="1" smtClean="0">
                <a:latin typeface="Courier New" panose="02070309020205020404" pitchFamily="49" charset="0"/>
                <a:cs typeface="Courier New" panose="02070309020205020404" pitchFamily="49" charset="0"/>
              </a:rPr>
              <a:t>hbtable</a:t>
            </a:r>
            <a:r>
              <a:rPr lang="en-GB" sz="2400" dirty="0" smtClean="0">
                <a:latin typeface="Courier New" panose="02070309020205020404" pitchFamily="49" charset="0"/>
                <a:cs typeface="Courier New" panose="02070309020205020404" pitchFamily="49" charset="0"/>
              </a:rPr>
              <a:t>')</a:t>
            </a:r>
          </a:p>
        </p:txBody>
      </p:sp>
      <p:grpSp>
        <p:nvGrpSpPr>
          <p:cNvPr id="16" name="Group 15"/>
          <p:cNvGrpSpPr/>
          <p:nvPr/>
        </p:nvGrpSpPr>
        <p:grpSpPr>
          <a:xfrm>
            <a:off x="2543180" y="1792356"/>
            <a:ext cx="1658981" cy="753880"/>
            <a:chOff x="6666001" y="1395559"/>
            <a:chExt cx="1658981" cy="753880"/>
          </a:xfrm>
        </p:grpSpPr>
        <p:sp>
          <p:nvSpPr>
            <p:cNvPr id="15" name="Right Arrow 14"/>
            <p:cNvSpPr/>
            <p:nvPr/>
          </p:nvSpPr>
          <p:spPr>
            <a:xfrm flipH="1">
              <a:off x="6666001" y="1395559"/>
              <a:ext cx="1658981" cy="753880"/>
            </a:xfrm>
            <a:prstGeom prst="rightArrow">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6849898" y="1550293"/>
              <a:ext cx="1475084" cy="461665"/>
            </a:xfrm>
            <a:prstGeom prst="rect">
              <a:avLst/>
            </a:prstGeom>
            <a:noFill/>
          </p:spPr>
          <p:txBody>
            <a:bodyPr wrap="none" rtlCol="0">
              <a:spAutoFit/>
            </a:bodyPr>
            <a:lstStyle/>
            <a:p>
              <a:r>
                <a:rPr lang="en-GB" sz="2400" dirty="0" smtClean="0">
                  <a:latin typeface="Courier New" panose="02070309020205020404" pitchFamily="49" charset="0"/>
                  <a:cs typeface="Courier New" panose="02070309020205020404" pitchFamily="49" charset="0"/>
                </a:rPr>
                <a:t>SELECT…</a:t>
              </a:r>
              <a:endParaRPr lang="en-GB" sz="2400" dirty="0">
                <a:latin typeface="Courier New" panose="02070309020205020404" pitchFamily="49" charset="0"/>
                <a:cs typeface="Courier New" panose="02070309020205020404" pitchFamily="49" charset="0"/>
              </a:endParaRPr>
            </a:p>
          </p:txBody>
        </p:sp>
      </p:grpSp>
      <p:sp>
        <p:nvSpPr>
          <p:cNvPr id="14" name="Title 1"/>
          <p:cNvSpPr>
            <a:spLocks noGrp="1"/>
          </p:cNvSpPr>
          <p:nvPr>
            <p:ph type="title"/>
          </p:nvPr>
        </p:nvSpPr>
        <p:spPr>
          <a:xfrm>
            <a:off x="483637" y="286916"/>
            <a:ext cx="10515600" cy="1325563"/>
          </a:xfrm>
        </p:spPr>
        <p:txBody>
          <a:bodyPr/>
          <a:lstStyle/>
          <a:p>
            <a:r>
              <a:rPr lang="en-US" dirty="0" smtClean="0"/>
              <a:t>Using HIVE to query </a:t>
            </a:r>
            <a:r>
              <a:rPr lang="en-US" dirty="0" err="1" smtClean="0"/>
              <a:t>Hbase</a:t>
            </a:r>
            <a:endParaRPr lang="en-US" dirty="0"/>
          </a:p>
        </p:txBody>
      </p:sp>
    </p:spTree>
    <p:extLst>
      <p:ext uri="{BB962C8B-B14F-4D97-AF65-F5344CB8AC3E}">
        <p14:creationId xmlns:p14="http://schemas.microsoft.com/office/powerpoint/2010/main" val="17407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3501"/>
                            </p:stCondLst>
                            <p:childTnLst>
                              <p:par>
                                <p:cTn id="8" presetID="22" presetClass="entr" presetSubtype="2" fill="hold" grpId="0" nodeType="after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4501"/>
                            </p:stCondLst>
                            <p:childTnLst>
                              <p:par>
                                <p:cTn id="12" presetID="1"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righ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ey Points"/>
          <p:cNvSpPr>
            <a:spLocks noGrp="1"/>
          </p:cNvSpPr>
          <p:nvPr>
            <p:ph sz="quarter" idx="10"/>
          </p:nvPr>
        </p:nvSpPr>
        <p:spPr>
          <a:xfrm>
            <a:off x="130630" y="1494492"/>
            <a:ext cx="6895321" cy="3805295"/>
          </a:xfrm>
        </p:spPr>
        <p:txBody>
          <a:bodyPr/>
          <a:lstStyle/>
          <a:p>
            <a:pPr marL="228600" indent="-228600">
              <a:buFont typeface="+mj-lt"/>
              <a:buAutoNum type="arabicPeriod"/>
            </a:pPr>
            <a:r>
              <a:rPr lang="en-GB" dirty="0" smtClean="0"/>
              <a:t>Set up a query name (so that you can track the job on HDInsight dashboard)</a:t>
            </a:r>
          </a:p>
          <a:p>
            <a:pPr marL="228600" indent="-228600">
              <a:buFont typeface="+mj-lt"/>
              <a:buAutoNum type="arabicPeriod"/>
            </a:pPr>
            <a:r>
              <a:rPr lang="en-GB" dirty="0" smtClean="0"/>
              <a:t>Set hive execution to </a:t>
            </a:r>
            <a:r>
              <a:rPr lang="en-GB" dirty="0" err="1" smtClean="0"/>
              <a:t>Tez</a:t>
            </a:r>
            <a:r>
              <a:rPr lang="en-GB" dirty="0" smtClean="0"/>
              <a:t> for optimization. </a:t>
            </a:r>
            <a:r>
              <a:rPr lang="en-US" dirty="0" err="1"/>
              <a:t>Tez</a:t>
            </a:r>
            <a:r>
              <a:rPr lang="en-US" dirty="0"/>
              <a:t> can be used to process data, that earlier took multiple MR jobs, now in a single </a:t>
            </a:r>
            <a:r>
              <a:rPr lang="en-US" dirty="0" err="1"/>
              <a:t>Tez</a:t>
            </a:r>
            <a:r>
              <a:rPr lang="en-US" dirty="0"/>
              <a:t> </a:t>
            </a:r>
            <a:r>
              <a:rPr lang="en-US" dirty="0" smtClean="0"/>
              <a:t>job.</a:t>
            </a:r>
          </a:p>
          <a:p>
            <a:pPr marL="228600" indent="-228600">
              <a:buFont typeface="+mj-lt"/>
              <a:buAutoNum type="arabicPeriod"/>
            </a:pPr>
            <a:r>
              <a:rPr lang="en-GB" dirty="0" smtClean="0"/>
              <a:t>Create Hive table called “</a:t>
            </a:r>
            <a:r>
              <a:rPr lang="en-GB" dirty="0" err="1" smtClean="0"/>
              <a:t>StockPrices</a:t>
            </a:r>
            <a:r>
              <a:rPr lang="en-GB" dirty="0" smtClean="0"/>
              <a:t>”</a:t>
            </a:r>
          </a:p>
          <a:p>
            <a:pPr marL="228600" indent="-228600">
              <a:buFont typeface="+mj-lt"/>
              <a:buAutoNum type="arabicPeriod"/>
            </a:pPr>
            <a:r>
              <a:rPr lang="en-GB" dirty="0" smtClean="0"/>
              <a:t>Rows 3 – 5 establish the columns and column attributes (Float, string, </a:t>
            </a:r>
            <a:r>
              <a:rPr lang="en-GB" dirty="0" err="1" smtClean="0"/>
              <a:t>etc</a:t>
            </a:r>
            <a:r>
              <a:rPr lang="en-GB" dirty="0"/>
              <a:t>) [http://</a:t>
            </a:r>
            <a:r>
              <a:rPr lang="en-GB" dirty="0" smtClean="0"/>
              <a:t>www.tutorialspoint.com/hive/hive_data_types.htm]</a:t>
            </a:r>
          </a:p>
          <a:p>
            <a:pPr marL="228600" indent="-228600">
              <a:buFont typeface="+mj-lt"/>
              <a:buAutoNum type="arabicPeriod"/>
            </a:pPr>
            <a:r>
              <a:rPr lang="en-GB" dirty="0" smtClean="0"/>
              <a:t>The “STORED BY” clause points to HBASE (i.e. we are building this HIVE table on top of a HBASE table)</a:t>
            </a:r>
          </a:p>
          <a:p>
            <a:pPr marL="228600" indent="-228600">
              <a:buFont typeface="+mj-lt"/>
              <a:buAutoNum type="arabicPeriod"/>
            </a:pPr>
            <a:r>
              <a:rPr lang="en-GB" dirty="0" smtClean="0"/>
              <a:t>With SERDEPROPERTIES maps HIVE table columns to HBASE table columns</a:t>
            </a:r>
          </a:p>
          <a:p>
            <a:pPr marL="228600" indent="-228600">
              <a:buFont typeface="+mj-lt"/>
              <a:buAutoNum type="arabicPeriod"/>
            </a:pPr>
            <a:r>
              <a:rPr lang="en-GB" dirty="0" smtClean="0"/>
              <a:t>TBLPROPERTIES points to the underlying HBASE table</a:t>
            </a:r>
          </a:p>
          <a:p>
            <a:pPr marL="228600" indent="-228600">
              <a:buFont typeface="+mj-lt"/>
              <a:buAutoNum type="arabicPeriod"/>
            </a:pPr>
            <a:endParaRPr lang="en-GB" dirty="0"/>
          </a:p>
          <a:p>
            <a:pPr marL="228600" indent="-228600">
              <a:buFont typeface="+mj-lt"/>
              <a:buAutoNum type="arabicPeriod"/>
            </a:pPr>
            <a:r>
              <a:rPr lang="en-GB" dirty="0" smtClean="0"/>
              <a:t>Now you can run queries on top of the HIVE table. (don’t forget to set up the query name)</a:t>
            </a:r>
          </a:p>
          <a:p>
            <a:pPr marL="228600" indent="-228600">
              <a:buFont typeface="+mj-lt"/>
              <a:buAutoNum type="arabicPeriod"/>
            </a:pPr>
            <a:endParaRPr lang="en-GB" dirty="0"/>
          </a:p>
          <a:p>
            <a:pPr marL="228600" indent="-228600">
              <a:buFont typeface="+mj-lt"/>
              <a:buAutoNum type="arabicPeriod"/>
            </a:pPr>
            <a:r>
              <a:rPr lang="en-GB" dirty="0" smtClean="0"/>
              <a:t>Just remember, you cannot use HIVE to update the underlying </a:t>
            </a:r>
            <a:r>
              <a:rPr lang="en-GB" dirty="0" err="1" smtClean="0"/>
              <a:t>Hbase</a:t>
            </a:r>
            <a:r>
              <a:rPr lang="en-GB" dirty="0" smtClean="0"/>
              <a:t> tables. Its good for reading data, and using SQL like syntax to query underlying </a:t>
            </a:r>
            <a:r>
              <a:rPr lang="en-GB" dirty="0" err="1" smtClean="0"/>
              <a:t>Hbase</a:t>
            </a:r>
            <a:r>
              <a:rPr lang="en-GB" dirty="0" smtClean="0"/>
              <a:t> tables.</a:t>
            </a:r>
          </a:p>
          <a:p>
            <a:pPr marL="228600" indent="-228600">
              <a:buFont typeface="+mj-lt"/>
              <a:buAutoNum type="arabicPeriod"/>
            </a:pPr>
            <a:endParaRPr lang="en-GB" dirty="0"/>
          </a:p>
        </p:txBody>
      </p:sp>
      <p:sp>
        <p:nvSpPr>
          <p:cNvPr id="12" name="Title 1"/>
          <p:cNvSpPr txBox="1">
            <a:spLocks/>
          </p:cNvSpPr>
          <p:nvPr/>
        </p:nvSpPr>
        <p:spPr>
          <a:xfrm>
            <a:off x="483637" y="286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Using HIVE to query </a:t>
            </a:r>
            <a:r>
              <a:rPr lang="en-US" dirty="0" err="1" smtClean="0"/>
              <a:t>Hbase</a:t>
            </a:r>
            <a:endParaRPr lang="en-US" dirty="0"/>
          </a:p>
        </p:txBody>
      </p:sp>
      <p:pic>
        <p:nvPicPr>
          <p:cNvPr id="13" name="Picture 12"/>
          <p:cNvPicPr>
            <a:picLocks noChangeAspect="1"/>
          </p:cNvPicPr>
          <p:nvPr/>
        </p:nvPicPr>
        <p:blipFill>
          <a:blip r:embed="rId2"/>
          <a:stretch>
            <a:fillRect/>
          </a:stretch>
        </p:blipFill>
        <p:spPr>
          <a:xfrm>
            <a:off x="7277878" y="1354494"/>
            <a:ext cx="4759390" cy="2667000"/>
          </a:xfrm>
          <a:prstGeom prst="rect">
            <a:avLst/>
          </a:prstGeom>
        </p:spPr>
      </p:pic>
      <p:pic>
        <p:nvPicPr>
          <p:cNvPr id="14" name="Picture 13"/>
          <p:cNvPicPr>
            <a:picLocks noChangeAspect="1"/>
          </p:cNvPicPr>
          <p:nvPr/>
        </p:nvPicPr>
        <p:blipFill>
          <a:blip r:embed="rId3"/>
          <a:stretch>
            <a:fillRect/>
          </a:stretch>
        </p:blipFill>
        <p:spPr>
          <a:xfrm>
            <a:off x="7277878" y="3988934"/>
            <a:ext cx="4759390" cy="2200275"/>
          </a:xfrm>
          <a:prstGeom prst="rect">
            <a:avLst/>
          </a:prstGeom>
        </p:spPr>
      </p:pic>
    </p:spTree>
    <p:extLst>
      <p:ext uri="{BB962C8B-B14F-4D97-AF65-F5344CB8AC3E}">
        <p14:creationId xmlns:p14="http://schemas.microsoft.com/office/powerpoint/2010/main" val="17511168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Data Flow"/>
          <p:cNvSpPr/>
          <p:nvPr/>
        </p:nvSpPr>
        <p:spPr>
          <a:xfrm flipV="1">
            <a:off x="9143207" y="3714143"/>
            <a:ext cx="871870" cy="1674445"/>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HBase"/>
          <p:cNvGrpSpPr/>
          <p:nvPr/>
        </p:nvGrpSpPr>
        <p:grpSpPr>
          <a:xfrm>
            <a:off x="8433593" y="5812472"/>
            <a:ext cx="2201107" cy="993153"/>
            <a:chOff x="4982514" y="2057400"/>
            <a:chExt cx="2201107" cy="993153"/>
          </a:xfrm>
        </p:grpSpPr>
        <p:grpSp>
          <p:nvGrpSpPr>
            <p:cNvPr id="4" name="Group 3"/>
            <p:cNvGrpSpPr>
              <a:grpSpLocks noChangeAspect="1"/>
            </p:cNvGrpSpPr>
            <p:nvPr/>
          </p:nvGrpSpPr>
          <p:grpSpPr>
            <a:xfrm>
              <a:off x="4982514" y="2057400"/>
              <a:ext cx="2201107" cy="993153"/>
              <a:chOff x="2904848" y="2885814"/>
              <a:chExt cx="1681162" cy="959376"/>
            </a:xfrm>
          </p:grpSpPr>
          <p:sp>
            <p:nvSpPr>
              <p:cNvPr id="6" name="Flowchart: Magnetic Disk 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5" name="TextBox 4"/>
            <p:cNvSpPr txBox="1"/>
            <p:nvPr/>
          </p:nvSpPr>
          <p:spPr>
            <a:xfrm>
              <a:off x="5692128" y="2506151"/>
              <a:ext cx="837089" cy="400110"/>
            </a:xfrm>
            <a:prstGeom prst="rect">
              <a:avLst/>
            </a:prstGeom>
            <a:noFill/>
          </p:spPr>
          <p:txBody>
            <a:bodyPr wrap="none" rtlCol="0">
              <a:spAutoFit/>
            </a:bodyPr>
            <a:lstStyle/>
            <a:p>
              <a:r>
                <a:rPr lang="en-GB" sz="2000" dirty="0" err="1" smtClean="0">
                  <a:solidFill>
                    <a:schemeClr val="bg1"/>
                  </a:solidFill>
                  <a:effectLst>
                    <a:outerShdw blurRad="38100" dist="38100" dir="2700000" algn="tl">
                      <a:srgbClr val="000000">
                        <a:alpha val="43137"/>
                      </a:srgbClr>
                    </a:outerShdw>
                  </a:effectLst>
                </a:rPr>
                <a:t>HBase</a:t>
              </a:r>
              <a:endParaRPr lang="en-GB" sz="2000" dirty="0">
                <a:solidFill>
                  <a:schemeClr val="bg1"/>
                </a:solidFill>
                <a:effectLst>
                  <a:outerShdw blurRad="38100" dist="38100" dir="2700000" algn="tl">
                    <a:srgbClr val="000000">
                      <a:alpha val="43137"/>
                    </a:srgbClr>
                  </a:outerShdw>
                </a:effectLst>
              </a:endParaRPr>
            </a:p>
          </p:txBody>
        </p:sp>
      </p:grpSp>
      <p:graphicFrame>
        <p:nvGraphicFramePr>
          <p:cNvPr id="8" name="Table"/>
          <p:cNvGraphicFramePr>
            <a:graphicFrameLocks noGrp="1"/>
          </p:cNvGraphicFramePr>
          <p:nvPr>
            <p:extLst>
              <p:ext uri="{D42A27DB-BD31-4B8C-83A1-F6EECF244321}">
                <p14:modId xmlns:p14="http://schemas.microsoft.com/office/powerpoint/2010/main" val="2374139162"/>
              </p:ext>
            </p:extLst>
          </p:nvPr>
        </p:nvGraphicFramePr>
        <p:xfrm>
          <a:off x="9061772" y="5432260"/>
          <a:ext cx="999957" cy="611829"/>
        </p:xfrm>
        <a:graphic>
          <a:graphicData uri="http://schemas.openxmlformats.org/drawingml/2006/table">
            <a:tbl>
              <a:tblPr firstRow="1" bandRow="1">
                <a:tableStyleId>{69012ECD-51FC-41F1-AA8D-1B2483CD663E}</a:tableStyleId>
              </a:tblPr>
              <a:tblGrid>
                <a:gridCol w="494927">
                  <a:extLst>
                    <a:ext uri="{9D8B030D-6E8A-4147-A177-3AD203B41FA5}">
                      <a16:colId xmlns:a16="http://schemas.microsoft.com/office/drawing/2014/main" xmlns="" val="1541044443"/>
                    </a:ext>
                  </a:extLst>
                </a:gridCol>
                <a:gridCol w="505030">
                  <a:extLst>
                    <a:ext uri="{9D8B030D-6E8A-4147-A177-3AD203B41FA5}">
                      <a16:colId xmlns:a16="http://schemas.microsoft.com/office/drawing/2014/main" xmlns="" val="2432818816"/>
                    </a:ext>
                  </a:extLst>
                </a:gridCol>
              </a:tblGrid>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4851064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00388535"/>
                  </a:ext>
                </a:extLst>
              </a:tr>
              <a:tr h="203943">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491686860"/>
                  </a:ext>
                </a:extLst>
              </a:tr>
            </a:tbl>
          </a:graphicData>
        </a:graphic>
      </p:graphicFrame>
      <p:grpSp>
        <p:nvGrpSpPr>
          <p:cNvPr id="76" name="Phoenix"/>
          <p:cNvGrpSpPr/>
          <p:nvPr/>
        </p:nvGrpSpPr>
        <p:grpSpPr>
          <a:xfrm>
            <a:off x="8621590" y="3827597"/>
            <a:ext cx="1856598" cy="1330016"/>
            <a:chOff x="8621590" y="3118471"/>
            <a:chExt cx="1856598" cy="1330016"/>
          </a:xfrm>
        </p:grpSpPr>
        <p:grpSp>
          <p:nvGrpSpPr>
            <p:cNvPr id="52" name="Group 51"/>
            <p:cNvGrpSpPr/>
            <p:nvPr/>
          </p:nvGrpSpPr>
          <p:grpSpPr>
            <a:xfrm>
              <a:off x="8729994" y="3118471"/>
              <a:ext cx="1596189" cy="941831"/>
              <a:chOff x="4111356" y="1439862"/>
              <a:chExt cx="1698096" cy="1001961"/>
            </a:xfrm>
          </p:grpSpPr>
          <p:grpSp>
            <p:nvGrpSpPr>
              <p:cNvPr id="9" name="Group 8"/>
              <p:cNvGrpSpPr>
                <a:grpSpLocks noChangeAspect="1"/>
              </p:cNvGrpSpPr>
              <p:nvPr/>
            </p:nvGrpSpPr>
            <p:grpSpPr>
              <a:xfrm>
                <a:off x="4111356" y="1439862"/>
                <a:ext cx="1698096" cy="1001961"/>
                <a:chOff x="5075237" y="4611113"/>
                <a:chExt cx="1698096" cy="1001961"/>
              </a:xfrm>
            </p:grpSpPr>
            <p:grpSp>
              <p:nvGrpSpPr>
                <p:cNvPr id="10" name="Group 9"/>
                <p:cNvGrpSpPr/>
                <p:nvPr/>
              </p:nvGrpSpPr>
              <p:grpSpPr>
                <a:xfrm>
                  <a:off x="5075237" y="4611113"/>
                  <a:ext cx="1698096" cy="989275"/>
                  <a:chOff x="2704570" y="2079890"/>
                  <a:chExt cx="1698096" cy="989275"/>
                </a:xfrm>
              </p:grpSpPr>
              <p:sp>
                <p:nvSpPr>
                  <p:cNvPr id="12" name="Flowchart: Magnetic Disk 11"/>
                  <p:cNvSpPr>
                    <a:spLocks noChangeAspect="1"/>
                  </p:cNvSpPr>
                  <p:nvPr/>
                </p:nvSpPr>
                <p:spPr>
                  <a:xfrm>
                    <a:off x="2713037" y="2109789"/>
                    <a:ext cx="1681162" cy="959376"/>
                  </a:xfrm>
                  <a:prstGeom prst="flowChartMagneticDisk">
                    <a:avLst/>
                  </a:prstGeom>
                  <a:noFill/>
                  <a:ln w="285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bwMode="auto">
                  <a:xfrm>
                    <a:off x="2704570" y="2079890"/>
                    <a:ext cx="1698096" cy="342900"/>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1" name="Oval 10"/>
                <p:cNvSpPr/>
                <p:nvPr/>
              </p:nvSpPr>
              <p:spPr bwMode="auto">
                <a:xfrm>
                  <a:off x="5085820" y="5270174"/>
                  <a:ext cx="1685396" cy="342900"/>
                </a:xfrm>
                <a:prstGeom prst="ellipse">
                  <a:avLst/>
                </a:prstGeom>
                <a:solidFill>
                  <a:schemeClr val="bg1"/>
                </a:solidFill>
                <a:ln w="25400">
                  <a:solidFill>
                    <a:srgbClr val="9696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51" name="Group 50"/>
              <p:cNvGrpSpPr/>
              <p:nvPr/>
            </p:nvGrpSpPr>
            <p:grpSpPr>
              <a:xfrm>
                <a:off x="4585325" y="1821134"/>
                <a:ext cx="682421" cy="530205"/>
                <a:chOff x="1406526" y="2273300"/>
                <a:chExt cx="1060450" cy="823913"/>
              </a:xfrm>
            </p:grpSpPr>
            <p:sp>
              <p:nvSpPr>
                <p:cNvPr id="23" name="Freeform 5"/>
                <p:cNvSpPr>
                  <a:spLocks noEditPoints="1"/>
                </p:cNvSpPr>
                <p:nvPr/>
              </p:nvSpPr>
              <p:spPr bwMode="auto">
                <a:xfrm>
                  <a:off x="1406526" y="2722563"/>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7"/>
                <p:cNvSpPr>
                  <a:spLocks noEditPoints="1"/>
                </p:cNvSpPr>
                <p:nvPr/>
              </p:nvSpPr>
              <p:spPr bwMode="auto">
                <a:xfrm>
                  <a:off x="1633538" y="2273300"/>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8"/>
                <p:cNvSpPr>
                  <a:spLocks noEditPoints="1"/>
                </p:cNvSpPr>
                <p:nvPr/>
              </p:nvSpPr>
              <p:spPr bwMode="auto">
                <a:xfrm>
                  <a:off x="2157413" y="2786063"/>
                  <a:ext cx="309563" cy="311150"/>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sp>
          <p:nvSpPr>
            <p:cNvPr id="75" name="TextBox 74"/>
            <p:cNvSpPr txBox="1"/>
            <p:nvPr/>
          </p:nvSpPr>
          <p:spPr>
            <a:xfrm>
              <a:off x="8621590" y="4048377"/>
              <a:ext cx="1856598" cy="400110"/>
            </a:xfrm>
            <a:prstGeom prst="rect">
              <a:avLst/>
            </a:prstGeom>
            <a:noFill/>
          </p:spPr>
          <p:txBody>
            <a:bodyPr wrap="none" rtlCol="0">
              <a:spAutoFit/>
            </a:bodyPr>
            <a:lstStyle/>
            <a:p>
              <a:r>
                <a:rPr lang="en-GB" sz="2000" dirty="0" smtClean="0"/>
                <a:t>Apache Phoenix</a:t>
              </a:r>
              <a:endParaRPr lang="en-GB" sz="2000" dirty="0"/>
            </a:p>
          </p:txBody>
        </p:sp>
      </p:grpSp>
      <p:grpSp>
        <p:nvGrpSpPr>
          <p:cNvPr id="74" name="SQLLine"/>
          <p:cNvGrpSpPr/>
          <p:nvPr/>
        </p:nvGrpSpPr>
        <p:grpSpPr>
          <a:xfrm>
            <a:off x="7886868" y="1620779"/>
            <a:ext cx="1554503" cy="1246441"/>
            <a:chOff x="7774789" y="2639076"/>
            <a:chExt cx="1116179" cy="922665"/>
          </a:xfrm>
        </p:grpSpPr>
        <p:grpSp>
          <p:nvGrpSpPr>
            <p:cNvPr id="63" name="Group 62"/>
            <p:cNvGrpSpPr>
              <a:grpSpLocks noChangeAspect="1"/>
            </p:cNvGrpSpPr>
            <p:nvPr/>
          </p:nvGrpSpPr>
          <p:grpSpPr>
            <a:xfrm>
              <a:off x="7774789" y="2639076"/>
              <a:ext cx="1116179" cy="922665"/>
              <a:chOff x="6639572" y="1907217"/>
              <a:chExt cx="3200400" cy="2645540"/>
            </a:xfrm>
          </p:grpSpPr>
          <p:grpSp>
            <p:nvGrpSpPr>
              <p:cNvPr id="64" name="Group 63"/>
              <p:cNvGrpSpPr>
                <a:grpSpLocks noChangeAspect="1"/>
              </p:cNvGrpSpPr>
              <p:nvPr/>
            </p:nvGrpSpPr>
            <p:grpSpPr>
              <a:xfrm>
                <a:off x="6639572" y="1907217"/>
                <a:ext cx="3200400" cy="2645540"/>
                <a:chOff x="6219422" y="1886308"/>
                <a:chExt cx="3657600" cy="2752244"/>
              </a:xfrm>
            </p:grpSpPr>
            <p:grpSp>
              <p:nvGrpSpPr>
                <p:cNvPr id="66" name="Group 65"/>
                <p:cNvGrpSpPr/>
                <p:nvPr/>
              </p:nvGrpSpPr>
              <p:grpSpPr>
                <a:xfrm>
                  <a:off x="6219422" y="1886308"/>
                  <a:ext cx="3657600" cy="2752244"/>
                  <a:chOff x="6219421" y="1886308"/>
                  <a:chExt cx="3657600" cy="2752244"/>
                </a:xfrm>
              </p:grpSpPr>
              <p:sp>
                <p:nvSpPr>
                  <p:cNvPr id="68" name="Rectangle 67"/>
                  <p:cNvSpPr/>
                  <p:nvPr/>
                </p:nvSpPr>
                <p:spPr bwMode="auto">
                  <a:xfrm>
                    <a:off x="6219421" y="1895352"/>
                    <a:ext cx="3657600" cy="2743200"/>
                  </a:xfrm>
                  <a:prstGeom prst="rect">
                    <a:avLst/>
                  </a:prstGeom>
                  <a:solidFill>
                    <a:schemeClr val="tx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8580436" y="1996036"/>
                    <a:ext cx="731520" cy="237744"/>
                    <a:chOff x="8580436" y="1996036"/>
                    <a:chExt cx="731520" cy="237744"/>
                  </a:xfrm>
                </p:grpSpPr>
                <p:sp>
                  <p:nvSpPr>
                    <p:cNvPr id="71" name="Rectangle 70"/>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72" name="Straight Connector 71"/>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67" name="Straight Connector 66"/>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5" name="Straight Connector 64"/>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3" name="TextBox 72"/>
            <p:cNvSpPr txBox="1"/>
            <p:nvPr/>
          </p:nvSpPr>
          <p:spPr>
            <a:xfrm>
              <a:off x="7788046" y="2826101"/>
              <a:ext cx="962186" cy="369332"/>
            </a:xfrm>
            <a:prstGeom prst="rect">
              <a:avLst/>
            </a:prstGeom>
            <a:noFill/>
          </p:spPr>
          <p:txBody>
            <a:bodyPr wrap="none" rtlCol="0">
              <a:spAutoFit/>
            </a:bodyPr>
            <a:lstStyle/>
            <a:p>
              <a:r>
                <a:rPr lang="en-GB" dirty="0" smtClean="0">
                  <a:solidFill>
                    <a:schemeClr val="bg1"/>
                  </a:solidFill>
                </a:rPr>
                <a:t>&gt;SELECT</a:t>
              </a:r>
              <a:endParaRPr lang="en-GB" dirty="0">
                <a:solidFill>
                  <a:schemeClr val="bg1"/>
                </a:solidFill>
              </a:endParaRPr>
            </a:p>
          </p:txBody>
        </p:sp>
      </p:grpSp>
      <p:grpSp>
        <p:nvGrpSpPr>
          <p:cNvPr id="80" name="JDBC"/>
          <p:cNvGrpSpPr/>
          <p:nvPr/>
        </p:nvGrpSpPr>
        <p:grpSpPr>
          <a:xfrm>
            <a:off x="8314660" y="2861814"/>
            <a:ext cx="2530551" cy="676471"/>
            <a:chOff x="8314660" y="2152688"/>
            <a:chExt cx="2530551" cy="676471"/>
          </a:xfrm>
        </p:grpSpPr>
        <p:sp>
          <p:nvSpPr>
            <p:cNvPr id="78" name="Left Brace 77"/>
            <p:cNvSpPr/>
            <p:nvPr/>
          </p:nvSpPr>
          <p:spPr>
            <a:xfrm rot="16200000">
              <a:off x="9302395" y="1286343"/>
              <a:ext cx="555081" cy="2530551"/>
            </a:xfrm>
            <a:prstGeom prst="leftBrac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9" name="TextBox 78"/>
            <p:cNvSpPr txBox="1"/>
            <p:nvPr/>
          </p:nvSpPr>
          <p:spPr>
            <a:xfrm>
              <a:off x="9230176" y="2152688"/>
              <a:ext cx="801823" cy="461665"/>
            </a:xfrm>
            <a:prstGeom prst="rect">
              <a:avLst/>
            </a:prstGeom>
            <a:noFill/>
          </p:spPr>
          <p:txBody>
            <a:bodyPr wrap="none" rtlCol="0">
              <a:spAutoFit/>
            </a:bodyPr>
            <a:lstStyle/>
            <a:p>
              <a:r>
                <a:rPr lang="en-GB" sz="2400" dirty="0" smtClean="0"/>
                <a:t>JDBC</a:t>
              </a:r>
              <a:endParaRPr lang="en-GB" sz="2400" dirty="0"/>
            </a:p>
          </p:txBody>
        </p:sp>
      </p:grpSp>
      <p:grpSp>
        <p:nvGrpSpPr>
          <p:cNvPr id="84" name="Client App"/>
          <p:cNvGrpSpPr/>
          <p:nvPr/>
        </p:nvGrpSpPr>
        <p:grpSpPr>
          <a:xfrm>
            <a:off x="10104259" y="1649051"/>
            <a:ext cx="1457117" cy="1204494"/>
            <a:chOff x="10104259" y="939925"/>
            <a:chExt cx="1457117" cy="1204494"/>
          </a:xfrm>
        </p:grpSpPr>
        <p:grpSp>
          <p:nvGrpSpPr>
            <p:cNvPr id="53" name="Client App"/>
            <p:cNvGrpSpPr>
              <a:grpSpLocks noChangeAspect="1"/>
            </p:cNvGrpSpPr>
            <p:nvPr/>
          </p:nvGrpSpPr>
          <p:grpSpPr>
            <a:xfrm>
              <a:off x="10104259" y="939925"/>
              <a:ext cx="1457117" cy="1204494"/>
              <a:chOff x="6639572" y="1907217"/>
              <a:chExt cx="3200400" cy="2645540"/>
            </a:xfrm>
          </p:grpSpPr>
          <p:grpSp>
            <p:nvGrpSpPr>
              <p:cNvPr id="54" name="Group 53"/>
              <p:cNvGrpSpPr>
                <a:grpSpLocks noChangeAspect="1"/>
              </p:cNvGrpSpPr>
              <p:nvPr/>
            </p:nvGrpSpPr>
            <p:grpSpPr>
              <a:xfrm>
                <a:off x="6639572" y="1907217"/>
                <a:ext cx="3200400" cy="2645540"/>
                <a:chOff x="6219422" y="1886308"/>
                <a:chExt cx="3657600" cy="2752244"/>
              </a:xfrm>
            </p:grpSpPr>
            <p:grpSp>
              <p:nvGrpSpPr>
                <p:cNvPr id="56" name="Group 55"/>
                <p:cNvGrpSpPr/>
                <p:nvPr/>
              </p:nvGrpSpPr>
              <p:grpSpPr>
                <a:xfrm>
                  <a:off x="6219422" y="1886308"/>
                  <a:ext cx="3657600" cy="2752244"/>
                  <a:chOff x="6219421" y="1886308"/>
                  <a:chExt cx="3657600" cy="2752244"/>
                </a:xfrm>
              </p:grpSpPr>
              <p:sp>
                <p:nvSpPr>
                  <p:cNvPr id="58" name="Rectangle 57"/>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8580436" y="1996036"/>
                    <a:ext cx="731520" cy="237744"/>
                    <a:chOff x="8580436" y="1996036"/>
                    <a:chExt cx="731520" cy="237744"/>
                  </a:xfrm>
                </p:grpSpPr>
                <p:sp>
                  <p:nvSpPr>
                    <p:cNvPr id="61" name="Rectangle 60"/>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57" name="Straight Connector 56"/>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83" name="Picture 82"/>
            <p:cNvPicPr>
              <a:picLocks noChangeAspect="1"/>
            </p:cNvPicPr>
            <p:nvPr/>
          </p:nvPicPr>
          <p:blipFill>
            <a:blip r:embed="rId3"/>
            <a:stretch>
              <a:fillRect/>
            </a:stretch>
          </p:blipFill>
          <p:spPr>
            <a:xfrm>
              <a:off x="10333102" y="1306513"/>
              <a:ext cx="1024217" cy="640135"/>
            </a:xfrm>
            <a:prstGeom prst="rect">
              <a:avLst/>
            </a:prstGeom>
          </p:spPr>
        </p:pic>
      </p:grpSp>
      <p:sp>
        <p:nvSpPr>
          <p:cNvPr id="86" name="Key Points"/>
          <p:cNvSpPr>
            <a:spLocks noGrp="1"/>
          </p:cNvSpPr>
          <p:nvPr>
            <p:ph sz="half" idx="2"/>
          </p:nvPr>
        </p:nvSpPr>
        <p:spPr>
          <a:xfrm>
            <a:off x="379511" y="1184990"/>
            <a:ext cx="7274227" cy="2891381"/>
          </a:xfrm>
        </p:spPr>
        <p:txBody>
          <a:bodyPr>
            <a:noAutofit/>
          </a:bodyPr>
          <a:lstStyle/>
          <a:p>
            <a:r>
              <a:rPr lang="en-GB" sz="1400" dirty="0" smtClean="0"/>
              <a:t>Apache Phoenix</a:t>
            </a:r>
          </a:p>
          <a:p>
            <a:pPr lvl="1"/>
            <a:r>
              <a:rPr lang="en-GB" sz="1400" dirty="0" smtClean="0"/>
              <a:t>Relational database engine built on </a:t>
            </a:r>
            <a:r>
              <a:rPr lang="en-GB" sz="1400" dirty="0" err="1" smtClean="0"/>
              <a:t>HBase</a:t>
            </a:r>
            <a:endParaRPr lang="en-GB" sz="1400" dirty="0" smtClean="0"/>
          </a:p>
          <a:p>
            <a:pPr lvl="1"/>
            <a:r>
              <a:rPr lang="en-GB" sz="1400" dirty="0" smtClean="0"/>
              <a:t>Included in Azure HDInsight</a:t>
            </a:r>
          </a:p>
          <a:p>
            <a:pPr lvl="1"/>
            <a:r>
              <a:rPr lang="en-GB" sz="1400" dirty="0" smtClean="0"/>
              <a:t>Can be used to create </a:t>
            </a:r>
            <a:r>
              <a:rPr lang="en-GB" sz="1400" dirty="0" err="1" smtClean="0"/>
              <a:t>Hbase</a:t>
            </a:r>
            <a:r>
              <a:rPr lang="en-GB" sz="1400" dirty="0" smtClean="0"/>
              <a:t> tables or map to an existing </a:t>
            </a:r>
            <a:r>
              <a:rPr lang="en-GB" sz="1400" dirty="0" err="1" smtClean="0"/>
              <a:t>Hbase</a:t>
            </a:r>
            <a:r>
              <a:rPr lang="en-GB" sz="1400" dirty="0" smtClean="0"/>
              <a:t> table using </a:t>
            </a:r>
            <a:r>
              <a:rPr lang="en-US" sz="1400" dirty="0"/>
              <a:t>read-write TABLE or a read-only VIEW</a:t>
            </a:r>
            <a:endParaRPr lang="en-GB" sz="1400" dirty="0" smtClean="0"/>
          </a:p>
          <a:p>
            <a:r>
              <a:rPr lang="en-GB" sz="1400" dirty="0" smtClean="0"/>
              <a:t>JDBC Interface</a:t>
            </a:r>
          </a:p>
          <a:p>
            <a:pPr lvl="1"/>
            <a:r>
              <a:rPr lang="en-GB" sz="1400" dirty="0" smtClean="0"/>
              <a:t>Clients connect using JDBC</a:t>
            </a:r>
          </a:p>
          <a:p>
            <a:pPr lvl="1"/>
            <a:r>
              <a:rPr lang="en-GB" sz="1400" dirty="0" err="1" smtClean="0"/>
              <a:t>SQLLine</a:t>
            </a:r>
            <a:r>
              <a:rPr lang="en-GB" sz="1400" dirty="0" smtClean="0"/>
              <a:t> client included in HDInsight</a:t>
            </a:r>
            <a:endParaRPr lang="en-GB" sz="1400" dirty="0"/>
          </a:p>
        </p:txBody>
      </p:sp>
      <p:sp>
        <p:nvSpPr>
          <p:cNvPr id="49" name="Title 1"/>
          <p:cNvSpPr txBox="1">
            <a:spLocks/>
          </p:cNvSpPr>
          <p:nvPr/>
        </p:nvSpPr>
        <p:spPr>
          <a:xfrm>
            <a:off x="483637" y="286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Using PHOENIX to query </a:t>
            </a:r>
            <a:r>
              <a:rPr lang="en-US" dirty="0" err="1" smtClean="0"/>
              <a:t>Hbase</a:t>
            </a:r>
            <a:endParaRPr lang="en-US" dirty="0"/>
          </a:p>
        </p:txBody>
      </p:sp>
      <p:grpSp>
        <p:nvGrpSpPr>
          <p:cNvPr id="19" name="Group 18"/>
          <p:cNvGrpSpPr/>
          <p:nvPr/>
        </p:nvGrpSpPr>
        <p:grpSpPr>
          <a:xfrm>
            <a:off x="483637" y="3503028"/>
            <a:ext cx="6281057" cy="3158305"/>
            <a:chOff x="483637" y="3503028"/>
            <a:chExt cx="6735438" cy="3510498"/>
          </a:xfrm>
        </p:grpSpPr>
        <p:grpSp>
          <p:nvGrpSpPr>
            <p:cNvPr id="17" name="Group 16"/>
            <p:cNvGrpSpPr/>
            <p:nvPr/>
          </p:nvGrpSpPr>
          <p:grpSpPr>
            <a:xfrm>
              <a:off x="517110" y="4703521"/>
              <a:ext cx="6701965" cy="2310005"/>
              <a:chOff x="517110" y="4703521"/>
              <a:chExt cx="6701965" cy="2310005"/>
            </a:xfrm>
          </p:grpSpPr>
          <p:pic>
            <p:nvPicPr>
              <p:cNvPr id="2" name="Picture 1"/>
              <p:cNvPicPr>
                <a:picLocks noChangeAspect="1"/>
              </p:cNvPicPr>
              <p:nvPr/>
            </p:nvPicPr>
            <p:blipFill>
              <a:blip r:embed="rId4"/>
              <a:stretch>
                <a:fillRect/>
              </a:stretch>
            </p:blipFill>
            <p:spPr>
              <a:xfrm>
                <a:off x="570625" y="4703521"/>
                <a:ext cx="2447925" cy="304800"/>
              </a:xfrm>
              <a:prstGeom prst="rect">
                <a:avLst/>
              </a:prstGeom>
            </p:spPr>
          </p:pic>
          <p:pic>
            <p:nvPicPr>
              <p:cNvPr id="14" name="Picture 13"/>
              <p:cNvPicPr>
                <a:picLocks noChangeAspect="1"/>
              </p:cNvPicPr>
              <p:nvPr/>
            </p:nvPicPr>
            <p:blipFill>
              <a:blip r:embed="rId5"/>
              <a:stretch>
                <a:fillRect/>
              </a:stretch>
            </p:blipFill>
            <p:spPr>
              <a:xfrm>
                <a:off x="570625" y="4973090"/>
                <a:ext cx="6648450" cy="314325"/>
              </a:xfrm>
              <a:prstGeom prst="rect">
                <a:avLst/>
              </a:prstGeom>
            </p:spPr>
          </p:pic>
          <p:pic>
            <p:nvPicPr>
              <p:cNvPr id="15" name="Picture 14"/>
              <p:cNvPicPr>
                <a:picLocks noChangeAspect="1"/>
              </p:cNvPicPr>
              <p:nvPr/>
            </p:nvPicPr>
            <p:blipFill>
              <a:blip r:embed="rId6"/>
              <a:stretch>
                <a:fillRect/>
              </a:stretch>
            </p:blipFill>
            <p:spPr>
              <a:xfrm>
                <a:off x="517110" y="5302115"/>
                <a:ext cx="4095750" cy="1047750"/>
              </a:xfrm>
              <a:prstGeom prst="rect">
                <a:avLst/>
              </a:prstGeom>
            </p:spPr>
          </p:pic>
          <p:pic>
            <p:nvPicPr>
              <p:cNvPr id="16" name="Picture 15"/>
              <p:cNvPicPr>
                <a:picLocks noChangeAspect="1"/>
              </p:cNvPicPr>
              <p:nvPr/>
            </p:nvPicPr>
            <p:blipFill>
              <a:blip r:embed="rId7"/>
              <a:stretch>
                <a:fillRect/>
              </a:stretch>
            </p:blipFill>
            <p:spPr>
              <a:xfrm>
                <a:off x="570625" y="6261051"/>
                <a:ext cx="5286375" cy="752475"/>
              </a:xfrm>
              <a:prstGeom prst="rect">
                <a:avLst/>
              </a:prstGeom>
            </p:spPr>
          </p:pic>
        </p:grpSp>
        <p:pic>
          <p:nvPicPr>
            <p:cNvPr id="18" name="Picture 17"/>
            <p:cNvPicPr>
              <a:picLocks noChangeAspect="1"/>
            </p:cNvPicPr>
            <p:nvPr/>
          </p:nvPicPr>
          <p:blipFill>
            <a:blip r:embed="rId8"/>
            <a:stretch>
              <a:fillRect/>
            </a:stretch>
          </p:blipFill>
          <p:spPr>
            <a:xfrm>
              <a:off x="483637" y="3503028"/>
              <a:ext cx="5545552" cy="1046699"/>
            </a:xfrm>
            <a:prstGeom prst="rect">
              <a:avLst/>
            </a:prstGeom>
          </p:spPr>
        </p:pic>
      </p:grpSp>
    </p:spTree>
    <p:extLst>
      <p:ext uri="{BB962C8B-B14F-4D97-AF65-F5344CB8AC3E}">
        <p14:creationId xmlns:p14="http://schemas.microsoft.com/office/powerpoint/2010/main" val="376063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500"/>
                                        <p:tgtEl>
                                          <p:spTgt spid="7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
                                            <p:txEl>
                                              <p:pRg st="6" end="6"/>
                                            </p:txEl>
                                          </p:spTgt>
                                        </p:tgtEl>
                                        <p:attrNameLst>
                                          <p:attrName>style.visibility</p:attrName>
                                        </p:attrNameLst>
                                      </p:cBhvr>
                                      <p:to>
                                        <p:strVal val="visible"/>
                                      </p:to>
                                    </p:set>
                                  </p:childTnLst>
                                </p:cTn>
                              </p:par>
                            </p:childTnLst>
                          </p:cTn>
                        </p:par>
                        <p:par>
                          <p:cTn id="29" fill="hold">
                            <p:stCondLst>
                              <p:cond delay="0"/>
                            </p:stCondLst>
                            <p:childTnLst>
                              <p:par>
                                <p:cTn id="30" presetID="22" presetClass="entr" presetSubtype="4" fill="hold" grpId="0" nodeType="after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wipe(down)">
                                      <p:cBhvr>
                                        <p:cTn id="32" dur="500"/>
                                        <p:tgtEl>
                                          <p:spTgt spid="77"/>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wipe(down)">
                                      <p:cBhvr>
                                        <p:cTn id="36" dur="500"/>
                                        <p:tgtEl>
                                          <p:spTgt spid="80"/>
                                        </p:tgtEl>
                                      </p:cBhvr>
                                    </p:animEffect>
                                  </p:childTnLst>
                                </p:cTn>
                              </p:par>
                              <p:par>
                                <p:cTn id="37" presetID="10"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animEffect transition="in" filter="fade">
                                      <p:cBhvr>
                                        <p:cTn id="39" dur="500"/>
                                        <p:tgtEl>
                                          <p:spTgt spid="84"/>
                                        </p:tgtEl>
                                      </p:cBhvr>
                                    </p:animEffect>
                                  </p:childTnLst>
                                </p:cTn>
                              </p:par>
                              <p:par>
                                <p:cTn id="40" presetID="10" presetClass="entr" presetSubtype="0" fill="hold" nodeType="with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a:t>
            </a:r>
            <a:endParaRPr lang="en-US" dirty="0"/>
          </a:p>
        </p:txBody>
      </p:sp>
    </p:spTree>
    <p:extLst>
      <p:ext uri="{BB962C8B-B14F-4D97-AF65-F5344CB8AC3E}">
        <p14:creationId xmlns:p14="http://schemas.microsoft.com/office/powerpoint/2010/main" val="1205172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rocessing"/>
          <p:cNvPicPr>
            <a:picLocks noChangeAspect="1"/>
          </p:cNvPicPr>
          <p:nvPr/>
        </p:nvPicPr>
        <p:blipFill>
          <a:blip r:embed="rId3"/>
          <a:stretch>
            <a:fillRect/>
          </a:stretch>
        </p:blipFill>
        <p:spPr>
          <a:xfrm>
            <a:off x="5427066" y="1219010"/>
            <a:ext cx="3854863" cy="1410001"/>
          </a:xfrm>
          <a:prstGeom prst="rect">
            <a:avLst/>
          </a:prstGeom>
        </p:spPr>
      </p:pic>
      <p:sp>
        <p:nvSpPr>
          <p:cNvPr id="4" name="Key Points"/>
          <p:cNvSpPr>
            <a:spLocks noGrp="1"/>
          </p:cNvSpPr>
          <p:nvPr>
            <p:ph sz="quarter" idx="10"/>
          </p:nvPr>
        </p:nvSpPr>
        <p:spPr>
          <a:xfrm>
            <a:off x="379413" y="3807863"/>
            <a:ext cx="9540764" cy="2870751"/>
          </a:xfrm>
        </p:spPr>
        <p:txBody>
          <a:bodyPr/>
          <a:lstStyle/>
          <a:p>
            <a:r>
              <a:rPr lang="en-GB" dirty="0" smtClean="0"/>
              <a:t>What is Stream </a:t>
            </a:r>
            <a:r>
              <a:rPr lang="en-GB" dirty="0" smtClean="0">
                <a:sym typeface="Wingdings" panose="05000000000000000000" pitchFamily="2" charset="2"/>
              </a:rPr>
              <a:t> </a:t>
            </a:r>
            <a:r>
              <a:rPr lang="en-GB" dirty="0" smtClean="0"/>
              <a:t>A </a:t>
            </a:r>
            <a:r>
              <a:rPr lang="en-GB" i="1" dirty="0" smtClean="0"/>
              <a:t>unbounded</a:t>
            </a:r>
            <a:r>
              <a:rPr lang="en-GB" dirty="0" smtClean="0"/>
              <a:t> sequence of event data</a:t>
            </a:r>
          </a:p>
          <a:p>
            <a:r>
              <a:rPr lang="en-GB" dirty="0" smtClean="0"/>
              <a:t>Stream processing is </a:t>
            </a:r>
            <a:r>
              <a:rPr lang="en-GB" i="1" dirty="0" smtClean="0"/>
              <a:t>continuous</a:t>
            </a:r>
          </a:p>
          <a:p>
            <a:r>
              <a:rPr lang="en-GB" dirty="0" smtClean="0"/>
              <a:t>Aggregation is based on temporal </a:t>
            </a:r>
            <a:r>
              <a:rPr lang="en-GB" i="1" dirty="0" smtClean="0"/>
              <a:t>windows</a:t>
            </a:r>
            <a:endParaRPr lang="en-GB" i="1" dirty="0"/>
          </a:p>
        </p:txBody>
      </p:sp>
      <p:grpSp>
        <p:nvGrpSpPr>
          <p:cNvPr id="23" name="Stream"/>
          <p:cNvGrpSpPr/>
          <p:nvPr/>
        </p:nvGrpSpPr>
        <p:grpSpPr>
          <a:xfrm>
            <a:off x="0" y="1366285"/>
            <a:ext cx="12364740" cy="1212112"/>
            <a:chOff x="-13991" y="1068573"/>
            <a:chExt cx="12364740" cy="1212112"/>
          </a:xfrm>
        </p:grpSpPr>
        <p:sp>
          <p:nvSpPr>
            <p:cNvPr id="5" name="Down Arrow 4"/>
            <p:cNvSpPr/>
            <p:nvPr/>
          </p:nvSpPr>
          <p:spPr>
            <a:xfrm rot="16200000">
              <a:off x="5557470" y="-4109484"/>
              <a:ext cx="1212112" cy="11568226"/>
            </a:xfrm>
            <a:prstGeom prst="downArrow">
              <a:avLst/>
            </a:prstGeom>
            <a:solidFill>
              <a:srgbClr val="C6D9F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lumMod val="75000"/>
                  </a:schemeClr>
                </a:solidFill>
                <a:latin typeface="Arial" panose="020B0604020202020204" pitchFamily="34" charset="0"/>
                <a:cs typeface="Arial" panose="020B0604020202020204" pitchFamily="34" charset="0"/>
              </a:endParaRPr>
            </a:p>
          </p:txBody>
        </p:sp>
        <p:grpSp>
          <p:nvGrpSpPr>
            <p:cNvPr id="15" name="Group 14"/>
            <p:cNvGrpSpPr/>
            <p:nvPr/>
          </p:nvGrpSpPr>
          <p:grpSpPr>
            <a:xfrm>
              <a:off x="-13991" y="1489963"/>
              <a:ext cx="12364740" cy="369332"/>
              <a:chOff x="-13991" y="1489963"/>
              <a:chExt cx="12364740" cy="369332"/>
            </a:xfrm>
          </p:grpSpPr>
          <p:sp>
            <p:nvSpPr>
              <p:cNvPr id="6" name="TextBox 5"/>
              <p:cNvSpPr txBox="1"/>
              <p:nvPr/>
            </p:nvSpPr>
            <p:spPr>
              <a:xfrm>
                <a:off x="-13991"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7" name="TextBox 6"/>
              <p:cNvSpPr txBox="1"/>
              <p:nvPr/>
            </p:nvSpPr>
            <p:spPr>
              <a:xfrm>
                <a:off x="1382418"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8" name="TextBox 7"/>
              <p:cNvSpPr txBox="1"/>
              <p:nvPr/>
            </p:nvSpPr>
            <p:spPr>
              <a:xfrm>
                <a:off x="2778827"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9" name="TextBox 8"/>
              <p:cNvSpPr txBox="1"/>
              <p:nvPr/>
            </p:nvSpPr>
            <p:spPr>
              <a:xfrm>
                <a:off x="4175236"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5571645"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11" name="TextBox 10"/>
              <p:cNvSpPr txBox="1"/>
              <p:nvPr/>
            </p:nvSpPr>
            <p:spPr>
              <a:xfrm>
                <a:off x="6968054"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8364463"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13" name="TextBox 12"/>
              <p:cNvSpPr txBox="1"/>
              <p:nvPr/>
            </p:nvSpPr>
            <p:spPr>
              <a:xfrm>
                <a:off x="9760872"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14" name="TextBox 13"/>
              <p:cNvSpPr txBox="1"/>
              <p:nvPr/>
            </p:nvSpPr>
            <p:spPr>
              <a:xfrm>
                <a:off x="11157281"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grpSp>
      </p:grpSp>
      <p:grpSp>
        <p:nvGrpSpPr>
          <p:cNvPr id="22" name="Temporal Window"/>
          <p:cNvGrpSpPr/>
          <p:nvPr/>
        </p:nvGrpSpPr>
        <p:grpSpPr>
          <a:xfrm>
            <a:off x="2416949" y="1031359"/>
            <a:ext cx="3010117" cy="2565694"/>
            <a:chOff x="2402958" y="733647"/>
            <a:chExt cx="3010117" cy="2565694"/>
          </a:xfrm>
        </p:grpSpPr>
        <p:sp>
          <p:nvSpPr>
            <p:cNvPr id="20" name="Rectangle 19"/>
            <p:cNvSpPr/>
            <p:nvPr/>
          </p:nvSpPr>
          <p:spPr>
            <a:xfrm>
              <a:off x="2402958" y="733647"/>
              <a:ext cx="3010117"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5" descr="\\MAGNUM\Projects\Microsoft\Cloud Power FY12\Design\Icons\PNGs\Stop_watch.png"/>
            <p:cNvPicPr>
              <a:picLocks noChangeAspect="1" noChangeArrowheads="1"/>
            </p:cNvPicPr>
            <p:nvPr/>
          </p:nvPicPr>
          <p:blipFill>
            <a:blip r:embed="rId4" cstate="print">
              <a:biLevel thresh="75000"/>
            </a:blip>
            <a:srcRect/>
            <a:stretch>
              <a:fillRect/>
            </a:stretch>
          </p:blipFill>
          <p:spPr bwMode="auto">
            <a:xfrm>
              <a:off x="3547091" y="2495402"/>
              <a:ext cx="803939" cy="803939"/>
            </a:xfrm>
            <a:prstGeom prst="rect">
              <a:avLst/>
            </a:prstGeom>
            <a:noFill/>
          </p:spPr>
        </p:pic>
      </p:grpSp>
    </p:spTree>
    <p:extLst>
      <p:ext uri="{BB962C8B-B14F-4D97-AF65-F5344CB8AC3E}">
        <p14:creationId xmlns:p14="http://schemas.microsoft.com/office/powerpoint/2010/main" val="66181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par>
                          <p:cTn id="23" fill="hold">
                            <p:stCondLst>
                              <p:cond delay="0"/>
                            </p:stCondLst>
                            <p:childTnLst>
                              <p:par>
                                <p:cTn id="24" presetID="16" presetClass="entr" presetSubtype="37"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arn(outVertical)">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 name="Group 196"/>
          <p:cNvGrpSpPr/>
          <p:nvPr/>
        </p:nvGrpSpPr>
        <p:grpSpPr>
          <a:xfrm>
            <a:off x="8594073" y="2028923"/>
            <a:ext cx="1703076" cy="1737458"/>
            <a:chOff x="8594073" y="2028923"/>
            <a:chExt cx="1703076" cy="1737458"/>
          </a:xfrm>
        </p:grpSpPr>
        <p:grpSp>
          <p:nvGrpSpPr>
            <p:cNvPr id="112" name="Group 111"/>
            <p:cNvGrpSpPr>
              <a:grpSpLocks noChangeAspect="1"/>
            </p:cNvGrpSpPr>
            <p:nvPr/>
          </p:nvGrpSpPr>
          <p:grpSpPr>
            <a:xfrm>
              <a:off x="8594073" y="2028923"/>
              <a:ext cx="1703076" cy="1737458"/>
              <a:chOff x="5785895" y="1654712"/>
              <a:chExt cx="1828800" cy="1775340"/>
            </a:xfrm>
          </p:grpSpPr>
          <p:sp>
            <p:nvSpPr>
              <p:cNvPr id="113" name="Isosceles Triangle 112"/>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5" name="Oval 114"/>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60" name="TextBox 159"/>
            <p:cNvSpPr txBox="1"/>
            <p:nvPr/>
          </p:nvSpPr>
          <p:spPr>
            <a:xfrm>
              <a:off x="9022074" y="2434867"/>
              <a:ext cx="793807" cy="400110"/>
            </a:xfrm>
            <a:prstGeom prst="rect">
              <a:avLst/>
            </a:prstGeom>
            <a:noFill/>
          </p:spPr>
          <p:txBody>
            <a:bodyPr wrap="none" rtlCol="0">
              <a:spAutoFit/>
            </a:bodyPr>
            <a:lstStyle/>
            <a:p>
              <a:r>
                <a:rPr lang="en-GB" sz="2000" dirty="0" smtClean="0"/>
                <a:t>Spout</a:t>
              </a:r>
              <a:endParaRPr lang="en-US" sz="2000" dirty="0"/>
            </a:p>
          </p:txBody>
        </p:sp>
      </p:grpSp>
      <p:sp>
        <p:nvSpPr>
          <p:cNvPr id="127" name="Down Arrow 126"/>
          <p:cNvSpPr/>
          <p:nvPr/>
        </p:nvSpPr>
        <p:spPr>
          <a:xfrm>
            <a:off x="9246447" y="3913768"/>
            <a:ext cx="398554" cy="1521788"/>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sz="quarter" idx="10"/>
          </p:nvPr>
        </p:nvSpPr>
        <p:spPr>
          <a:xfrm>
            <a:off x="195968" y="1280100"/>
            <a:ext cx="7673236" cy="4810280"/>
          </a:xfrm>
        </p:spPr>
        <p:txBody>
          <a:bodyPr/>
          <a:lstStyle/>
          <a:p>
            <a:r>
              <a:rPr lang="en-GB" sz="1400" dirty="0" smtClean="0"/>
              <a:t>What is Storm? An event processor for data streams</a:t>
            </a:r>
          </a:p>
          <a:p>
            <a:r>
              <a:rPr lang="en-GB" sz="1400" dirty="0" smtClean="0"/>
              <a:t>Defines a streaming </a:t>
            </a:r>
            <a:r>
              <a:rPr lang="en-GB" sz="1400" i="1" dirty="0" smtClean="0"/>
              <a:t>topology</a:t>
            </a:r>
            <a:r>
              <a:rPr lang="en-GB" sz="1400" dirty="0" smtClean="0"/>
              <a:t> that consists of:</a:t>
            </a:r>
          </a:p>
          <a:p>
            <a:pPr lvl="1"/>
            <a:r>
              <a:rPr lang="en-GB" sz="1400" i="1" dirty="0" smtClean="0"/>
              <a:t>Spouts</a:t>
            </a:r>
            <a:r>
              <a:rPr lang="en-GB" sz="1400" dirty="0" smtClean="0"/>
              <a:t>: Consume data sources and emit streams that contain </a:t>
            </a:r>
            <a:r>
              <a:rPr lang="en-GB" sz="1400" i="1" dirty="0" smtClean="0"/>
              <a:t>tuples</a:t>
            </a:r>
          </a:p>
          <a:p>
            <a:pPr lvl="1"/>
            <a:r>
              <a:rPr lang="en-GB" sz="1400" i="1" dirty="0" smtClean="0"/>
              <a:t>Bolts</a:t>
            </a:r>
            <a:r>
              <a:rPr lang="en-GB" sz="1400" dirty="0" smtClean="0"/>
              <a:t>: Operate on tuples in streams. (operation examples: aggregate, stores the data, splits the data, </a:t>
            </a:r>
            <a:r>
              <a:rPr lang="en-GB" sz="1400" dirty="0" err="1" smtClean="0"/>
              <a:t>etc</a:t>
            </a:r>
            <a:r>
              <a:rPr lang="en-GB" sz="1400" dirty="0" smtClean="0"/>
              <a:t>)</a:t>
            </a:r>
          </a:p>
          <a:p>
            <a:r>
              <a:rPr lang="en-GB" sz="1400" dirty="0" smtClean="0"/>
              <a:t>Storm topologies run continuously on streams of data</a:t>
            </a:r>
          </a:p>
          <a:p>
            <a:pPr lvl="1"/>
            <a:r>
              <a:rPr lang="en-GB" sz="1400" dirty="0" smtClean="0"/>
              <a:t>Real-time monitoring</a:t>
            </a:r>
          </a:p>
          <a:p>
            <a:pPr lvl="1"/>
            <a:r>
              <a:rPr lang="en-GB" sz="1400" dirty="0" smtClean="0"/>
              <a:t>Event aggregation and logging</a:t>
            </a:r>
          </a:p>
          <a:p>
            <a:pPr lvl="1"/>
            <a:endParaRPr lang="en-GB" sz="1400" dirty="0" smtClean="0"/>
          </a:p>
          <a:p>
            <a:pPr lvl="1"/>
            <a:endParaRPr lang="en-GB" sz="1400" dirty="0"/>
          </a:p>
          <a:p>
            <a:r>
              <a:rPr lang="en-GB" sz="1400" dirty="0"/>
              <a:t>HDInsight supports an </a:t>
            </a:r>
            <a:r>
              <a:rPr lang="en-GB" sz="1400" b="1" dirty="0"/>
              <a:t>Storm</a:t>
            </a:r>
            <a:r>
              <a:rPr lang="en-GB" sz="1400" dirty="0"/>
              <a:t> cluster type</a:t>
            </a:r>
          </a:p>
          <a:p>
            <a:pPr lvl="1"/>
            <a:r>
              <a:rPr lang="en-GB" sz="1400" dirty="0"/>
              <a:t>Choose Cluster Type in the Azure Portal</a:t>
            </a:r>
          </a:p>
          <a:p>
            <a:pPr lvl="1"/>
            <a:r>
              <a:rPr lang="en-GB" sz="1400" dirty="0" smtClean="0"/>
              <a:t>OR … Specify </a:t>
            </a:r>
            <a:r>
              <a:rPr lang="en-GB" sz="1400" dirty="0" err="1"/>
              <a:t>ClusterType</a:t>
            </a:r>
            <a:r>
              <a:rPr lang="en-GB" sz="1400" dirty="0"/>
              <a:t> in PowerShell</a:t>
            </a:r>
          </a:p>
          <a:p>
            <a:r>
              <a:rPr lang="en-GB" sz="1400" dirty="0"/>
              <a:t>Creates a Windows or Linux-based Hadoop cluster that includes Storm</a:t>
            </a:r>
          </a:p>
          <a:p>
            <a:r>
              <a:rPr lang="en-GB" sz="1400" dirty="0"/>
              <a:t>Can be provisioned in a virtual network</a:t>
            </a:r>
          </a:p>
          <a:p>
            <a:pPr lvl="1"/>
            <a:endParaRPr lang="en-GB" sz="1600" dirty="0" smtClean="0"/>
          </a:p>
        </p:txBody>
      </p:sp>
      <p:grpSp>
        <p:nvGrpSpPr>
          <p:cNvPr id="5" name="Group 4"/>
          <p:cNvGrpSpPr>
            <a:grpSpLocks noChangeAspect="1"/>
          </p:cNvGrpSpPr>
          <p:nvPr/>
        </p:nvGrpSpPr>
        <p:grpSpPr>
          <a:xfrm>
            <a:off x="8925375" y="595197"/>
            <a:ext cx="1183087" cy="1658323"/>
            <a:chOff x="10157462" y="966802"/>
            <a:chExt cx="1937429" cy="2715678"/>
          </a:xfrm>
        </p:grpSpPr>
        <p:sp>
          <p:nvSpPr>
            <p:cNvPr id="6" name="Rectangle 5"/>
            <p:cNvSpPr/>
            <p:nvPr/>
          </p:nvSpPr>
          <p:spPr bwMode="auto">
            <a:xfrm>
              <a:off x="10513628" y="230396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1210645" y="1761899"/>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p:cNvGrpSpPr>
              <a:grpSpLocks noChangeAspect="1"/>
            </p:cNvGrpSpPr>
            <p:nvPr/>
          </p:nvGrpSpPr>
          <p:grpSpPr>
            <a:xfrm>
              <a:off x="10232958" y="1631949"/>
              <a:ext cx="801688" cy="798513"/>
              <a:chOff x="7296944" y="5021262"/>
              <a:chExt cx="801688" cy="798513"/>
            </a:xfrm>
          </p:grpSpPr>
          <p:sp>
            <p:nvSpPr>
              <p:cNvPr id="96"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8"/>
            <p:cNvGrpSpPr>
              <a:grpSpLocks noChangeAspect="1"/>
            </p:cNvGrpSpPr>
            <p:nvPr/>
          </p:nvGrpSpPr>
          <p:grpSpPr>
            <a:xfrm>
              <a:off x="10787961" y="1261830"/>
              <a:ext cx="623003" cy="620535"/>
              <a:chOff x="7296944" y="5021262"/>
              <a:chExt cx="801688" cy="798513"/>
            </a:xfrm>
          </p:grpSpPr>
          <p:sp>
            <p:nvSpPr>
              <p:cNvPr id="80"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Rectangle 9"/>
            <p:cNvSpPr/>
            <p:nvPr/>
          </p:nvSpPr>
          <p:spPr bwMode="auto">
            <a:xfrm>
              <a:off x="11355642" y="2683240"/>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a:grpSpLocks noChangeAspect="1"/>
            </p:cNvGrpSpPr>
            <p:nvPr/>
          </p:nvGrpSpPr>
          <p:grpSpPr>
            <a:xfrm>
              <a:off x="10725924" y="2493645"/>
              <a:ext cx="593200" cy="590851"/>
              <a:chOff x="7296944" y="5021262"/>
              <a:chExt cx="801688" cy="798513"/>
            </a:xfrm>
          </p:grpSpPr>
          <p:sp>
            <p:nvSpPr>
              <p:cNvPr id="64"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a:grpSpLocks noChangeAspect="1"/>
            </p:cNvGrpSpPr>
            <p:nvPr/>
          </p:nvGrpSpPr>
          <p:grpSpPr>
            <a:xfrm>
              <a:off x="11364465" y="3142044"/>
              <a:ext cx="542585" cy="540436"/>
              <a:chOff x="7296944" y="5021262"/>
              <a:chExt cx="801688" cy="798513"/>
            </a:xfrm>
          </p:grpSpPr>
          <p:sp>
            <p:nvSpPr>
              <p:cNvPr id="48"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Rectangle 12"/>
            <p:cNvSpPr/>
            <p:nvPr/>
          </p:nvSpPr>
          <p:spPr bwMode="auto">
            <a:xfrm>
              <a:off x="10412488" y="96680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p:cNvGrpSpPr>
              <a:grpSpLocks noChangeAspect="1"/>
            </p:cNvGrpSpPr>
            <p:nvPr/>
          </p:nvGrpSpPr>
          <p:grpSpPr>
            <a:xfrm>
              <a:off x="10157462" y="2753036"/>
              <a:ext cx="656378" cy="653778"/>
              <a:chOff x="7296944" y="5021262"/>
              <a:chExt cx="801688" cy="798513"/>
            </a:xfrm>
          </p:grpSpPr>
          <p:sp>
            <p:nvSpPr>
              <p:cNvPr id="32"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a:grpSpLocks noChangeAspect="1"/>
            </p:cNvGrpSpPr>
            <p:nvPr/>
          </p:nvGrpSpPr>
          <p:grpSpPr>
            <a:xfrm>
              <a:off x="11404538" y="2242949"/>
              <a:ext cx="690353" cy="687619"/>
              <a:chOff x="7296944" y="5021262"/>
              <a:chExt cx="801688" cy="798513"/>
            </a:xfrm>
          </p:grpSpPr>
          <p:sp>
            <p:nvSpPr>
              <p:cNvPr id="16"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6" name="Group 115"/>
          <p:cNvGrpSpPr>
            <a:grpSpLocks noChangeAspect="1"/>
          </p:cNvGrpSpPr>
          <p:nvPr/>
        </p:nvGrpSpPr>
        <p:grpSpPr>
          <a:xfrm>
            <a:off x="9052641" y="4243282"/>
            <a:ext cx="755983" cy="539531"/>
            <a:chOff x="8031673" y="2112654"/>
            <a:chExt cx="2706706" cy="1824680"/>
          </a:xfrm>
        </p:grpSpPr>
        <p:sp>
          <p:nvSpPr>
            <p:cNvPr id="117" name="Oval 116"/>
            <p:cNvSpPr/>
            <p:nvPr/>
          </p:nvSpPr>
          <p:spPr bwMode="auto">
            <a:xfrm>
              <a:off x="8031673" y="2157782"/>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8" name="Oval 117"/>
            <p:cNvSpPr>
              <a:spLocks noChangeAspect="1"/>
            </p:cNvSpPr>
            <p:nvPr/>
          </p:nvSpPr>
          <p:spPr bwMode="auto">
            <a:xfrm>
              <a:off x="9189805" y="2158374"/>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9" name="Oval 118"/>
            <p:cNvSpPr/>
            <p:nvPr/>
          </p:nvSpPr>
          <p:spPr bwMode="auto">
            <a:xfrm>
              <a:off x="10036310" y="2146670"/>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cxnSp>
          <p:nvCxnSpPr>
            <p:cNvPr id="120" name="Straight Connector 119"/>
            <p:cNvCxnSpPr/>
            <p:nvPr/>
          </p:nvCxnSpPr>
          <p:spPr>
            <a:xfrm>
              <a:off x="8946073" y="2112654"/>
              <a:ext cx="0" cy="731520"/>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bwMode="auto">
            <a:xfrm>
              <a:off x="8626032" y="3268637"/>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sp>
          <p:nvSpPr>
            <p:cNvPr id="122" name="Oval 121"/>
            <p:cNvSpPr/>
            <p:nvPr/>
          </p:nvSpPr>
          <p:spPr bwMode="auto">
            <a:xfrm>
              <a:off x="10098300" y="3268636"/>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cxnSp>
          <p:nvCxnSpPr>
            <p:cNvPr id="123" name="Straight Connector 122"/>
            <p:cNvCxnSpPr/>
            <p:nvPr/>
          </p:nvCxnSpPr>
          <p:spPr>
            <a:xfrm>
              <a:off x="9519771" y="3205813"/>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9793664"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8144357"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8364548"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a:off x="8760874" y="5503625"/>
            <a:ext cx="1290892" cy="1254527"/>
            <a:chOff x="8760874" y="5503625"/>
            <a:chExt cx="1290892" cy="1254527"/>
          </a:xfrm>
        </p:grpSpPr>
        <p:grpSp>
          <p:nvGrpSpPr>
            <p:cNvPr id="159" name="Group 158"/>
            <p:cNvGrpSpPr/>
            <p:nvPr/>
          </p:nvGrpSpPr>
          <p:grpSpPr>
            <a:xfrm>
              <a:off x="8760874" y="5503625"/>
              <a:ext cx="1219867" cy="1066844"/>
              <a:chOff x="7659688" y="5716588"/>
              <a:chExt cx="898525" cy="785812"/>
            </a:xfrm>
          </p:grpSpPr>
          <p:sp>
            <p:nvSpPr>
              <p:cNvPr id="131"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1" name="TextBox 160"/>
            <p:cNvSpPr txBox="1"/>
            <p:nvPr/>
          </p:nvSpPr>
          <p:spPr>
            <a:xfrm>
              <a:off x="9190633" y="6358042"/>
              <a:ext cx="861133" cy="400110"/>
            </a:xfrm>
            <a:prstGeom prst="rect">
              <a:avLst/>
            </a:prstGeom>
            <a:noFill/>
          </p:spPr>
          <p:txBody>
            <a:bodyPr wrap="none" rtlCol="0">
              <a:spAutoFit/>
            </a:bodyPr>
            <a:lstStyle/>
            <a:p>
              <a:r>
                <a:rPr lang="en-GB" sz="2000" dirty="0" smtClean="0">
                  <a:sym typeface="Webdings" panose="05030102010509060703" pitchFamily="18" charset="2"/>
                </a:rPr>
                <a:t></a:t>
              </a:r>
              <a:r>
                <a:rPr lang="en-GB" sz="2000" dirty="0" smtClean="0"/>
                <a:t>Bolt</a:t>
              </a:r>
              <a:endParaRPr lang="en-US" sz="2000" dirty="0"/>
            </a:p>
          </p:txBody>
        </p:sp>
      </p:grpSp>
      <p:grpSp>
        <p:nvGrpSpPr>
          <p:cNvPr id="191" name="Group 190"/>
          <p:cNvGrpSpPr/>
          <p:nvPr/>
        </p:nvGrpSpPr>
        <p:grpSpPr>
          <a:xfrm>
            <a:off x="6829067" y="5328088"/>
            <a:ext cx="1519884" cy="1185636"/>
            <a:chOff x="7025368" y="5554656"/>
            <a:chExt cx="1519884" cy="1185636"/>
          </a:xfrm>
        </p:grpSpPr>
        <p:grpSp>
          <p:nvGrpSpPr>
            <p:cNvPr id="162" name="Group 161"/>
            <p:cNvGrpSpPr>
              <a:grpSpLocks noChangeAspect="1"/>
            </p:cNvGrpSpPr>
            <p:nvPr/>
          </p:nvGrpSpPr>
          <p:grpSpPr>
            <a:xfrm>
              <a:off x="7025368" y="5554656"/>
              <a:ext cx="1519884" cy="1185636"/>
              <a:chOff x="1507436" y="1799127"/>
              <a:chExt cx="3681068" cy="2752580"/>
            </a:xfrm>
          </p:grpSpPr>
          <p:sp>
            <p:nvSpPr>
              <p:cNvPr id="163" name="Rectangle 162"/>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4" name="Rectangle 163"/>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5" name="Rectangle 164"/>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6" name="Isosceles Triangle 165"/>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8"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5-Point Star 168"/>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0" name="Group 4"/>
            <p:cNvGrpSpPr>
              <a:grpSpLocks noChangeAspect="1"/>
            </p:cNvGrpSpPr>
            <p:nvPr/>
          </p:nvGrpSpPr>
          <p:grpSpPr bwMode="auto">
            <a:xfrm>
              <a:off x="7139758" y="5894113"/>
              <a:ext cx="740111" cy="694852"/>
              <a:chOff x="5842" y="1401"/>
              <a:chExt cx="705" cy="706"/>
            </a:xfrm>
          </p:grpSpPr>
          <p:sp>
            <p:nvSpPr>
              <p:cNvPr id="171" name="AutoShape 3"/>
              <p:cNvSpPr>
                <a:spLocks noChangeAspect="1" noChangeArrowheads="1" noTextEdit="1"/>
              </p:cNvSpPr>
              <p:nvPr/>
            </p:nvSpPr>
            <p:spPr bwMode="auto">
              <a:xfrm>
                <a:off x="5842" y="1401"/>
                <a:ext cx="705"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5"/>
              <p:cNvSpPr>
                <a:spLocks noChangeArrowheads="1"/>
              </p:cNvSpPr>
              <p:nvPr/>
            </p:nvSpPr>
            <p:spPr bwMode="auto">
              <a:xfrm>
                <a:off x="5836" y="1407"/>
                <a:ext cx="705" cy="70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6"/>
              <p:cNvSpPr>
                <a:spLocks noChangeArrowheads="1"/>
              </p:cNvSpPr>
              <p:nvPr/>
            </p:nvSpPr>
            <p:spPr bwMode="auto">
              <a:xfrm>
                <a:off x="5948" y="1519"/>
                <a:ext cx="482" cy="48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7"/>
              <p:cNvSpPr>
                <a:spLocks/>
              </p:cNvSpPr>
              <p:nvPr/>
            </p:nvSpPr>
            <p:spPr bwMode="auto">
              <a:xfrm>
                <a:off x="6148" y="1719"/>
                <a:ext cx="82" cy="229"/>
              </a:xfrm>
              <a:custGeom>
                <a:avLst/>
                <a:gdLst>
                  <a:gd name="T0" fmla="*/ 0 w 14"/>
                  <a:gd name="T1" fmla="*/ 7 h 39"/>
                  <a:gd name="T2" fmla="*/ 7 w 14"/>
                  <a:gd name="T3" fmla="*/ 0 h 39"/>
                  <a:gd name="T4" fmla="*/ 14 w 14"/>
                  <a:gd name="T5" fmla="*/ 7 h 39"/>
                  <a:gd name="T6" fmla="*/ 7 w 14"/>
                  <a:gd name="T7" fmla="*/ 39 h 39"/>
                  <a:gd name="T8" fmla="*/ 0 w 14"/>
                  <a:gd name="T9" fmla="*/ 7 h 39"/>
                </a:gdLst>
                <a:ahLst/>
                <a:cxnLst>
                  <a:cxn ang="0">
                    <a:pos x="T0" y="T1"/>
                  </a:cxn>
                  <a:cxn ang="0">
                    <a:pos x="T2" y="T3"/>
                  </a:cxn>
                  <a:cxn ang="0">
                    <a:pos x="T4" y="T5"/>
                  </a:cxn>
                  <a:cxn ang="0">
                    <a:pos x="T6" y="T7"/>
                  </a:cxn>
                  <a:cxn ang="0">
                    <a:pos x="T8" y="T9"/>
                  </a:cxn>
                </a:cxnLst>
                <a:rect l="0" t="0" r="r" b="b"/>
                <a:pathLst>
                  <a:path w="14" h="39">
                    <a:moveTo>
                      <a:pt x="0" y="7"/>
                    </a:moveTo>
                    <a:cubicBezTo>
                      <a:pt x="0" y="3"/>
                      <a:pt x="3" y="0"/>
                      <a:pt x="7" y="0"/>
                    </a:cubicBezTo>
                    <a:cubicBezTo>
                      <a:pt x="11" y="0"/>
                      <a:pt x="14" y="3"/>
                      <a:pt x="14" y="7"/>
                    </a:cubicBezTo>
                    <a:cubicBezTo>
                      <a:pt x="14" y="11"/>
                      <a:pt x="7" y="39"/>
                      <a:pt x="7" y="39"/>
                    </a:cubicBezTo>
                    <a:cubicBezTo>
                      <a:pt x="7" y="39"/>
                      <a:pt x="0" y="11"/>
                      <a:pt x="0" y="7"/>
                    </a:cubicBezTo>
                    <a:close/>
                  </a:path>
                </a:pathLst>
              </a:custGeom>
              <a:solidFill>
                <a:schemeClr val="bg2">
                  <a:lumMod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8"/>
              <p:cNvSpPr>
                <a:spLocks/>
              </p:cNvSpPr>
              <p:nvPr/>
            </p:nvSpPr>
            <p:spPr bwMode="auto">
              <a:xfrm>
                <a:off x="6148" y="1572"/>
                <a:ext cx="82" cy="229"/>
              </a:xfrm>
              <a:custGeom>
                <a:avLst/>
                <a:gdLst>
                  <a:gd name="T0" fmla="*/ 14 w 14"/>
                  <a:gd name="T1" fmla="*/ 32 h 39"/>
                  <a:gd name="T2" fmla="*/ 7 w 14"/>
                  <a:gd name="T3" fmla="*/ 39 h 39"/>
                  <a:gd name="T4" fmla="*/ 0 w 14"/>
                  <a:gd name="T5" fmla="*/ 32 h 39"/>
                  <a:gd name="T6" fmla="*/ 7 w 14"/>
                  <a:gd name="T7" fmla="*/ 0 h 39"/>
                  <a:gd name="T8" fmla="*/ 14 w 14"/>
                  <a:gd name="T9" fmla="*/ 32 h 39"/>
                </a:gdLst>
                <a:ahLst/>
                <a:cxnLst>
                  <a:cxn ang="0">
                    <a:pos x="T0" y="T1"/>
                  </a:cxn>
                  <a:cxn ang="0">
                    <a:pos x="T2" y="T3"/>
                  </a:cxn>
                  <a:cxn ang="0">
                    <a:pos x="T4" y="T5"/>
                  </a:cxn>
                  <a:cxn ang="0">
                    <a:pos x="T6" y="T7"/>
                  </a:cxn>
                  <a:cxn ang="0">
                    <a:pos x="T8" y="T9"/>
                  </a:cxn>
                </a:cxnLst>
                <a:rect l="0" t="0" r="r" b="b"/>
                <a:pathLst>
                  <a:path w="14" h="39">
                    <a:moveTo>
                      <a:pt x="14" y="32"/>
                    </a:moveTo>
                    <a:cubicBezTo>
                      <a:pt x="14" y="36"/>
                      <a:pt x="11" y="39"/>
                      <a:pt x="7" y="39"/>
                    </a:cubicBezTo>
                    <a:cubicBezTo>
                      <a:pt x="3" y="39"/>
                      <a:pt x="0" y="36"/>
                      <a:pt x="0" y="32"/>
                    </a:cubicBezTo>
                    <a:cubicBezTo>
                      <a:pt x="0" y="28"/>
                      <a:pt x="7" y="0"/>
                      <a:pt x="7" y="0"/>
                    </a:cubicBezTo>
                    <a:cubicBezTo>
                      <a:pt x="7" y="0"/>
                      <a:pt x="14" y="28"/>
                      <a:pt x="14" y="32"/>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6" name="Group 175"/>
            <p:cNvGrpSpPr/>
            <p:nvPr/>
          </p:nvGrpSpPr>
          <p:grpSpPr>
            <a:xfrm>
              <a:off x="7916720" y="6259358"/>
              <a:ext cx="459809" cy="383174"/>
              <a:chOff x="9947493" y="3066862"/>
              <a:chExt cx="1645920" cy="1371600"/>
            </a:xfrm>
          </p:grpSpPr>
          <p:grpSp>
            <p:nvGrpSpPr>
              <p:cNvPr id="177" name="Group 176"/>
              <p:cNvGrpSpPr/>
              <p:nvPr/>
            </p:nvGrpSpPr>
            <p:grpSpPr>
              <a:xfrm rot="10800000">
                <a:off x="9947493" y="3066862"/>
                <a:ext cx="1645920" cy="1371600"/>
                <a:chOff x="9860055" y="1460799"/>
                <a:chExt cx="1737360" cy="1371600"/>
              </a:xfrm>
            </p:grpSpPr>
            <p:sp>
              <p:nvSpPr>
                <p:cNvPr id="179" name="Isosceles Triangle 178"/>
                <p:cNvSpPr>
                  <a:spLocks noChangeAspect="1"/>
                </p:cNvSpPr>
                <p:nvPr/>
              </p:nvSpPr>
              <p:spPr bwMode="auto">
                <a:xfrm rot="10800000">
                  <a:off x="9860055" y="1460799"/>
                  <a:ext cx="1737360" cy="1371600"/>
                </a:xfrm>
                <a:prstGeom prst="triangle">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0" name="Trapezoid 179"/>
                <p:cNvSpPr/>
                <p:nvPr/>
              </p:nvSpPr>
              <p:spPr bwMode="auto">
                <a:xfrm>
                  <a:off x="10610240" y="1801808"/>
                  <a:ext cx="236989" cy="511026"/>
                </a:xfrm>
                <a:prstGeom prst="trapezoid">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78" name="Oval 177"/>
              <p:cNvSpPr/>
              <p:nvPr/>
            </p:nvSpPr>
            <p:spPr bwMode="auto">
              <a:xfrm>
                <a:off x="10688157" y="4139581"/>
                <a:ext cx="164592" cy="164592"/>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6" name="Group 185"/>
            <p:cNvGrpSpPr>
              <a:grpSpLocks noChangeAspect="1"/>
            </p:cNvGrpSpPr>
            <p:nvPr/>
          </p:nvGrpSpPr>
          <p:grpSpPr>
            <a:xfrm>
              <a:off x="7972897" y="5813838"/>
              <a:ext cx="333399" cy="333399"/>
              <a:chOff x="4694237" y="5021262"/>
              <a:chExt cx="1371600" cy="1371600"/>
            </a:xfrm>
          </p:grpSpPr>
          <p:sp>
            <p:nvSpPr>
              <p:cNvPr id="187" name="Oval 186"/>
              <p:cNvSpPr/>
              <p:nvPr/>
            </p:nvSpPr>
            <p:spPr bwMode="auto">
              <a:xfrm>
                <a:off x="4694237" y="5021262"/>
                <a:ext cx="1371600" cy="1371600"/>
              </a:xfrm>
              <a:prstGeom prst="ellipse">
                <a:avLst/>
              </a:prstGeom>
              <a:solidFill>
                <a:srgbClr val="4668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88" name="Group 187"/>
              <p:cNvGrpSpPr/>
              <p:nvPr/>
            </p:nvGrpSpPr>
            <p:grpSpPr>
              <a:xfrm rot="10800000">
                <a:off x="5296301" y="5255490"/>
                <a:ext cx="182880" cy="903144"/>
                <a:chOff x="5522594" y="4049597"/>
                <a:chExt cx="182880" cy="903144"/>
              </a:xfrm>
              <a:solidFill>
                <a:schemeClr val="bg1"/>
              </a:solidFill>
            </p:grpSpPr>
            <p:sp>
              <p:nvSpPr>
                <p:cNvPr id="189" name="Rectangle 188"/>
                <p:cNvSpPr/>
                <p:nvPr/>
              </p:nvSpPr>
              <p:spPr bwMode="auto">
                <a:xfrm>
                  <a:off x="5537834" y="4049597"/>
                  <a:ext cx="152400" cy="65014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0" name="Oval 189"/>
                <p:cNvSpPr/>
                <p:nvPr/>
              </p:nvSpPr>
              <p:spPr bwMode="auto">
                <a:xfrm>
                  <a:off x="5522594" y="4769861"/>
                  <a:ext cx="182880" cy="1828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192" name="Group 191"/>
          <p:cNvGrpSpPr>
            <a:grpSpLocks noChangeAspect="1"/>
          </p:cNvGrpSpPr>
          <p:nvPr/>
        </p:nvGrpSpPr>
        <p:grpSpPr>
          <a:xfrm>
            <a:off x="10641253" y="5567312"/>
            <a:ext cx="1519927" cy="685800"/>
            <a:chOff x="2904848" y="2885814"/>
            <a:chExt cx="1681162" cy="959376"/>
          </a:xfrm>
        </p:grpSpPr>
        <p:sp>
          <p:nvSpPr>
            <p:cNvPr id="193" name="Flowchart: Magnetic Disk 19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95" name="Down Arrow 194"/>
          <p:cNvSpPr/>
          <p:nvPr/>
        </p:nvSpPr>
        <p:spPr>
          <a:xfrm rot="5400000">
            <a:off x="8425236" y="5599174"/>
            <a:ext cx="372792" cy="719688"/>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Down Arrow 195"/>
          <p:cNvSpPr/>
          <p:nvPr/>
        </p:nvSpPr>
        <p:spPr>
          <a:xfrm rot="16200000" flipH="1">
            <a:off x="10243413" y="5588728"/>
            <a:ext cx="372792" cy="719688"/>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itle 1"/>
          <p:cNvSpPr txBox="1">
            <a:spLocks/>
          </p:cNvSpPr>
          <p:nvPr/>
        </p:nvSpPr>
        <p:spPr>
          <a:xfrm>
            <a:off x="483637" y="286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Introducing Storm</a:t>
            </a:r>
            <a:endParaRPr lang="en-US" dirty="0"/>
          </a:p>
        </p:txBody>
      </p:sp>
    </p:spTree>
    <p:extLst>
      <p:ext uri="{BB962C8B-B14F-4D97-AF65-F5344CB8AC3E}">
        <p14:creationId xmlns:p14="http://schemas.microsoft.com/office/powerpoint/2010/main" val="263909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197"/>
                                        </p:tgtEl>
                                        <p:attrNameLst>
                                          <p:attrName>style.visibility</p:attrName>
                                        </p:attrNameLst>
                                      </p:cBhvr>
                                      <p:to>
                                        <p:strVal val="visible"/>
                                      </p:to>
                                    </p:set>
                                    <p:animEffect transition="in" filter="fade">
                                      <p:cBhvr>
                                        <p:cTn id="20" dur="500"/>
                                        <p:tgtEl>
                                          <p:spTgt spid="197"/>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27"/>
                                        </p:tgtEl>
                                        <p:attrNameLst>
                                          <p:attrName>style.visibility</p:attrName>
                                        </p:attrNameLst>
                                      </p:cBhvr>
                                      <p:to>
                                        <p:strVal val="visible"/>
                                      </p:to>
                                    </p:set>
                                    <p:animEffect transition="in" filter="wipe(up)">
                                      <p:cBhvr>
                                        <p:cTn id="24" dur="500"/>
                                        <p:tgtEl>
                                          <p:spTgt spid="127"/>
                                        </p:tgtEl>
                                      </p:cBhvr>
                                    </p:animEffect>
                                  </p:childTnLst>
                                </p:cTn>
                              </p:par>
                              <p:par>
                                <p:cTn id="25" presetID="1" presetClass="entr" presetSubtype="0" fill="hold" nodeType="withEffect">
                                  <p:stCondLst>
                                    <p:cond delay="0"/>
                                  </p:stCondLst>
                                  <p:childTnLst>
                                    <p:set>
                                      <p:cBhvr>
                                        <p:cTn id="26" dur="1" fill="hold">
                                          <p:stCondLst>
                                            <p:cond delay="0"/>
                                          </p:stCondLst>
                                        </p:cTn>
                                        <p:tgtEl>
                                          <p:spTgt spid="116"/>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98"/>
                                        </p:tgtEl>
                                        <p:attrNameLst>
                                          <p:attrName>style.visibility</p:attrName>
                                        </p:attrNameLst>
                                      </p:cBhvr>
                                      <p:to>
                                        <p:strVal val="visible"/>
                                      </p:to>
                                    </p:set>
                                    <p:animEffect transition="in" filter="fade">
                                      <p:cBhvr>
                                        <p:cTn id="33" dur="500"/>
                                        <p:tgtEl>
                                          <p:spTgt spid="19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
                                            <p:txEl>
                                              <p:pRg st="13" end="13"/>
                                            </p:txEl>
                                          </p:spTgt>
                                        </p:tgtEl>
                                        <p:attrNameLst>
                                          <p:attrName>style.visibility</p:attrName>
                                        </p:attrNameLst>
                                      </p:cBhvr>
                                      <p:to>
                                        <p:strVal val="visible"/>
                                      </p:to>
                                    </p:set>
                                  </p:childTnLst>
                                </p:cTn>
                              </p:par>
                              <p:par>
                                <p:cTn id="58" presetID="22" presetClass="entr" presetSubtype="2" fill="hold" grpId="0" nodeType="withEffect">
                                  <p:stCondLst>
                                    <p:cond delay="0"/>
                                  </p:stCondLst>
                                  <p:childTnLst>
                                    <p:set>
                                      <p:cBhvr>
                                        <p:cTn id="59" dur="1" fill="hold">
                                          <p:stCondLst>
                                            <p:cond delay="0"/>
                                          </p:stCondLst>
                                        </p:cTn>
                                        <p:tgtEl>
                                          <p:spTgt spid="195"/>
                                        </p:tgtEl>
                                        <p:attrNameLst>
                                          <p:attrName>style.visibility</p:attrName>
                                        </p:attrNameLst>
                                      </p:cBhvr>
                                      <p:to>
                                        <p:strVal val="visible"/>
                                      </p:to>
                                    </p:set>
                                    <p:animEffect transition="in" filter="wipe(right)">
                                      <p:cBhvr>
                                        <p:cTn id="60" dur="500"/>
                                        <p:tgtEl>
                                          <p:spTgt spid="195"/>
                                        </p:tgtEl>
                                      </p:cBhvr>
                                    </p:animEffect>
                                  </p:childTnLst>
                                </p:cTn>
                              </p:par>
                              <p:par>
                                <p:cTn id="61" presetID="10" presetClass="entr" presetSubtype="0" fill="hold" nodeType="withEffect">
                                  <p:stCondLst>
                                    <p:cond delay="0"/>
                                  </p:stCondLst>
                                  <p:childTnLst>
                                    <p:set>
                                      <p:cBhvr>
                                        <p:cTn id="62" dur="1" fill="hold">
                                          <p:stCondLst>
                                            <p:cond delay="0"/>
                                          </p:stCondLst>
                                        </p:cTn>
                                        <p:tgtEl>
                                          <p:spTgt spid="191"/>
                                        </p:tgtEl>
                                        <p:attrNameLst>
                                          <p:attrName>style.visibility</p:attrName>
                                        </p:attrNameLst>
                                      </p:cBhvr>
                                      <p:to>
                                        <p:strVal val="visible"/>
                                      </p:to>
                                    </p:set>
                                    <p:animEffect transition="in" filter="fade">
                                      <p:cBhvr>
                                        <p:cTn id="63" dur="500"/>
                                        <p:tgtEl>
                                          <p:spTgt spid="19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96"/>
                                        </p:tgtEl>
                                        <p:attrNameLst>
                                          <p:attrName>style.visibility</p:attrName>
                                        </p:attrNameLst>
                                      </p:cBhvr>
                                      <p:to>
                                        <p:strVal val="visible"/>
                                      </p:to>
                                    </p:set>
                                    <p:animEffect transition="in" filter="wipe(left)">
                                      <p:cBhvr>
                                        <p:cTn id="66" dur="500"/>
                                        <p:tgtEl>
                                          <p:spTgt spid="196"/>
                                        </p:tgtEl>
                                      </p:cBhvr>
                                    </p:animEffect>
                                  </p:childTnLst>
                                </p:cTn>
                              </p:par>
                              <p:par>
                                <p:cTn id="67" presetID="10" presetClass="entr" presetSubtype="0" fill="hold" nodeType="withEffect">
                                  <p:stCondLst>
                                    <p:cond delay="0"/>
                                  </p:stCondLst>
                                  <p:childTnLst>
                                    <p:set>
                                      <p:cBhvr>
                                        <p:cTn id="68" dur="1" fill="hold">
                                          <p:stCondLst>
                                            <p:cond delay="0"/>
                                          </p:stCondLst>
                                        </p:cTn>
                                        <p:tgtEl>
                                          <p:spTgt spid="192"/>
                                        </p:tgtEl>
                                        <p:attrNameLst>
                                          <p:attrName>style.visibility</p:attrName>
                                        </p:attrNameLst>
                                      </p:cBhvr>
                                      <p:to>
                                        <p:strVal val="visible"/>
                                      </p:to>
                                    </p:set>
                                    <p:animEffect transition="in" filter="fade">
                                      <p:cBhvr>
                                        <p:cTn id="69"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4" grpId="0" build="p"/>
      <p:bldP spid="195" grpId="0" animBg="1"/>
      <p:bldP spid="19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Bolt 1"/>
          <p:cNvGrpSpPr/>
          <p:nvPr/>
        </p:nvGrpSpPr>
        <p:grpSpPr>
          <a:xfrm>
            <a:off x="8355935" y="1866553"/>
            <a:ext cx="1290892" cy="1254527"/>
            <a:chOff x="8760874" y="5503625"/>
            <a:chExt cx="1290892" cy="1254527"/>
          </a:xfrm>
        </p:grpSpPr>
        <p:grpSp>
          <p:nvGrpSpPr>
            <p:cNvPr id="10" name="Group 9"/>
            <p:cNvGrpSpPr/>
            <p:nvPr/>
          </p:nvGrpSpPr>
          <p:grpSpPr>
            <a:xfrm>
              <a:off x="8760874" y="5503625"/>
              <a:ext cx="1219867" cy="1066844"/>
              <a:chOff x="7659688" y="5716588"/>
              <a:chExt cx="898525" cy="785812"/>
            </a:xfrm>
          </p:grpSpPr>
          <p:sp>
            <p:nvSpPr>
              <p:cNvPr id="12"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p:nvSpPr>
          <p:spPr>
            <a:xfrm>
              <a:off x="9190633" y="6358042"/>
              <a:ext cx="861133" cy="400110"/>
            </a:xfrm>
            <a:prstGeom prst="rect">
              <a:avLst/>
            </a:prstGeom>
            <a:noFill/>
          </p:spPr>
          <p:txBody>
            <a:bodyPr wrap="none" rtlCol="0">
              <a:spAutoFit/>
            </a:bodyPr>
            <a:lstStyle/>
            <a:p>
              <a:r>
                <a:rPr lang="en-GB" sz="2000" dirty="0" smtClean="0">
                  <a:sym typeface="Webdings" panose="05030102010509060703" pitchFamily="18" charset="2"/>
                </a:rPr>
                <a:t></a:t>
              </a:r>
              <a:r>
                <a:rPr lang="en-GB" sz="2000" dirty="0" smtClean="0"/>
                <a:t>Bolt</a:t>
              </a:r>
              <a:endParaRPr lang="en-US" sz="2000" dirty="0"/>
            </a:p>
          </p:txBody>
        </p:sp>
      </p:grpSp>
      <p:sp>
        <p:nvSpPr>
          <p:cNvPr id="14" name="Stream 1"/>
          <p:cNvSpPr/>
          <p:nvPr/>
        </p:nvSpPr>
        <p:spPr>
          <a:xfrm rot="16200000">
            <a:off x="6982817" y="1348938"/>
            <a:ext cx="569171" cy="2173250"/>
          </a:xfrm>
          <a:prstGeom prst="downArrow">
            <a:avLst>
              <a:gd name="adj1" fmla="val 32149"/>
              <a:gd name="adj2"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lt 2"/>
          <p:cNvGrpSpPr/>
          <p:nvPr/>
        </p:nvGrpSpPr>
        <p:grpSpPr>
          <a:xfrm>
            <a:off x="8290356" y="3289453"/>
            <a:ext cx="1290892" cy="1254527"/>
            <a:chOff x="8760874" y="5503625"/>
            <a:chExt cx="1290892" cy="1254527"/>
          </a:xfrm>
        </p:grpSpPr>
        <p:grpSp>
          <p:nvGrpSpPr>
            <p:cNvPr id="16" name="Group 15"/>
            <p:cNvGrpSpPr/>
            <p:nvPr/>
          </p:nvGrpSpPr>
          <p:grpSpPr>
            <a:xfrm>
              <a:off x="8760874" y="5503625"/>
              <a:ext cx="1219867" cy="1066844"/>
              <a:chOff x="7659688" y="5716588"/>
              <a:chExt cx="898525" cy="785812"/>
            </a:xfrm>
          </p:grpSpPr>
          <p:sp>
            <p:nvSpPr>
              <p:cNvPr id="18"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TextBox 16"/>
            <p:cNvSpPr txBox="1"/>
            <p:nvPr/>
          </p:nvSpPr>
          <p:spPr>
            <a:xfrm>
              <a:off x="9190633" y="6358042"/>
              <a:ext cx="861133" cy="400110"/>
            </a:xfrm>
            <a:prstGeom prst="rect">
              <a:avLst/>
            </a:prstGeom>
            <a:noFill/>
          </p:spPr>
          <p:txBody>
            <a:bodyPr wrap="none" rtlCol="0">
              <a:spAutoFit/>
            </a:bodyPr>
            <a:lstStyle/>
            <a:p>
              <a:r>
                <a:rPr lang="en-GB" sz="2000" dirty="0" smtClean="0">
                  <a:sym typeface="Webdings" panose="05030102010509060703" pitchFamily="18" charset="2"/>
                </a:rPr>
                <a:t></a:t>
              </a:r>
              <a:r>
                <a:rPr lang="en-GB" sz="2000" dirty="0" smtClean="0"/>
                <a:t>Bolt</a:t>
              </a:r>
              <a:endParaRPr lang="en-US" sz="2000" dirty="0"/>
            </a:p>
          </p:txBody>
        </p:sp>
      </p:grpSp>
      <p:sp>
        <p:nvSpPr>
          <p:cNvPr id="20" name="Stream 2"/>
          <p:cNvSpPr/>
          <p:nvPr/>
        </p:nvSpPr>
        <p:spPr>
          <a:xfrm flipV="1">
            <a:off x="6183716" y="2498241"/>
            <a:ext cx="2105467" cy="1605415"/>
          </a:xfrm>
          <a:prstGeom prst="bentArrow">
            <a:avLst>
              <a:gd name="adj1" fmla="val 10760"/>
              <a:gd name="adj2" fmla="val 17286"/>
              <a:gd name="adj3" fmla="val 18671"/>
              <a:gd name="adj4" fmla="val 3030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3" name="Spout 1"/>
          <p:cNvGrpSpPr/>
          <p:nvPr/>
        </p:nvGrpSpPr>
        <p:grpSpPr>
          <a:xfrm>
            <a:off x="5564894" y="826495"/>
            <a:ext cx="1469458" cy="1499124"/>
            <a:chOff x="8594073" y="2028923"/>
            <a:chExt cx="1703076" cy="1737458"/>
          </a:xfrm>
        </p:grpSpPr>
        <p:grpSp>
          <p:nvGrpSpPr>
            <p:cNvPr id="4" name="Group 3"/>
            <p:cNvGrpSpPr>
              <a:grpSpLocks noChangeAspect="1"/>
            </p:cNvGrpSpPr>
            <p:nvPr/>
          </p:nvGrpSpPr>
          <p:grpSpPr>
            <a:xfrm>
              <a:off x="8594073" y="2028923"/>
              <a:ext cx="1703076" cy="1737458"/>
              <a:chOff x="5785895" y="1654712"/>
              <a:chExt cx="1828800" cy="1775340"/>
            </a:xfrm>
          </p:grpSpPr>
          <p:sp>
            <p:nvSpPr>
              <p:cNvPr id="6" name="Isosceles Triangle 5"/>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5" name="TextBox 4"/>
            <p:cNvSpPr txBox="1"/>
            <p:nvPr/>
          </p:nvSpPr>
          <p:spPr>
            <a:xfrm>
              <a:off x="9022074" y="2434867"/>
              <a:ext cx="793807" cy="400110"/>
            </a:xfrm>
            <a:prstGeom prst="rect">
              <a:avLst/>
            </a:prstGeom>
            <a:noFill/>
          </p:spPr>
          <p:txBody>
            <a:bodyPr wrap="none" rtlCol="0">
              <a:spAutoFit/>
            </a:bodyPr>
            <a:lstStyle/>
            <a:p>
              <a:r>
                <a:rPr lang="en-GB" sz="2000" dirty="0" smtClean="0"/>
                <a:t>Spout</a:t>
              </a:r>
              <a:endParaRPr lang="en-US" sz="2000" dirty="0"/>
            </a:p>
          </p:txBody>
        </p:sp>
      </p:grpSp>
      <p:sp>
        <p:nvSpPr>
          <p:cNvPr id="21" name="Stream 3"/>
          <p:cNvSpPr/>
          <p:nvPr/>
        </p:nvSpPr>
        <p:spPr>
          <a:xfrm rot="16200000">
            <a:off x="9948606" y="3146371"/>
            <a:ext cx="569171" cy="1314779"/>
          </a:xfrm>
          <a:prstGeom prst="downArrow">
            <a:avLst>
              <a:gd name="adj1" fmla="val 32149"/>
              <a:gd name="adj2"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Bolt 3"/>
          <p:cNvGrpSpPr/>
          <p:nvPr/>
        </p:nvGrpSpPr>
        <p:grpSpPr>
          <a:xfrm>
            <a:off x="10727388" y="3300896"/>
            <a:ext cx="1290892" cy="1254527"/>
            <a:chOff x="8760874" y="5503625"/>
            <a:chExt cx="1290892" cy="1254527"/>
          </a:xfrm>
        </p:grpSpPr>
        <p:grpSp>
          <p:nvGrpSpPr>
            <p:cNvPr id="23" name="Group 22"/>
            <p:cNvGrpSpPr/>
            <p:nvPr/>
          </p:nvGrpSpPr>
          <p:grpSpPr>
            <a:xfrm>
              <a:off x="8760874" y="5503625"/>
              <a:ext cx="1219867" cy="1066844"/>
              <a:chOff x="7659688" y="5716588"/>
              <a:chExt cx="898525" cy="785812"/>
            </a:xfrm>
          </p:grpSpPr>
          <p:sp>
            <p:nvSpPr>
              <p:cNvPr id="25"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TextBox 23"/>
            <p:cNvSpPr txBox="1"/>
            <p:nvPr/>
          </p:nvSpPr>
          <p:spPr>
            <a:xfrm>
              <a:off x="9190633" y="6358042"/>
              <a:ext cx="861133" cy="400110"/>
            </a:xfrm>
            <a:prstGeom prst="rect">
              <a:avLst/>
            </a:prstGeom>
            <a:noFill/>
          </p:spPr>
          <p:txBody>
            <a:bodyPr wrap="none" rtlCol="0">
              <a:spAutoFit/>
            </a:bodyPr>
            <a:lstStyle/>
            <a:p>
              <a:r>
                <a:rPr lang="en-GB" sz="2000" dirty="0" smtClean="0">
                  <a:sym typeface="Webdings" panose="05030102010509060703" pitchFamily="18" charset="2"/>
                </a:rPr>
                <a:t></a:t>
              </a:r>
              <a:r>
                <a:rPr lang="en-GB" sz="2000" dirty="0" smtClean="0"/>
                <a:t>Bolt</a:t>
              </a:r>
              <a:endParaRPr lang="en-US" sz="2000" dirty="0"/>
            </a:p>
          </p:txBody>
        </p:sp>
      </p:grpSp>
      <p:grpSp>
        <p:nvGrpSpPr>
          <p:cNvPr id="33" name="Bolt 4"/>
          <p:cNvGrpSpPr/>
          <p:nvPr/>
        </p:nvGrpSpPr>
        <p:grpSpPr>
          <a:xfrm>
            <a:off x="8413173" y="5200735"/>
            <a:ext cx="1290892" cy="1254527"/>
            <a:chOff x="8760874" y="5503625"/>
            <a:chExt cx="1290892" cy="1254527"/>
          </a:xfrm>
        </p:grpSpPr>
        <p:grpSp>
          <p:nvGrpSpPr>
            <p:cNvPr id="34" name="Group 33"/>
            <p:cNvGrpSpPr/>
            <p:nvPr/>
          </p:nvGrpSpPr>
          <p:grpSpPr>
            <a:xfrm>
              <a:off x="8760874" y="5503625"/>
              <a:ext cx="1219867" cy="1066844"/>
              <a:chOff x="7659688" y="5716588"/>
              <a:chExt cx="898525" cy="785812"/>
            </a:xfrm>
          </p:grpSpPr>
          <p:sp>
            <p:nvSpPr>
              <p:cNvPr id="36"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TextBox 34"/>
            <p:cNvSpPr txBox="1"/>
            <p:nvPr/>
          </p:nvSpPr>
          <p:spPr>
            <a:xfrm>
              <a:off x="9190633" y="6358042"/>
              <a:ext cx="861133" cy="400110"/>
            </a:xfrm>
            <a:prstGeom prst="rect">
              <a:avLst/>
            </a:prstGeom>
            <a:noFill/>
          </p:spPr>
          <p:txBody>
            <a:bodyPr wrap="none" rtlCol="0">
              <a:spAutoFit/>
            </a:bodyPr>
            <a:lstStyle/>
            <a:p>
              <a:r>
                <a:rPr lang="en-GB" sz="2000" dirty="0" smtClean="0">
                  <a:sym typeface="Webdings" panose="05030102010509060703" pitchFamily="18" charset="2"/>
                </a:rPr>
                <a:t></a:t>
              </a:r>
              <a:r>
                <a:rPr lang="en-GB" sz="2000" dirty="0" smtClean="0"/>
                <a:t>Bolt</a:t>
              </a:r>
              <a:endParaRPr lang="en-US" sz="2000" dirty="0"/>
            </a:p>
          </p:txBody>
        </p:sp>
      </p:grpSp>
      <p:sp>
        <p:nvSpPr>
          <p:cNvPr id="38" name="Stream 4"/>
          <p:cNvSpPr/>
          <p:nvPr/>
        </p:nvSpPr>
        <p:spPr>
          <a:xfrm rot="16200000">
            <a:off x="7052755" y="4683120"/>
            <a:ext cx="569171" cy="2173250"/>
          </a:xfrm>
          <a:prstGeom prst="downArrow">
            <a:avLst>
              <a:gd name="adj1" fmla="val 32149"/>
              <a:gd name="adj2"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Key Points"/>
          <p:cNvSpPr>
            <a:spLocks noGrp="1"/>
          </p:cNvSpPr>
          <p:nvPr>
            <p:ph sz="quarter" idx="10"/>
          </p:nvPr>
        </p:nvSpPr>
        <p:spPr>
          <a:xfrm>
            <a:off x="152400" y="1111032"/>
            <a:ext cx="5596329" cy="5622508"/>
          </a:xfrm>
        </p:spPr>
        <p:txBody>
          <a:bodyPr/>
          <a:lstStyle/>
          <a:p>
            <a:r>
              <a:rPr lang="en-GB" sz="1400" dirty="0" smtClean="0"/>
              <a:t>Spouts emit tuples in streams</a:t>
            </a:r>
          </a:p>
          <a:p>
            <a:r>
              <a:rPr lang="en-GB" sz="1400" dirty="0" smtClean="0"/>
              <a:t>Spouts can emit multiple streams</a:t>
            </a:r>
          </a:p>
          <a:p>
            <a:r>
              <a:rPr lang="en-GB" sz="1400" dirty="0" smtClean="0"/>
              <a:t>Bolts process tuples</a:t>
            </a:r>
          </a:p>
          <a:p>
            <a:r>
              <a:rPr lang="en-GB" sz="1400" dirty="0" smtClean="0"/>
              <a:t>Bolts can also emit tuples</a:t>
            </a:r>
          </a:p>
          <a:p>
            <a:r>
              <a:rPr lang="en-GB" sz="1400" dirty="0" smtClean="0"/>
              <a:t>There can be multiple spouts and bolts in a topology</a:t>
            </a:r>
          </a:p>
          <a:p>
            <a:r>
              <a:rPr lang="en-GB" sz="1400" dirty="0" smtClean="0"/>
              <a:t>Bolts can process multiple streams</a:t>
            </a:r>
            <a:endParaRPr lang="en-GB" sz="1400" dirty="0"/>
          </a:p>
        </p:txBody>
      </p:sp>
      <p:sp>
        <p:nvSpPr>
          <p:cNvPr id="41" name="Stream 5"/>
          <p:cNvSpPr/>
          <p:nvPr/>
        </p:nvSpPr>
        <p:spPr>
          <a:xfrm>
            <a:off x="7056228" y="3644900"/>
            <a:ext cx="1193731" cy="2073149"/>
          </a:xfrm>
          <a:prstGeom prst="bentArrow">
            <a:avLst>
              <a:gd name="adj1" fmla="val 16079"/>
              <a:gd name="adj2" fmla="val 17286"/>
              <a:gd name="adj3" fmla="val 18671"/>
              <a:gd name="adj4" fmla="val 3030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27" name="Spout 2"/>
          <p:cNvGrpSpPr/>
          <p:nvPr/>
        </p:nvGrpSpPr>
        <p:grpSpPr>
          <a:xfrm>
            <a:off x="5628915" y="4168013"/>
            <a:ext cx="1469458" cy="1499124"/>
            <a:chOff x="8594073" y="2028923"/>
            <a:chExt cx="1703076" cy="1737458"/>
          </a:xfrm>
        </p:grpSpPr>
        <p:grpSp>
          <p:nvGrpSpPr>
            <p:cNvPr id="28" name="Group 27"/>
            <p:cNvGrpSpPr>
              <a:grpSpLocks noChangeAspect="1"/>
            </p:cNvGrpSpPr>
            <p:nvPr/>
          </p:nvGrpSpPr>
          <p:grpSpPr>
            <a:xfrm>
              <a:off x="8594073" y="2028923"/>
              <a:ext cx="1703076" cy="1737458"/>
              <a:chOff x="5785895" y="1654712"/>
              <a:chExt cx="1828800" cy="1775340"/>
            </a:xfrm>
          </p:grpSpPr>
          <p:sp>
            <p:nvSpPr>
              <p:cNvPr id="30" name="Isosceles Triangle 29"/>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Oval 31"/>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9" name="TextBox 28"/>
            <p:cNvSpPr txBox="1"/>
            <p:nvPr/>
          </p:nvSpPr>
          <p:spPr>
            <a:xfrm>
              <a:off x="9022074" y="2434867"/>
              <a:ext cx="793807" cy="400110"/>
            </a:xfrm>
            <a:prstGeom prst="rect">
              <a:avLst/>
            </a:prstGeom>
            <a:noFill/>
          </p:spPr>
          <p:txBody>
            <a:bodyPr wrap="none" rtlCol="0">
              <a:spAutoFit/>
            </a:bodyPr>
            <a:lstStyle/>
            <a:p>
              <a:r>
                <a:rPr lang="en-GB" sz="2000" dirty="0" smtClean="0"/>
                <a:t>Spout</a:t>
              </a:r>
              <a:endParaRPr lang="en-US" sz="2000" dirty="0"/>
            </a:p>
          </p:txBody>
        </p:sp>
      </p:grpSp>
      <p:sp>
        <p:nvSpPr>
          <p:cNvPr id="42" name="Title 1"/>
          <p:cNvSpPr txBox="1">
            <a:spLocks/>
          </p:cNvSpPr>
          <p:nvPr/>
        </p:nvSpPr>
        <p:spPr>
          <a:xfrm>
            <a:off x="483637" y="286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Storm topology</a:t>
            </a:r>
            <a:endParaRPr lang="en-US" dirty="0"/>
          </a:p>
        </p:txBody>
      </p:sp>
    </p:spTree>
    <p:extLst>
      <p:ext uri="{BB962C8B-B14F-4D97-AF65-F5344CB8AC3E}">
        <p14:creationId xmlns:p14="http://schemas.microsoft.com/office/powerpoint/2010/main" val="373722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xEl>
                                              <p:pRg st="1" end="1"/>
                                            </p:txEl>
                                          </p:spTgt>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xEl>
                                              <p:pRg st="2" end="2"/>
                                            </p:txEl>
                                          </p:spTgt>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0">
                                            <p:txEl>
                                              <p:pRg st="3" end="3"/>
                                            </p:txEl>
                                          </p:spTgt>
                                        </p:tgtEl>
                                        <p:attrNameLst>
                                          <p:attrName>style.visibility</p:attrName>
                                        </p:attrNameLst>
                                      </p:cBhvr>
                                      <p:to>
                                        <p:strVal val="visible"/>
                                      </p:to>
                                    </p:set>
                                  </p:childTnLst>
                                </p:cTn>
                              </p:par>
                            </p:childTnLst>
                          </p:cTn>
                        </p:par>
                        <p:par>
                          <p:cTn id="38" fill="hold">
                            <p:stCondLst>
                              <p:cond delay="0"/>
                            </p:stCondLst>
                            <p:childTnLst>
                              <p:par>
                                <p:cTn id="39" presetID="22" presetClass="entr" presetSubtype="8"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0">
                                            <p:txEl>
                                              <p:pRg st="4" end="4"/>
                                            </p:txEl>
                                          </p:spTgt>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par>
                          <p:cTn id="53" fill="hold">
                            <p:stCondLst>
                              <p:cond delay="0"/>
                            </p:stCondLst>
                            <p:childTnLst>
                              <p:par>
                                <p:cTn id="54" presetID="22" presetClass="entr" presetSubtype="8"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left)">
                                      <p:cBhvr>
                                        <p:cTn id="56" dur="500"/>
                                        <p:tgtEl>
                                          <p:spTgt spid="38"/>
                                        </p:tgtEl>
                                      </p:cBhvr>
                                    </p:animEffec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0">
                                            <p:txEl>
                                              <p:pRg st="5" end="5"/>
                                            </p:txEl>
                                          </p:spTgt>
                                        </p:tgtEl>
                                        <p:attrNameLst>
                                          <p:attrName>style.visibility</p:attrName>
                                        </p:attrNameLst>
                                      </p:cBhvr>
                                      <p:to>
                                        <p:strVal val="visible"/>
                                      </p:to>
                                    </p:set>
                                  </p:childTnLst>
                                </p:cTn>
                              </p:par>
                            </p:childTnLst>
                          </p:cTn>
                        </p:par>
                        <p:par>
                          <p:cTn id="65" fill="hold">
                            <p:stCondLst>
                              <p:cond delay="0"/>
                            </p:stCondLst>
                            <p:childTnLst>
                              <p:par>
                                <p:cTn id="66" presetID="22" presetClass="entr" presetSubtype="4" fill="hold" grpId="0"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down)">
                                      <p:cBhvr>
                                        <p:cTn id="6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21" grpId="0" animBg="1"/>
      <p:bldP spid="38" grpId="0" animBg="1"/>
      <p:bldP spid="40" grpId="0" build="p"/>
      <p:bldP spid="4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Spout"/>
          <p:cNvGrpSpPr/>
          <p:nvPr/>
        </p:nvGrpSpPr>
        <p:grpSpPr>
          <a:xfrm>
            <a:off x="8623277" y="3564601"/>
            <a:ext cx="1686487" cy="2024662"/>
            <a:chOff x="7716897" y="2976267"/>
            <a:chExt cx="1686487" cy="2024662"/>
          </a:xfrm>
        </p:grpSpPr>
        <p:grpSp>
          <p:nvGrpSpPr>
            <p:cNvPr id="12" name="Group 20"/>
            <p:cNvGrpSpPr>
              <a:grpSpLocks noChangeAspect="1"/>
            </p:cNvGrpSpPr>
            <p:nvPr/>
          </p:nvGrpSpPr>
          <p:grpSpPr bwMode="auto">
            <a:xfrm>
              <a:off x="7783033" y="2976267"/>
              <a:ext cx="1531088" cy="2024662"/>
              <a:chOff x="3915" y="2947"/>
              <a:chExt cx="456" cy="603"/>
            </a:xfrm>
            <a:solidFill>
              <a:schemeClr val="accent4">
                <a:lumMod val="20000"/>
                <a:lumOff val="80000"/>
              </a:schemeClr>
            </a:solidFill>
          </p:grpSpPr>
          <p:sp>
            <p:nvSpPr>
              <p:cNvPr id="1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3" name="TextBox 12"/>
            <p:cNvSpPr txBox="1"/>
            <p:nvPr/>
          </p:nvSpPr>
          <p:spPr>
            <a:xfrm>
              <a:off x="7716897" y="3478254"/>
              <a:ext cx="1686487" cy="954107"/>
            </a:xfrm>
            <a:prstGeom prst="rect">
              <a:avLst/>
            </a:prstGeom>
            <a:noFill/>
          </p:spPr>
          <p:txBody>
            <a:bodyPr wrap="none" rtlCol="0">
              <a:spAutoFit/>
            </a:bodyPr>
            <a:lstStyle/>
            <a:p>
              <a:r>
                <a:rPr lang="en-GB" sz="1400" dirty="0" smtClean="0"/>
                <a:t>public class </a:t>
              </a:r>
              <a:r>
                <a:rPr lang="en-GB" sz="1400" dirty="0" err="1" smtClean="0"/>
                <a:t>myspout</a:t>
              </a:r>
              <a:endParaRPr lang="en-GB" sz="1400" dirty="0" smtClean="0"/>
            </a:p>
            <a:p>
              <a:r>
                <a:rPr lang="en-GB" sz="1400" dirty="0" smtClean="0"/>
                <a:t>{</a:t>
              </a:r>
            </a:p>
            <a:p>
              <a:r>
                <a:rPr lang="en-GB" sz="1400" dirty="0" smtClean="0"/>
                <a:t>   ...</a:t>
              </a:r>
            </a:p>
            <a:p>
              <a:r>
                <a:rPr lang="en-GB" sz="1400" dirty="0"/>
                <a:t>}</a:t>
              </a:r>
            </a:p>
          </p:txBody>
        </p:sp>
      </p:grpSp>
      <p:sp>
        <p:nvSpPr>
          <p:cNvPr id="4" name="Steps 3"/>
          <p:cNvSpPr>
            <a:spLocks noGrp="1"/>
          </p:cNvSpPr>
          <p:nvPr>
            <p:ph sz="quarter" idx="10"/>
          </p:nvPr>
        </p:nvSpPr>
        <p:spPr>
          <a:xfrm>
            <a:off x="234009" y="2140647"/>
            <a:ext cx="6308466" cy="2250713"/>
          </a:xfrm>
        </p:spPr>
        <p:txBody>
          <a:bodyPr/>
          <a:lstStyle/>
          <a:p>
            <a:r>
              <a:rPr lang="en-GB" sz="1400" dirty="0" smtClean="0"/>
              <a:t>Implement </a:t>
            </a:r>
            <a:r>
              <a:rPr lang="en-GB" sz="1400" b="1" dirty="0" smtClean="0"/>
              <a:t>Spout</a:t>
            </a:r>
            <a:r>
              <a:rPr lang="en-GB" sz="1400" dirty="0" smtClean="0"/>
              <a:t> and </a:t>
            </a:r>
            <a:r>
              <a:rPr lang="en-GB" sz="1400" b="1" dirty="0" smtClean="0"/>
              <a:t>Bolt</a:t>
            </a:r>
            <a:r>
              <a:rPr lang="en-GB" sz="1400" dirty="0" smtClean="0"/>
              <a:t> classes</a:t>
            </a:r>
          </a:p>
          <a:p>
            <a:pPr lvl="1"/>
            <a:r>
              <a:rPr lang="en-GB" sz="1400" dirty="0" smtClean="0"/>
              <a:t>Native language of Storm is Java</a:t>
            </a:r>
          </a:p>
          <a:p>
            <a:pPr lvl="1"/>
            <a:r>
              <a:rPr lang="en-GB" sz="1400" dirty="0" smtClean="0"/>
              <a:t>Microsoft SCP.NET package enables development in C#</a:t>
            </a:r>
          </a:p>
          <a:p>
            <a:r>
              <a:rPr lang="en-GB" sz="1400" dirty="0" smtClean="0"/>
              <a:t>Use a </a:t>
            </a:r>
            <a:r>
              <a:rPr lang="en-GB" sz="1400" b="1" dirty="0" err="1" smtClean="0"/>
              <a:t>TopologyBuilder</a:t>
            </a:r>
            <a:r>
              <a:rPr lang="en-GB" sz="1400" dirty="0" smtClean="0"/>
              <a:t> class to connect the components</a:t>
            </a:r>
          </a:p>
          <a:p>
            <a:r>
              <a:rPr lang="en-GB" sz="1400" dirty="0" smtClean="0"/>
              <a:t>Build and package the code, and submit the topology to a Storm cluster</a:t>
            </a:r>
            <a:endParaRPr lang="en-GB" sz="1400" dirty="0"/>
          </a:p>
        </p:txBody>
      </p:sp>
      <p:grpSp>
        <p:nvGrpSpPr>
          <p:cNvPr id="10" name="Bolt"/>
          <p:cNvGrpSpPr/>
          <p:nvPr/>
        </p:nvGrpSpPr>
        <p:grpSpPr>
          <a:xfrm>
            <a:off x="9172914" y="4469354"/>
            <a:ext cx="1575958" cy="2024662"/>
            <a:chOff x="7738163" y="2976267"/>
            <a:chExt cx="1575958" cy="2024662"/>
          </a:xfrm>
        </p:grpSpPr>
        <p:grpSp>
          <p:nvGrpSpPr>
            <p:cNvPr id="7" name="Group 20"/>
            <p:cNvGrpSpPr>
              <a:grpSpLocks noChangeAspect="1"/>
            </p:cNvGrpSpPr>
            <p:nvPr/>
          </p:nvGrpSpPr>
          <p:grpSpPr bwMode="auto">
            <a:xfrm>
              <a:off x="7783033" y="2976267"/>
              <a:ext cx="1531088" cy="2024662"/>
              <a:chOff x="3915" y="2947"/>
              <a:chExt cx="456" cy="603"/>
            </a:xfrm>
            <a:solidFill>
              <a:schemeClr val="accent4">
                <a:lumMod val="20000"/>
                <a:lumOff val="80000"/>
              </a:schemeClr>
            </a:solidFill>
          </p:grpSpPr>
          <p:sp>
            <p:nvSpPr>
              <p:cNvPr id="8"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6" name="TextBox 5"/>
            <p:cNvSpPr txBox="1"/>
            <p:nvPr/>
          </p:nvSpPr>
          <p:spPr>
            <a:xfrm>
              <a:off x="7738163" y="3478254"/>
              <a:ext cx="1564724" cy="954107"/>
            </a:xfrm>
            <a:prstGeom prst="rect">
              <a:avLst/>
            </a:prstGeom>
            <a:noFill/>
          </p:spPr>
          <p:txBody>
            <a:bodyPr wrap="none" rtlCol="0">
              <a:spAutoFit/>
            </a:bodyPr>
            <a:lstStyle/>
            <a:p>
              <a:r>
                <a:rPr lang="en-GB" sz="1400" dirty="0" smtClean="0"/>
                <a:t>public class </a:t>
              </a:r>
              <a:r>
                <a:rPr lang="en-GB" sz="1400" dirty="0" err="1" smtClean="0"/>
                <a:t>mybolt</a:t>
              </a:r>
              <a:endParaRPr lang="en-GB" sz="1400" dirty="0" smtClean="0"/>
            </a:p>
            <a:p>
              <a:r>
                <a:rPr lang="en-GB" sz="1400" dirty="0" smtClean="0"/>
                <a:t>{</a:t>
              </a:r>
            </a:p>
            <a:p>
              <a:r>
                <a:rPr lang="en-GB" sz="1400" dirty="0" smtClean="0"/>
                <a:t>   ...</a:t>
              </a:r>
            </a:p>
            <a:p>
              <a:r>
                <a:rPr lang="en-GB" sz="1400" dirty="0"/>
                <a:t>}</a:t>
              </a:r>
            </a:p>
          </p:txBody>
        </p:sp>
      </p:grpSp>
      <p:sp>
        <p:nvSpPr>
          <p:cNvPr id="16" name="Builder"/>
          <p:cNvSpPr txBox="1"/>
          <p:nvPr/>
        </p:nvSpPr>
        <p:spPr>
          <a:xfrm>
            <a:off x="6830232" y="2804339"/>
            <a:ext cx="5159746" cy="923330"/>
          </a:xfrm>
          <a:prstGeom prst="rect">
            <a:avLst/>
          </a:prstGeom>
          <a:solidFill>
            <a:srgbClr val="FFFFFF"/>
          </a:solidFill>
          <a:ln>
            <a:solidFill>
              <a:schemeClr val="tx1">
                <a:lumMod val="50000"/>
                <a:lumOff val="50000"/>
              </a:schemeClr>
            </a:solidFill>
          </a:ln>
          <a:effectLst>
            <a:outerShdw blurRad="50800" dist="38100" dir="2700000" algn="tl" rotWithShape="0">
              <a:prstClr val="black">
                <a:alpha val="40000"/>
              </a:prstClr>
            </a:outerShdw>
          </a:effectLst>
        </p:spPr>
        <p:txBody>
          <a:bodyPr wrap="none" rtlCol="0">
            <a:spAutoFit/>
          </a:bodyPr>
          <a:lstStyle/>
          <a:p>
            <a:r>
              <a:rPr lang="en-GB" dirty="0" err="1" smtClean="0"/>
              <a:t>TopologyBuilder</a:t>
            </a:r>
            <a:r>
              <a:rPr lang="en-GB" dirty="0" smtClean="0"/>
              <a:t> </a:t>
            </a:r>
            <a:r>
              <a:rPr lang="en-GB" dirty="0" err="1" smtClean="0"/>
              <a:t>tb</a:t>
            </a:r>
            <a:r>
              <a:rPr lang="en-GB" dirty="0" smtClean="0"/>
              <a:t> = new </a:t>
            </a:r>
            <a:r>
              <a:rPr lang="en-GB" dirty="0" err="1" smtClean="0"/>
              <a:t>TopologyBuilder</a:t>
            </a:r>
            <a:r>
              <a:rPr lang="en-GB" dirty="0" smtClean="0"/>
              <a:t>();</a:t>
            </a:r>
          </a:p>
          <a:p>
            <a:r>
              <a:rPr lang="en-GB" dirty="0" err="1" smtClean="0"/>
              <a:t>tb.setSpout</a:t>
            </a:r>
            <a:r>
              <a:rPr lang="en-GB" dirty="0" smtClean="0"/>
              <a:t> ("spout", </a:t>
            </a:r>
            <a:r>
              <a:rPr lang="en-GB" dirty="0" err="1" smtClean="0"/>
              <a:t>myspout</a:t>
            </a:r>
            <a:r>
              <a:rPr lang="en-GB" dirty="0" smtClean="0"/>
              <a:t>,…);</a:t>
            </a:r>
          </a:p>
          <a:p>
            <a:r>
              <a:rPr lang="en-GB" dirty="0" err="1" smtClean="0"/>
              <a:t>tb.setBolt</a:t>
            </a:r>
            <a:r>
              <a:rPr lang="en-GB" dirty="0" smtClean="0"/>
              <a:t>("bolt", </a:t>
            </a:r>
            <a:r>
              <a:rPr lang="en-GB" dirty="0" err="1" smtClean="0"/>
              <a:t>mybolt</a:t>
            </a:r>
            <a:r>
              <a:rPr lang="en-GB" dirty="0" smtClean="0"/>
              <a:t>…).</a:t>
            </a:r>
            <a:r>
              <a:rPr lang="en-GB" dirty="0" err="1" smtClean="0"/>
              <a:t>shuffleGrouping</a:t>
            </a:r>
            <a:r>
              <a:rPr lang="en-GB" dirty="0" smtClean="0"/>
              <a:t>("spout</a:t>
            </a:r>
            <a:r>
              <a:rPr lang="en-GB" dirty="0" smtClean="0">
                <a:latin typeface="Arial Narrow" panose="020B0606020202030204" pitchFamily="34" charset="0"/>
              </a:rPr>
              <a:t>");</a:t>
            </a:r>
            <a:endParaRPr lang="en-GB" dirty="0">
              <a:latin typeface="Arial Narrow" panose="020B0606020202030204" pitchFamily="34" charset="0"/>
            </a:endParaRPr>
          </a:p>
        </p:txBody>
      </p:sp>
      <p:grpSp>
        <p:nvGrpSpPr>
          <p:cNvPr id="23" name="Cluster"/>
          <p:cNvGrpSpPr/>
          <p:nvPr/>
        </p:nvGrpSpPr>
        <p:grpSpPr>
          <a:xfrm>
            <a:off x="8155064" y="639556"/>
            <a:ext cx="2304049" cy="1385043"/>
            <a:chOff x="8155064" y="639556"/>
            <a:chExt cx="2304049" cy="1385043"/>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5064" y="639556"/>
              <a:ext cx="747195" cy="1385043"/>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3491" y="639556"/>
              <a:ext cx="747195" cy="1385043"/>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1918" y="639556"/>
              <a:ext cx="747195" cy="1385043"/>
            </a:xfrm>
            <a:prstGeom prst="rect">
              <a:avLst/>
            </a:prstGeom>
          </p:spPr>
        </p:pic>
      </p:grpSp>
      <p:sp>
        <p:nvSpPr>
          <p:cNvPr id="22" name="Submit"/>
          <p:cNvSpPr/>
          <p:nvPr/>
        </p:nvSpPr>
        <p:spPr>
          <a:xfrm flipV="1">
            <a:off x="8792229" y="1889862"/>
            <a:ext cx="975089" cy="885891"/>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itle 1"/>
          <p:cNvSpPr txBox="1">
            <a:spLocks/>
          </p:cNvSpPr>
          <p:nvPr/>
        </p:nvSpPr>
        <p:spPr>
          <a:xfrm>
            <a:off x="483637" y="286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Create a Storm topology</a:t>
            </a:r>
            <a:endParaRPr lang="en-US" dirty="0"/>
          </a:p>
        </p:txBody>
      </p:sp>
    </p:spTree>
    <p:extLst>
      <p:ext uri="{BB962C8B-B14F-4D97-AF65-F5344CB8AC3E}">
        <p14:creationId xmlns:p14="http://schemas.microsoft.com/office/powerpoint/2010/main" val="3845012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750"/>
                            </p:stCondLst>
                            <p:childTnLst>
                              <p:par>
                                <p:cTn id="16" presetID="10" presetClass="entr" presetSubtype="0" fill="hold" nodeType="afterEffect">
                                  <p:stCondLst>
                                    <p:cond delay="50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par>
                          <p:cTn id="31" fill="hold">
                            <p:stCondLst>
                              <p:cond delay="0"/>
                            </p:stCondLst>
                            <p:childTnLst>
                              <p:par>
                                <p:cTn id="32" presetID="10"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par>
                          <p:cTn id="35" fill="hold">
                            <p:stCondLst>
                              <p:cond delay="500"/>
                            </p:stCondLst>
                            <p:childTnLst>
                              <p:par>
                                <p:cTn id="36" presetID="22" presetClass="entr" presetSubtype="4" fill="hold" grpId="0" nodeType="afterEffect">
                                  <p:stCondLst>
                                    <p:cond delay="250"/>
                                  </p:stCondLst>
                                  <p:childTnLst>
                                    <p:set>
                                      <p:cBhvr>
                                        <p:cTn id="37" dur="1" fill="hold">
                                          <p:stCondLst>
                                            <p:cond delay="0"/>
                                          </p:stCondLst>
                                        </p:cTn>
                                        <p:tgtEl>
                                          <p:spTgt spid="22"/>
                                        </p:tgtEl>
                                        <p:attrNameLst>
                                          <p:attrName>style.visibility</p:attrName>
                                        </p:attrNameLst>
                                      </p:cBhvr>
                                      <p:to>
                                        <p:strVal val="visible"/>
                                      </p:to>
                                    </p:set>
                                    <p:animEffect transition="in" filter="wipe(down)">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6" grpId="0" animBg="1"/>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a:t>
            </a:r>
            <a:endParaRPr lang="en-US" dirty="0"/>
          </a:p>
        </p:txBody>
      </p:sp>
    </p:spTree>
    <p:extLst>
      <p:ext uri="{BB962C8B-B14F-4D97-AF65-F5344CB8AC3E}">
        <p14:creationId xmlns:p14="http://schemas.microsoft.com/office/powerpoint/2010/main" val="6802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9138" y="286915"/>
            <a:ext cx="7697237" cy="5746917"/>
          </a:xfrm>
        </p:spPr>
        <p:txBody>
          <a:bodyPr/>
          <a:lstStyle/>
          <a:p>
            <a:pPr marL="228600" indent="-228600">
              <a:buFont typeface="+mj-lt"/>
              <a:buAutoNum type="arabicPeriod"/>
            </a:pPr>
            <a:r>
              <a:rPr lang="en-GB" dirty="0" smtClean="0"/>
              <a:t>HDInsight supports an </a:t>
            </a:r>
            <a:r>
              <a:rPr lang="en-GB" b="1" dirty="0" err="1" smtClean="0"/>
              <a:t>HBase</a:t>
            </a:r>
            <a:r>
              <a:rPr lang="en-GB" dirty="0" smtClean="0"/>
              <a:t> cluster type</a:t>
            </a:r>
          </a:p>
          <a:p>
            <a:pPr marL="685800" lvl="1" indent="-228600">
              <a:buFont typeface="Arial" panose="020B0604020202020204" pitchFamily="34" charset="0"/>
              <a:buChar char="•"/>
            </a:pPr>
            <a:r>
              <a:rPr lang="en-GB" sz="1200" dirty="0" smtClean="0"/>
              <a:t>Choose Cluster Type in the Azure Portal</a:t>
            </a:r>
          </a:p>
          <a:p>
            <a:pPr marL="685800" lvl="1" indent="-228600">
              <a:buFont typeface="Arial" panose="020B0604020202020204" pitchFamily="34" charset="0"/>
              <a:buChar char="•"/>
            </a:pPr>
            <a:r>
              <a:rPr lang="en-GB" sz="1200" dirty="0" smtClean="0"/>
              <a:t>You can also specify </a:t>
            </a:r>
            <a:r>
              <a:rPr lang="en-GB" sz="1200" dirty="0" err="1" smtClean="0"/>
              <a:t>ClusterType</a:t>
            </a:r>
            <a:r>
              <a:rPr lang="en-GB" sz="1200" dirty="0" smtClean="0"/>
              <a:t> in PowerShell</a:t>
            </a:r>
          </a:p>
          <a:p>
            <a:pPr marL="228600" indent="-228600">
              <a:buFont typeface="+mj-lt"/>
              <a:buAutoNum type="arabicPeriod"/>
            </a:pPr>
            <a:r>
              <a:rPr lang="en-GB" dirty="0" smtClean="0"/>
              <a:t>Creates a Windows or Linux-based Hadoop cluster that includes </a:t>
            </a:r>
            <a:r>
              <a:rPr lang="en-GB" dirty="0" err="1" smtClean="0"/>
              <a:t>HBase</a:t>
            </a:r>
            <a:endParaRPr lang="en-GB" dirty="0" smtClean="0"/>
          </a:p>
          <a:p>
            <a:pPr marL="228600" indent="-228600">
              <a:buFont typeface="+mj-lt"/>
              <a:buAutoNum type="arabicPeriod"/>
            </a:pPr>
            <a:r>
              <a:rPr lang="en-GB" dirty="0" smtClean="0"/>
              <a:t>Can be provisioned in a virtual network (useful if you want to connect your </a:t>
            </a:r>
            <a:r>
              <a:rPr lang="en-GB" dirty="0" err="1" smtClean="0"/>
              <a:t>Hbase</a:t>
            </a:r>
            <a:r>
              <a:rPr lang="en-GB" dirty="0" smtClean="0"/>
              <a:t> cluster in the cloud with on premise network)</a:t>
            </a:r>
          </a:p>
          <a:p>
            <a:pPr marL="228600" indent="-228600">
              <a:buFont typeface="+mj-lt"/>
              <a:buAutoNum type="arabicPeriod"/>
            </a:pPr>
            <a:r>
              <a:rPr lang="en-GB" dirty="0" smtClean="0"/>
              <a:t>FYI Only – YARN is the engine that runs and coordinates the jobs on HD Insight cluster</a:t>
            </a:r>
            <a:endParaRPr lang="en-GB" dirty="0"/>
          </a:p>
        </p:txBody>
      </p:sp>
      <p:pic>
        <p:nvPicPr>
          <p:cNvPr id="5" name="Picture 4"/>
          <p:cNvPicPr>
            <a:picLocks noChangeAspect="1"/>
          </p:cNvPicPr>
          <p:nvPr/>
        </p:nvPicPr>
        <p:blipFill>
          <a:blip r:embed="rId2"/>
          <a:stretch>
            <a:fillRect/>
          </a:stretch>
        </p:blipFill>
        <p:spPr>
          <a:xfrm>
            <a:off x="8001717" y="3516639"/>
            <a:ext cx="3825875" cy="2281800"/>
          </a:xfrm>
          <a:prstGeom prst="rect">
            <a:avLst/>
          </a:prstGeom>
          <a:ln>
            <a:solidFill>
              <a:schemeClr val="bg1">
                <a:lumMod val="85000"/>
              </a:schemeClr>
            </a:solidFill>
          </a:ln>
          <a:effectLst>
            <a:outerShdw blurRad="50800" dist="38100" dir="2700000" algn="tl" rotWithShape="0">
              <a:prstClr val="black">
                <a:alpha val="40000"/>
              </a:prstClr>
            </a:outerShdw>
          </a:effectLst>
        </p:spPr>
      </p:pic>
      <p:sp>
        <p:nvSpPr>
          <p:cNvPr id="6" name="TextBox 5"/>
          <p:cNvSpPr txBox="1"/>
          <p:nvPr/>
        </p:nvSpPr>
        <p:spPr>
          <a:xfrm>
            <a:off x="6211952" y="6033833"/>
            <a:ext cx="5615640" cy="338554"/>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txBody>
          <a:bodyPr wrap="none" rtlCol="0">
            <a:spAutoFit/>
          </a:bodyPr>
          <a:lstStyle/>
          <a:p>
            <a:r>
              <a:rPr lang="en-GB" sz="1600" dirty="0" smtClean="0">
                <a:latin typeface="Courier New" panose="02070309020205020404" pitchFamily="49" charset="0"/>
                <a:cs typeface="Courier New" panose="02070309020205020404" pitchFamily="49" charset="0"/>
              </a:rPr>
              <a:t>New-</a:t>
            </a:r>
            <a:r>
              <a:rPr lang="en-GB" sz="1600" dirty="0" err="1" smtClean="0">
                <a:latin typeface="Courier New" panose="02070309020205020404" pitchFamily="49" charset="0"/>
                <a:cs typeface="Courier New" panose="02070309020205020404" pitchFamily="49" charset="0"/>
              </a:rPr>
              <a:t>AzureHDInsightCluster</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ClusterType</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HBase</a:t>
            </a:r>
            <a:endParaRPr lang="en-GB" sz="1600" dirty="0">
              <a:latin typeface="Courier New" panose="02070309020205020404" pitchFamily="49" charset="0"/>
              <a:cs typeface="Courier New" panose="02070309020205020404" pitchFamily="49" charset="0"/>
            </a:endParaRPr>
          </a:p>
        </p:txBody>
      </p:sp>
      <p:sp>
        <p:nvSpPr>
          <p:cNvPr id="7" name="Title 1"/>
          <p:cNvSpPr>
            <a:spLocks noGrp="1"/>
          </p:cNvSpPr>
          <p:nvPr>
            <p:ph type="title"/>
          </p:nvPr>
        </p:nvSpPr>
        <p:spPr>
          <a:xfrm>
            <a:off x="483637" y="286916"/>
            <a:ext cx="10515600" cy="1325563"/>
          </a:xfrm>
        </p:spPr>
        <p:txBody>
          <a:bodyPr/>
          <a:lstStyle/>
          <a:p>
            <a:r>
              <a:rPr lang="en-US" dirty="0" err="1" smtClean="0"/>
              <a:t>HBase</a:t>
            </a:r>
            <a:r>
              <a:rPr lang="en-US" dirty="0" smtClean="0"/>
              <a:t> – implementing on HDInsight</a:t>
            </a:r>
            <a:endParaRPr lang="en-US" dirty="0"/>
          </a:p>
        </p:txBody>
      </p:sp>
    </p:spTree>
    <p:extLst>
      <p:ext uri="{BB962C8B-B14F-4D97-AF65-F5344CB8AC3E}">
        <p14:creationId xmlns:p14="http://schemas.microsoft.com/office/powerpoint/2010/main" val="22711671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ey Points"/>
          <p:cNvSpPr>
            <a:spLocks noGrp="1"/>
          </p:cNvSpPr>
          <p:nvPr>
            <p:ph sz="quarter" idx="10"/>
          </p:nvPr>
        </p:nvSpPr>
        <p:spPr>
          <a:xfrm>
            <a:off x="379413" y="1388226"/>
            <a:ext cx="6090213" cy="1597570"/>
          </a:xfrm>
        </p:spPr>
        <p:txBody>
          <a:bodyPr/>
          <a:lstStyle/>
          <a:p>
            <a:pPr marL="285750" indent="-285750">
              <a:buFont typeface="Arial" panose="020B0604020202020204" pitchFamily="34" charset="0"/>
              <a:buChar char="•"/>
            </a:pPr>
            <a:r>
              <a:rPr lang="en-GB" sz="1600" dirty="0" smtClean="0"/>
              <a:t>A fast, general purpose computation engine that </a:t>
            </a:r>
            <a:r>
              <a:rPr lang="en-GB" sz="1600" u="sng" dirty="0" smtClean="0"/>
              <a:t>supports</a:t>
            </a:r>
            <a:r>
              <a:rPr lang="en-GB" sz="1600" dirty="0" smtClean="0"/>
              <a:t> in-memory operations</a:t>
            </a:r>
          </a:p>
          <a:p>
            <a:pPr marL="285750" indent="-285750">
              <a:buFont typeface="Arial" panose="020B0604020202020204" pitchFamily="34" charset="0"/>
              <a:buChar char="•"/>
            </a:pPr>
            <a:r>
              <a:rPr lang="en-GB" sz="1600" dirty="0" smtClean="0"/>
              <a:t>A unified stack for interactive, streaming, and predictive analysis</a:t>
            </a:r>
          </a:p>
          <a:p>
            <a:pPr marL="285750" indent="-285750">
              <a:buFont typeface="Arial" panose="020B0604020202020204" pitchFamily="34" charset="0"/>
              <a:buChar char="•"/>
            </a:pPr>
            <a:r>
              <a:rPr lang="en-GB" sz="1600" dirty="0" smtClean="0"/>
              <a:t>Can run in Hadoop clusters</a:t>
            </a:r>
            <a:endParaRPr lang="en-GB" sz="1600" dirty="0"/>
          </a:p>
        </p:txBody>
      </p:sp>
      <p:grpSp>
        <p:nvGrpSpPr>
          <p:cNvPr id="5" name="Cluster"/>
          <p:cNvGrpSpPr/>
          <p:nvPr/>
        </p:nvGrpSpPr>
        <p:grpSpPr>
          <a:xfrm>
            <a:off x="7166986" y="593165"/>
            <a:ext cx="3684960" cy="2215156"/>
            <a:chOff x="8155064" y="639556"/>
            <a:chExt cx="2304049" cy="1385043"/>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064" y="639556"/>
              <a:ext cx="747195" cy="1385043"/>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3491" y="639556"/>
              <a:ext cx="747195" cy="1385043"/>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1918" y="639556"/>
              <a:ext cx="747195" cy="1385043"/>
            </a:xfrm>
            <a:prstGeom prst="rect">
              <a:avLst/>
            </a:prstGeom>
          </p:spPr>
        </p:pic>
      </p:grpSp>
      <p:grpSp>
        <p:nvGrpSpPr>
          <p:cNvPr id="38" name="Spark Engine"/>
          <p:cNvGrpSpPr/>
          <p:nvPr/>
        </p:nvGrpSpPr>
        <p:grpSpPr>
          <a:xfrm>
            <a:off x="7417069" y="1924952"/>
            <a:ext cx="3614148" cy="1315810"/>
            <a:chOff x="7417069" y="2764706"/>
            <a:chExt cx="3614148" cy="1315810"/>
          </a:xfrm>
        </p:grpSpPr>
        <p:pic>
          <p:nvPicPr>
            <p:cNvPr id="9" name="Engine"/>
            <p:cNvPicPr>
              <a:picLocks noChangeAspect="1"/>
            </p:cNvPicPr>
            <p:nvPr/>
          </p:nvPicPr>
          <p:blipFill>
            <a:blip r:embed="rId3"/>
            <a:stretch>
              <a:fillRect/>
            </a:stretch>
          </p:blipFill>
          <p:spPr>
            <a:xfrm>
              <a:off x="7417069" y="2851550"/>
              <a:ext cx="3359924" cy="1228966"/>
            </a:xfrm>
            <a:prstGeom prst="rect">
              <a:avLst/>
            </a:prstGeom>
          </p:spPr>
        </p:pic>
        <p:pic>
          <p:nvPicPr>
            <p:cNvPr id="37" name="Spark"/>
            <p:cNvPicPr>
              <a:picLocks noChangeAspect="1"/>
            </p:cNvPicPr>
            <p:nvPr/>
          </p:nvPicPr>
          <p:blipFill>
            <a:blip r:embed="rId4"/>
            <a:stretch>
              <a:fillRect/>
            </a:stretch>
          </p:blipFill>
          <p:spPr>
            <a:xfrm>
              <a:off x="10010800" y="2764706"/>
              <a:ext cx="1020417" cy="1066801"/>
            </a:xfrm>
            <a:prstGeom prst="rect">
              <a:avLst/>
            </a:prstGeom>
          </p:spPr>
        </p:pic>
      </p:grpSp>
      <p:grpSp>
        <p:nvGrpSpPr>
          <p:cNvPr id="36" name="Analysis"/>
          <p:cNvGrpSpPr/>
          <p:nvPr/>
        </p:nvGrpSpPr>
        <p:grpSpPr>
          <a:xfrm>
            <a:off x="7955242" y="2801840"/>
            <a:ext cx="2428721" cy="1419845"/>
            <a:chOff x="7955242" y="3641594"/>
            <a:chExt cx="2428721" cy="1419845"/>
          </a:xfrm>
        </p:grpSpPr>
        <p:grpSp>
          <p:nvGrpSpPr>
            <p:cNvPr id="10" name="Group 9"/>
            <p:cNvGrpSpPr>
              <a:grpSpLocks noChangeAspect="1"/>
            </p:cNvGrpSpPr>
            <p:nvPr/>
          </p:nvGrpSpPr>
          <p:grpSpPr>
            <a:xfrm rot="1674587">
              <a:off x="9508059" y="3903172"/>
              <a:ext cx="875904" cy="1158267"/>
              <a:chOff x="6288215" y="5173662"/>
              <a:chExt cx="1204130" cy="1592303"/>
            </a:xfrm>
          </p:grpSpPr>
          <p:grpSp>
            <p:nvGrpSpPr>
              <p:cNvPr id="11" name="Group 10"/>
              <p:cNvGrpSpPr>
                <a:grpSpLocks noChangeAspect="1"/>
              </p:cNvGrpSpPr>
              <p:nvPr/>
            </p:nvGrpSpPr>
            <p:grpSpPr>
              <a:xfrm>
                <a:off x="6288215" y="5173662"/>
                <a:ext cx="1204130" cy="1592303"/>
                <a:chOff x="6288215" y="5173662"/>
                <a:chExt cx="1204130" cy="1592303"/>
              </a:xfrm>
            </p:grpSpPr>
            <p:grpSp>
              <p:nvGrpSpPr>
                <p:cNvPr id="13" name="Group 20"/>
                <p:cNvGrpSpPr>
                  <a:grpSpLocks noChangeAspect="1"/>
                </p:cNvGrpSpPr>
                <p:nvPr/>
              </p:nvGrpSpPr>
              <p:grpSpPr bwMode="auto">
                <a:xfrm>
                  <a:off x="6288215" y="5173662"/>
                  <a:ext cx="1204130" cy="1592303"/>
                  <a:chOff x="3915" y="2947"/>
                  <a:chExt cx="456" cy="603"/>
                </a:xfrm>
                <a:solidFill>
                  <a:schemeClr val="accent4">
                    <a:lumMod val="20000"/>
                    <a:lumOff val="80000"/>
                  </a:schemeClr>
                </a:solidFill>
              </p:grpSpPr>
              <p:sp>
                <p:nvSpPr>
                  <p:cNvPr id="19"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5F5F5F"/>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4" name="Flowchart: Process 13"/>
                <p:cNvSpPr/>
                <p:nvPr/>
              </p:nvSpPr>
              <p:spPr bwMode="auto">
                <a:xfrm>
                  <a:off x="6474284" y="5632724"/>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Flowchart: Process 14"/>
                <p:cNvSpPr/>
                <p:nvPr/>
              </p:nvSpPr>
              <p:spPr bwMode="auto">
                <a:xfrm>
                  <a:off x="6485587" y="5953259"/>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44532" y="5595155"/>
                  <a:ext cx="299255" cy="271489"/>
                </a:xfrm>
                <a:prstGeom prst="rect">
                  <a:avLst/>
                </a:prstGeom>
              </p:spPr>
            </p:pic>
            <p:sp>
              <p:nvSpPr>
                <p:cNvPr id="17" name="Flowchart: Process 16"/>
                <p:cNvSpPr/>
                <p:nvPr/>
              </p:nvSpPr>
              <p:spPr bwMode="auto">
                <a:xfrm>
                  <a:off x="6485587" y="6245867"/>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1097" y="5922059"/>
                  <a:ext cx="299255" cy="271489"/>
                </a:xfrm>
                <a:prstGeom prst="rect">
                  <a:avLst/>
                </a:prstGeom>
              </p:spPr>
            </p:pic>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8269" y="6224076"/>
                <a:ext cx="299255" cy="271489"/>
              </a:xfrm>
              <a:prstGeom prst="rect">
                <a:avLst/>
              </a:prstGeom>
            </p:spPr>
          </p:pic>
        </p:grpSp>
        <p:grpSp>
          <p:nvGrpSpPr>
            <p:cNvPr id="21" name="Group 20"/>
            <p:cNvGrpSpPr>
              <a:grpSpLocks noChangeAspect="1"/>
            </p:cNvGrpSpPr>
            <p:nvPr/>
          </p:nvGrpSpPr>
          <p:grpSpPr>
            <a:xfrm rot="20926549">
              <a:off x="7955242" y="3783838"/>
              <a:ext cx="875904" cy="1158267"/>
              <a:chOff x="5025896" y="1506904"/>
              <a:chExt cx="1204130" cy="1592303"/>
            </a:xfrm>
          </p:grpSpPr>
          <p:grpSp>
            <p:nvGrpSpPr>
              <p:cNvPr id="22"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2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4"/>
              <p:cNvGrpSpPr>
                <a:grpSpLocks noChangeAspect="1"/>
              </p:cNvGrpSpPr>
              <p:nvPr/>
            </p:nvGrpSpPr>
            <p:grpSpPr bwMode="auto">
              <a:xfrm>
                <a:off x="5142186" y="1956191"/>
                <a:ext cx="914400" cy="914400"/>
                <a:chOff x="2566" y="1322"/>
                <a:chExt cx="576" cy="576"/>
              </a:xfrm>
            </p:grpSpPr>
            <p:sp>
              <p:nvSpPr>
                <p:cNvPr id="24"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1" name="Group 30"/>
            <p:cNvGrpSpPr>
              <a:grpSpLocks noChangeAspect="1"/>
            </p:cNvGrpSpPr>
            <p:nvPr/>
          </p:nvGrpSpPr>
          <p:grpSpPr>
            <a:xfrm rot="168219">
              <a:off x="8791909" y="3641594"/>
              <a:ext cx="875904" cy="1158267"/>
              <a:chOff x="6742248" y="1541935"/>
              <a:chExt cx="1204130" cy="1592303"/>
            </a:xfrm>
          </p:grpSpPr>
          <p:grpSp>
            <p:nvGrpSpPr>
              <p:cNvPr id="32"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3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33" name="Picture 32"/>
              <p:cNvPicPr>
                <a:picLocks noChangeAspect="1"/>
              </p:cNvPicPr>
              <p:nvPr/>
            </p:nvPicPr>
            <p:blipFill>
              <a:blip r:embed="rId6"/>
              <a:stretch>
                <a:fillRect/>
              </a:stretch>
            </p:blipFill>
            <p:spPr>
              <a:xfrm>
                <a:off x="6813607" y="2097481"/>
                <a:ext cx="1040387" cy="646454"/>
              </a:xfrm>
              <a:prstGeom prst="rect">
                <a:avLst/>
              </a:prstGeom>
            </p:spPr>
          </p:pic>
        </p:grpSp>
      </p:grpSp>
      <p:sp>
        <p:nvSpPr>
          <p:cNvPr id="39" name="Title 1"/>
          <p:cNvSpPr txBox="1">
            <a:spLocks/>
          </p:cNvSpPr>
          <p:nvPr/>
        </p:nvSpPr>
        <p:spPr>
          <a:xfrm>
            <a:off x="483637" y="286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What is SPARK?</a:t>
            </a:r>
            <a:endParaRPr lang="en-US" dirty="0"/>
          </a:p>
        </p:txBody>
      </p:sp>
      <p:sp>
        <p:nvSpPr>
          <p:cNvPr id="40" name="Key Points"/>
          <p:cNvSpPr>
            <a:spLocks noGrp="1"/>
          </p:cNvSpPr>
          <p:nvPr>
            <p:ph sz="quarter" idx="10"/>
          </p:nvPr>
        </p:nvSpPr>
        <p:spPr>
          <a:xfrm>
            <a:off x="365595" y="2713789"/>
            <a:ext cx="6090213" cy="3882954"/>
          </a:xfrm>
        </p:spPr>
        <p:txBody>
          <a:bodyPr/>
          <a:lstStyle/>
          <a:p>
            <a:r>
              <a:rPr lang="en-GB" sz="1600" dirty="0" smtClean="0"/>
              <a:t>Why is SPARK faster than MR?</a:t>
            </a:r>
          </a:p>
          <a:p>
            <a:endParaRPr lang="en-GB" sz="1600" dirty="0" smtClean="0"/>
          </a:p>
          <a:p>
            <a:pPr marL="342900" indent="-342900">
              <a:buFont typeface="+mj-lt"/>
              <a:buAutoNum type="arabicPeriod"/>
            </a:pPr>
            <a:r>
              <a:rPr lang="en-US" dirty="0"/>
              <a:t>One of the main limitations of MapReduce is that it persists the full dataset to HDFS after running each job.  This is very expensive, because it incurs both three times (for replication) the size of the dataset in disk I/O and a similar amount of network I/O.  Spark takes a more holistic view of a pipeline of operations.  When the output of an operation needs to be fed into another operation, Spark passes the data directly without writing to persistent </a:t>
            </a:r>
            <a:r>
              <a:rPr lang="en-US" dirty="0" smtClean="0"/>
              <a:t>storage.</a:t>
            </a:r>
          </a:p>
          <a:p>
            <a:pPr marL="342900" indent="-342900">
              <a:buFont typeface="+mj-lt"/>
              <a:buAutoNum type="arabicPeriod"/>
            </a:pPr>
            <a:r>
              <a:rPr lang="en-US" dirty="0"/>
              <a:t>The main innovation of Spark was to introduce an in-memory caching abstraction.  This makes Spark ideal for workloads </a:t>
            </a:r>
            <a:r>
              <a:rPr lang="en-US" u="sng" dirty="0"/>
              <a:t>where multiple operations access the same input data</a:t>
            </a:r>
            <a:r>
              <a:rPr lang="en-US" dirty="0"/>
              <a:t>.  Users can </a:t>
            </a:r>
            <a:r>
              <a:rPr lang="en-US" dirty="0" smtClean="0"/>
              <a:t>OPTIONALLY instruct </a:t>
            </a:r>
            <a:r>
              <a:rPr lang="en-US" dirty="0"/>
              <a:t>Spark to cache input data sets in memory, so they don't need to be read from disk for each </a:t>
            </a:r>
            <a:r>
              <a:rPr lang="en-US" dirty="0" smtClean="0"/>
              <a:t>operation.</a:t>
            </a:r>
          </a:p>
          <a:p>
            <a:pPr marL="342900" indent="-342900">
              <a:buFont typeface="+mj-lt"/>
              <a:buAutoNum type="arabicPeriod"/>
            </a:pPr>
            <a:r>
              <a:rPr lang="en-US" dirty="0"/>
              <a:t>What about Spark jobs that would boil down to a single MapReduce job?  In many cases also these run faster on Spark than on MapReduce.  The primary advantage Spark has here is that it can launch tasks much faster.  MapReduce starts a new JVM for each task, which can take seconds with loading JARs, </a:t>
            </a:r>
            <a:r>
              <a:rPr lang="en-US" dirty="0" err="1"/>
              <a:t>JITing</a:t>
            </a:r>
            <a:r>
              <a:rPr lang="en-US" dirty="0"/>
              <a:t>, parsing configuration XML, etc.  Spark keeps an executor JVM running on each node, so launching a task is simply a matter of making an RPC to it and passing a Runnable to a thread pool, which takes in the single digits of milliseconds</a:t>
            </a:r>
            <a:endParaRPr lang="en-GB" dirty="0"/>
          </a:p>
        </p:txBody>
      </p:sp>
      <p:sp>
        <p:nvSpPr>
          <p:cNvPr id="41" name="Key Points"/>
          <p:cNvSpPr>
            <a:spLocks noGrp="1"/>
          </p:cNvSpPr>
          <p:nvPr>
            <p:ph sz="quarter" idx="10"/>
          </p:nvPr>
        </p:nvSpPr>
        <p:spPr>
          <a:xfrm>
            <a:off x="7225158" y="4338169"/>
            <a:ext cx="4808162" cy="2355262"/>
          </a:xfrm>
        </p:spPr>
        <p:txBody>
          <a:bodyPr/>
          <a:lstStyle/>
          <a:p>
            <a:r>
              <a:rPr lang="en-GB" sz="1600" dirty="0" smtClean="0"/>
              <a:t>A misconception: </a:t>
            </a:r>
            <a:r>
              <a:rPr lang="en-US" dirty="0"/>
              <a:t>a common misconception probably worth mentioning is that Spark somehow runs entirely in memory while MapReduce does not.  This is simply not the case.  Spark's shuffle implementation works very similarly to MapReduce's: each record is serialized and written out to disk on the map side and then fetched and </a:t>
            </a:r>
            <a:r>
              <a:rPr lang="en-US" dirty="0" err="1"/>
              <a:t>deserialized</a:t>
            </a:r>
            <a:r>
              <a:rPr lang="en-US" dirty="0"/>
              <a:t> on the reduce side</a:t>
            </a:r>
            <a:endParaRPr lang="en-GB" dirty="0" smtClean="0"/>
          </a:p>
          <a:p>
            <a:endParaRPr lang="en-GB" sz="1600" dirty="0" smtClean="0"/>
          </a:p>
        </p:txBody>
      </p:sp>
    </p:spTree>
    <p:extLst>
      <p:ext uri="{BB962C8B-B14F-4D97-AF65-F5344CB8AC3E}">
        <p14:creationId xmlns:p14="http://schemas.microsoft.com/office/powerpoint/2010/main" val="33543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par>
                          <p:cTn id="14" fill="hold">
                            <p:stCondLst>
                              <p:cond delay="0"/>
                            </p:stCondLst>
                            <p:childTnLst>
                              <p:par>
                                <p:cTn id="15" presetID="10"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par>
                          <p:cTn id="22" fill="hold">
                            <p:stCondLst>
                              <p:cond delay="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0" grpId="0" build="p"/>
      <p:bldP spid="4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p:cNvGrpSpPr/>
          <p:nvPr/>
        </p:nvGrpSpPr>
        <p:grpSpPr>
          <a:xfrm>
            <a:off x="6506923" y="1677631"/>
            <a:ext cx="4204822" cy="3918758"/>
            <a:chOff x="6506923" y="1677631"/>
            <a:chExt cx="4204822" cy="3918758"/>
          </a:xfrm>
        </p:grpSpPr>
        <p:grpSp>
          <p:nvGrpSpPr>
            <p:cNvPr id="68" name="Group 67"/>
            <p:cNvGrpSpPr/>
            <p:nvPr/>
          </p:nvGrpSpPr>
          <p:grpSpPr>
            <a:xfrm>
              <a:off x="6506923" y="2835264"/>
              <a:ext cx="1725344" cy="1588048"/>
              <a:chOff x="6602457" y="2439479"/>
              <a:chExt cx="1725344" cy="1588048"/>
            </a:xfrm>
          </p:grpSpPr>
          <p:grpSp>
            <p:nvGrpSpPr>
              <p:cNvPr id="31" name="Group 30"/>
              <p:cNvGrpSpPr>
                <a:grpSpLocks noChangeAspect="1"/>
              </p:cNvGrpSpPr>
              <p:nvPr/>
            </p:nvGrpSpPr>
            <p:grpSpPr>
              <a:xfrm>
                <a:off x="6682079" y="2439479"/>
                <a:ext cx="1447800" cy="1196792"/>
                <a:chOff x="6639572" y="1907217"/>
                <a:chExt cx="3200400" cy="2645540"/>
              </a:xfrm>
            </p:grpSpPr>
            <p:grpSp>
              <p:nvGrpSpPr>
                <p:cNvPr id="57" name="Group 56"/>
                <p:cNvGrpSpPr>
                  <a:grpSpLocks noChangeAspect="1"/>
                </p:cNvGrpSpPr>
                <p:nvPr/>
              </p:nvGrpSpPr>
              <p:grpSpPr>
                <a:xfrm>
                  <a:off x="6639572" y="1907217"/>
                  <a:ext cx="3200400" cy="2645540"/>
                  <a:chOff x="6219422" y="1886308"/>
                  <a:chExt cx="3657600" cy="2752244"/>
                </a:xfrm>
              </p:grpSpPr>
              <p:grpSp>
                <p:nvGrpSpPr>
                  <p:cNvPr id="59" name="Group 58"/>
                  <p:cNvGrpSpPr/>
                  <p:nvPr/>
                </p:nvGrpSpPr>
                <p:grpSpPr>
                  <a:xfrm>
                    <a:off x="6219422" y="1886308"/>
                    <a:ext cx="3657600" cy="2752244"/>
                    <a:chOff x="6219421" y="1886308"/>
                    <a:chExt cx="3657600" cy="2752244"/>
                  </a:xfrm>
                </p:grpSpPr>
                <p:sp>
                  <p:nvSpPr>
                    <p:cNvPr id="61" name="Rectangle 60"/>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3" name="Group 62"/>
                    <p:cNvGrpSpPr/>
                    <p:nvPr/>
                  </p:nvGrpSpPr>
                  <p:grpSpPr>
                    <a:xfrm>
                      <a:off x="8580436" y="1996036"/>
                      <a:ext cx="731520" cy="237744"/>
                      <a:chOff x="8580436" y="1996036"/>
                      <a:chExt cx="731520" cy="237744"/>
                    </a:xfrm>
                  </p:grpSpPr>
                  <p:sp>
                    <p:nvSpPr>
                      <p:cNvPr id="64" name="Rectangle 63"/>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65" name="Straight Connector 64"/>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60" name="Straight Connector 59"/>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8" name="Straight Connector 57"/>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6602457" y="3658195"/>
                <a:ext cx="1725344" cy="369332"/>
              </a:xfrm>
              <a:prstGeom prst="rect">
                <a:avLst/>
              </a:prstGeom>
              <a:noFill/>
            </p:spPr>
            <p:txBody>
              <a:bodyPr wrap="none" rtlCol="0">
                <a:spAutoFit/>
              </a:bodyPr>
              <a:lstStyle/>
              <a:p>
                <a:r>
                  <a:rPr lang="en-GB" dirty="0" smtClean="0">
                    <a:latin typeface="Segoe" panose="020B0502040504020203" pitchFamily="34" charset="0"/>
                  </a:rPr>
                  <a:t>Driver Program</a:t>
                </a:r>
                <a:endParaRPr lang="en-GB" dirty="0">
                  <a:latin typeface="Segoe" panose="020B0502040504020203" pitchFamily="34" charset="0"/>
                </a:endParaRPr>
              </a:p>
            </p:txBody>
          </p:sp>
        </p:grpSp>
        <p:grpSp>
          <p:nvGrpSpPr>
            <p:cNvPr id="122" name="Group 121"/>
            <p:cNvGrpSpPr/>
            <p:nvPr/>
          </p:nvGrpSpPr>
          <p:grpSpPr>
            <a:xfrm>
              <a:off x="9166835" y="1677631"/>
              <a:ext cx="1544910" cy="1718150"/>
              <a:chOff x="9166835" y="1460310"/>
              <a:chExt cx="1544910" cy="1718150"/>
            </a:xfrm>
          </p:grpSpPr>
          <p:sp>
            <p:nvSpPr>
              <p:cNvPr id="96" name="Rectangle 95"/>
              <p:cNvSpPr/>
              <p:nvPr/>
            </p:nvSpPr>
            <p:spPr>
              <a:xfrm>
                <a:off x="9304669" y="1460310"/>
                <a:ext cx="1269242" cy="13065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03" name="TextBox 102"/>
              <p:cNvSpPr txBox="1"/>
              <p:nvPr/>
            </p:nvSpPr>
            <p:spPr>
              <a:xfrm>
                <a:off x="9166835" y="2809128"/>
                <a:ext cx="1544910" cy="369332"/>
              </a:xfrm>
              <a:prstGeom prst="rect">
                <a:avLst/>
              </a:prstGeom>
              <a:noFill/>
            </p:spPr>
            <p:txBody>
              <a:bodyPr wrap="none" rtlCol="0">
                <a:spAutoFit/>
              </a:bodyPr>
              <a:lstStyle/>
              <a:p>
                <a:r>
                  <a:rPr lang="en-GB" dirty="0" smtClean="0">
                    <a:latin typeface="Segoe" panose="020B0502040504020203" pitchFamily="34" charset="0"/>
                  </a:rPr>
                  <a:t>Worker Node</a:t>
                </a:r>
                <a:endParaRPr lang="en-GB" dirty="0">
                  <a:latin typeface="Segoe" panose="020B0502040504020203" pitchFamily="34" charset="0"/>
                </a:endParaRPr>
              </a:p>
            </p:txBody>
          </p:sp>
        </p:grpSp>
        <p:grpSp>
          <p:nvGrpSpPr>
            <p:cNvPr id="123" name="Group 122"/>
            <p:cNvGrpSpPr/>
            <p:nvPr/>
          </p:nvGrpSpPr>
          <p:grpSpPr>
            <a:xfrm>
              <a:off x="9166835" y="3878239"/>
              <a:ext cx="1544910" cy="1718150"/>
              <a:chOff x="9166835" y="1460310"/>
              <a:chExt cx="1544910" cy="1718150"/>
            </a:xfrm>
          </p:grpSpPr>
          <p:sp>
            <p:nvSpPr>
              <p:cNvPr id="124" name="Rectangle 123"/>
              <p:cNvSpPr/>
              <p:nvPr/>
            </p:nvSpPr>
            <p:spPr>
              <a:xfrm>
                <a:off x="9304669" y="1460310"/>
                <a:ext cx="1269242" cy="13065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25" name="TextBox 124"/>
              <p:cNvSpPr txBox="1"/>
              <p:nvPr/>
            </p:nvSpPr>
            <p:spPr>
              <a:xfrm>
                <a:off x="9166835" y="2809128"/>
                <a:ext cx="1544910" cy="369332"/>
              </a:xfrm>
              <a:prstGeom prst="rect">
                <a:avLst/>
              </a:prstGeom>
              <a:noFill/>
            </p:spPr>
            <p:txBody>
              <a:bodyPr wrap="none" rtlCol="0">
                <a:spAutoFit/>
              </a:bodyPr>
              <a:lstStyle/>
              <a:p>
                <a:r>
                  <a:rPr lang="en-GB" dirty="0" smtClean="0">
                    <a:latin typeface="Segoe" panose="020B0502040504020203" pitchFamily="34" charset="0"/>
                  </a:rPr>
                  <a:t>Worker Node</a:t>
                </a:r>
                <a:endParaRPr lang="en-GB" dirty="0">
                  <a:latin typeface="Segoe" panose="020B0502040504020203" pitchFamily="34" charset="0"/>
                </a:endParaRPr>
              </a:p>
            </p:txBody>
          </p:sp>
        </p:grpSp>
      </p:grpSp>
      <p:sp>
        <p:nvSpPr>
          <p:cNvPr id="3" name="Content Placeholder 2"/>
          <p:cNvSpPr>
            <a:spLocks noGrp="1"/>
          </p:cNvSpPr>
          <p:nvPr>
            <p:ph sz="quarter" idx="10"/>
          </p:nvPr>
        </p:nvSpPr>
        <p:spPr>
          <a:xfrm>
            <a:off x="152056" y="2026180"/>
            <a:ext cx="5809888" cy="2780107"/>
          </a:xfrm>
        </p:spPr>
        <p:txBody>
          <a:bodyPr/>
          <a:lstStyle/>
          <a:p>
            <a:pPr marL="285750" indent="-285750">
              <a:buFont typeface="Arial" panose="020B0604020202020204" pitchFamily="34" charset="0"/>
              <a:buChar char="•"/>
            </a:pPr>
            <a:r>
              <a:rPr lang="en-GB" sz="1400" dirty="0"/>
              <a:t>The core abstraction for data in Spark is the </a:t>
            </a:r>
            <a:r>
              <a:rPr lang="en-GB" sz="1400" i="1" dirty="0"/>
              <a:t>resilient distributed dataset </a:t>
            </a:r>
            <a:r>
              <a:rPr lang="en-GB" sz="1400" dirty="0"/>
              <a:t>(RDD)</a:t>
            </a:r>
          </a:p>
          <a:p>
            <a:pPr marL="285750" indent="-285750">
              <a:buFont typeface="Arial" panose="020B0604020202020204" pitchFamily="34" charset="0"/>
              <a:buChar char="•"/>
            </a:pPr>
            <a:r>
              <a:rPr lang="en-GB" sz="1400" dirty="0"/>
              <a:t>An RDD represents a collection of items that can be distributed across compute nodes</a:t>
            </a:r>
          </a:p>
          <a:p>
            <a:endParaRPr lang="en-GB" sz="1400" dirty="0" smtClean="0"/>
          </a:p>
          <a:p>
            <a:endParaRPr lang="en-GB" sz="1400" dirty="0"/>
          </a:p>
          <a:p>
            <a:pPr marL="285750" indent="-285750">
              <a:buFont typeface="Arial" panose="020B0604020202020204" pitchFamily="34" charset="0"/>
              <a:buChar char="•"/>
            </a:pPr>
            <a:r>
              <a:rPr lang="en-GB" sz="1400" dirty="0" smtClean="0"/>
              <a:t>Distributed processing architecture consists of:</a:t>
            </a:r>
          </a:p>
          <a:p>
            <a:pPr marL="742950" lvl="1" indent="-285750">
              <a:buFont typeface="Arial" panose="020B0604020202020204" pitchFamily="34" charset="0"/>
              <a:buChar char="•"/>
            </a:pPr>
            <a:r>
              <a:rPr lang="en-GB" sz="1400" dirty="0" smtClean="0"/>
              <a:t>A </a:t>
            </a:r>
            <a:r>
              <a:rPr lang="en-GB" sz="1400" i="1" dirty="0" smtClean="0"/>
              <a:t>driver program</a:t>
            </a:r>
          </a:p>
          <a:p>
            <a:pPr marL="742950" lvl="1" indent="-285750">
              <a:buFont typeface="Arial" panose="020B0604020202020204" pitchFamily="34" charset="0"/>
              <a:buChar char="•"/>
            </a:pPr>
            <a:r>
              <a:rPr lang="en-GB" sz="1400" dirty="0" smtClean="0"/>
              <a:t>One or more </a:t>
            </a:r>
            <a:r>
              <a:rPr lang="en-GB" sz="1400" i="1" dirty="0" smtClean="0"/>
              <a:t>worker nodes</a:t>
            </a:r>
          </a:p>
          <a:p>
            <a:pPr marL="285750" indent="-285750">
              <a:buFont typeface="Arial" panose="020B0604020202020204" pitchFamily="34" charset="0"/>
              <a:buChar char="•"/>
            </a:pPr>
            <a:r>
              <a:rPr lang="en-GB" sz="1400" dirty="0" smtClean="0"/>
              <a:t>The </a:t>
            </a:r>
            <a:r>
              <a:rPr lang="en-GB" sz="1400" dirty="0"/>
              <a:t>d</a:t>
            </a:r>
            <a:r>
              <a:rPr lang="en-GB" sz="1400" dirty="0" smtClean="0"/>
              <a:t>river program uses a spark context to connect to the cluster…</a:t>
            </a:r>
          </a:p>
          <a:p>
            <a:pPr marL="285750" indent="-285750">
              <a:buFont typeface="Arial" panose="020B0604020202020204" pitchFamily="34" charset="0"/>
              <a:buChar char="•"/>
            </a:pPr>
            <a:r>
              <a:rPr lang="en-GB" sz="1400" dirty="0" smtClean="0"/>
              <a:t>…and uses worker nodes to perform operations on RDDs</a:t>
            </a:r>
            <a:endParaRPr lang="en-GB" sz="1400" dirty="0"/>
          </a:p>
        </p:txBody>
      </p:sp>
      <p:grpSp>
        <p:nvGrpSpPr>
          <p:cNvPr id="114" name="Group 113"/>
          <p:cNvGrpSpPr/>
          <p:nvPr/>
        </p:nvGrpSpPr>
        <p:grpSpPr>
          <a:xfrm>
            <a:off x="6586545" y="3171868"/>
            <a:ext cx="1845044" cy="573459"/>
            <a:chOff x="6586545" y="3171868"/>
            <a:chExt cx="1845044" cy="573459"/>
          </a:xfrm>
        </p:grpSpPr>
        <p:pic>
          <p:nvPicPr>
            <p:cNvPr id="112" name="Picture 111"/>
            <p:cNvPicPr>
              <a:picLocks noChangeAspect="1"/>
            </p:cNvPicPr>
            <p:nvPr/>
          </p:nvPicPr>
          <p:blipFill>
            <a:blip r:embed="rId2"/>
            <a:stretch>
              <a:fillRect/>
            </a:stretch>
          </p:blipFill>
          <p:spPr>
            <a:xfrm>
              <a:off x="7883063" y="3171868"/>
              <a:ext cx="548526" cy="573459"/>
            </a:xfrm>
            <a:prstGeom prst="rect">
              <a:avLst/>
            </a:prstGeom>
          </p:spPr>
        </p:pic>
        <p:sp>
          <p:nvSpPr>
            <p:cNvPr id="113" name="TextBox 112"/>
            <p:cNvSpPr txBox="1"/>
            <p:nvPr/>
          </p:nvSpPr>
          <p:spPr>
            <a:xfrm>
              <a:off x="6586545" y="3194511"/>
              <a:ext cx="1441420" cy="338554"/>
            </a:xfrm>
            <a:prstGeom prst="rect">
              <a:avLst/>
            </a:prstGeom>
            <a:noFill/>
          </p:spPr>
          <p:txBody>
            <a:bodyPr wrap="none" rtlCol="0">
              <a:spAutoFit/>
            </a:bodyPr>
            <a:lstStyle/>
            <a:p>
              <a:r>
                <a:rPr lang="en-GB" sz="1600" dirty="0" smtClean="0">
                  <a:latin typeface="Segoe" panose="020B0502040504020203" pitchFamily="34" charset="0"/>
                </a:rPr>
                <a:t>Spark Context</a:t>
              </a:r>
              <a:endParaRPr lang="en-GB" sz="1600" dirty="0">
                <a:latin typeface="Segoe" panose="020B0502040504020203" pitchFamily="34" charset="0"/>
              </a:endParaRPr>
            </a:p>
          </p:txBody>
        </p:sp>
      </p:grpSp>
      <p:grpSp>
        <p:nvGrpSpPr>
          <p:cNvPr id="141" name="Group 140"/>
          <p:cNvGrpSpPr/>
          <p:nvPr/>
        </p:nvGrpSpPr>
        <p:grpSpPr>
          <a:xfrm>
            <a:off x="9459830" y="1890286"/>
            <a:ext cx="958917" cy="3254555"/>
            <a:chOff x="9459830" y="1890286"/>
            <a:chExt cx="958917" cy="3254555"/>
          </a:xfrm>
        </p:grpSpPr>
        <p:grpSp>
          <p:nvGrpSpPr>
            <p:cNvPr id="121" name="Group 120"/>
            <p:cNvGrpSpPr/>
            <p:nvPr/>
          </p:nvGrpSpPr>
          <p:grpSpPr>
            <a:xfrm>
              <a:off x="9459830" y="1890286"/>
              <a:ext cx="958917" cy="1053947"/>
              <a:chOff x="9459830" y="1672965"/>
              <a:chExt cx="958917" cy="1053947"/>
            </a:xfrm>
          </p:grpSpPr>
          <p:sp>
            <p:nvSpPr>
              <p:cNvPr id="115" name="Rectangle 114"/>
              <p:cNvSpPr/>
              <p:nvPr/>
            </p:nvSpPr>
            <p:spPr>
              <a:xfrm>
                <a:off x="9528807" y="1672965"/>
                <a:ext cx="848261" cy="7153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16" name="TextBox 115"/>
              <p:cNvSpPr txBox="1"/>
              <p:nvPr/>
            </p:nvSpPr>
            <p:spPr>
              <a:xfrm>
                <a:off x="9459830" y="2388358"/>
                <a:ext cx="958917" cy="338554"/>
              </a:xfrm>
              <a:prstGeom prst="rect">
                <a:avLst/>
              </a:prstGeom>
              <a:noFill/>
            </p:spPr>
            <p:txBody>
              <a:bodyPr wrap="none" rtlCol="0">
                <a:spAutoFit/>
              </a:bodyPr>
              <a:lstStyle/>
              <a:p>
                <a:r>
                  <a:rPr lang="en-GB" sz="1600" dirty="0" smtClean="0">
                    <a:latin typeface="Segoe" panose="020B0502040504020203" pitchFamily="34" charset="0"/>
                  </a:rPr>
                  <a:t>Executor</a:t>
                </a:r>
                <a:endParaRPr lang="en-GB" sz="1600" dirty="0">
                  <a:latin typeface="Segoe" panose="020B0502040504020203" pitchFamily="34" charset="0"/>
                </a:endParaRPr>
              </a:p>
            </p:txBody>
          </p:sp>
          <p:sp>
            <p:nvSpPr>
              <p:cNvPr id="117" name="TextBox 116"/>
              <p:cNvSpPr txBox="1"/>
              <p:nvPr/>
            </p:nvSpPr>
            <p:spPr>
              <a:xfrm>
                <a:off x="9634227" y="2092047"/>
                <a:ext cx="637419" cy="338554"/>
              </a:xfrm>
              <a:prstGeom prst="rect">
                <a:avLst/>
              </a:prstGeom>
              <a:noFill/>
            </p:spPr>
            <p:txBody>
              <a:bodyPr wrap="none" rtlCol="0">
                <a:spAutoFit/>
              </a:bodyPr>
              <a:lstStyle/>
              <a:p>
                <a:r>
                  <a:rPr lang="en-GB" sz="1600" dirty="0" smtClean="0">
                    <a:latin typeface="Segoe" panose="020B0502040504020203" pitchFamily="34" charset="0"/>
                  </a:rPr>
                  <a:t>Tasks</a:t>
                </a:r>
                <a:endParaRPr lang="en-GB" sz="1600" dirty="0">
                  <a:latin typeface="Segoe" panose="020B0502040504020203" pitchFamily="34" charset="0"/>
                </a:endParaRPr>
              </a:p>
            </p:txBody>
          </p:sp>
          <p:grpSp>
            <p:nvGrpSpPr>
              <p:cNvPr id="95" name="Group 94"/>
              <p:cNvGrpSpPr/>
              <p:nvPr/>
            </p:nvGrpSpPr>
            <p:grpSpPr>
              <a:xfrm>
                <a:off x="9592548" y="1756136"/>
                <a:ext cx="324797" cy="357461"/>
                <a:chOff x="9266085" y="2591742"/>
                <a:chExt cx="1050039" cy="1155641"/>
              </a:xfrm>
            </p:grpSpPr>
            <p:sp>
              <p:nvSpPr>
                <p:cNvPr id="72"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8" name="Group 117"/>
              <p:cNvGrpSpPr/>
              <p:nvPr/>
            </p:nvGrpSpPr>
            <p:grpSpPr>
              <a:xfrm>
                <a:off x="9949668" y="1758408"/>
                <a:ext cx="324797" cy="357461"/>
                <a:chOff x="9266085" y="2591742"/>
                <a:chExt cx="1050039" cy="1155641"/>
              </a:xfrm>
            </p:grpSpPr>
            <p:sp>
              <p:nvSpPr>
                <p:cNvPr id="119"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6" name="Group 125"/>
            <p:cNvGrpSpPr/>
            <p:nvPr/>
          </p:nvGrpSpPr>
          <p:grpSpPr>
            <a:xfrm>
              <a:off x="9459830" y="4090894"/>
              <a:ext cx="958917" cy="1053947"/>
              <a:chOff x="9459830" y="1672965"/>
              <a:chExt cx="958917" cy="1053947"/>
            </a:xfrm>
          </p:grpSpPr>
          <p:sp>
            <p:nvSpPr>
              <p:cNvPr id="127" name="Rectangle 126"/>
              <p:cNvSpPr/>
              <p:nvPr/>
            </p:nvSpPr>
            <p:spPr>
              <a:xfrm>
                <a:off x="9528807" y="1672965"/>
                <a:ext cx="848261" cy="7153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28" name="TextBox 127"/>
              <p:cNvSpPr txBox="1"/>
              <p:nvPr/>
            </p:nvSpPr>
            <p:spPr>
              <a:xfrm>
                <a:off x="9459830" y="2388358"/>
                <a:ext cx="958917" cy="338554"/>
              </a:xfrm>
              <a:prstGeom prst="rect">
                <a:avLst/>
              </a:prstGeom>
              <a:noFill/>
            </p:spPr>
            <p:txBody>
              <a:bodyPr wrap="none" rtlCol="0">
                <a:spAutoFit/>
              </a:bodyPr>
              <a:lstStyle/>
              <a:p>
                <a:r>
                  <a:rPr lang="en-GB" sz="1600" dirty="0" smtClean="0">
                    <a:latin typeface="Segoe" panose="020B0502040504020203" pitchFamily="34" charset="0"/>
                  </a:rPr>
                  <a:t>Executor</a:t>
                </a:r>
                <a:endParaRPr lang="en-GB" sz="1600" dirty="0">
                  <a:latin typeface="Segoe" panose="020B0502040504020203" pitchFamily="34" charset="0"/>
                </a:endParaRPr>
              </a:p>
            </p:txBody>
          </p:sp>
          <p:sp>
            <p:nvSpPr>
              <p:cNvPr id="129" name="TextBox 128"/>
              <p:cNvSpPr txBox="1"/>
              <p:nvPr/>
            </p:nvSpPr>
            <p:spPr>
              <a:xfrm>
                <a:off x="9634227" y="2092047"/>
                <a:ext cx="637419" cy="338554"/>
              </a:xfrm>
              <a:prstGeom prst="rect">
                <a:avLst/>
              </a:prstGeom>
              <a:noFill/>
            </p:spPr>
            <p:txBody>
              <a:bodyPr wrap="none" rtlCol="0">
                <a:spAutoFit/>
              </a:bodyPr>
              <a:lstStyle/>
              <a:p>
                <a:r>
                  <a:rPr lang="en-GB" sz="1600" dirty="0" smtClean="0">
                    <a:latin typeface="Segoe" panose="020B0502040504020203" pitchFamily="34" charset="0"/>
                  </a:rPr>
                  <a:t>Tasks</a:t>
                </a:r>
                <a:endParaRPr lang="en-GB" sz="1600" dirty="0">
                  <a:latin typeface="Segoe" panose="020B0502040504020203" pitchFamily="34" charset="0"/>
                </a:endParaRPr>
              </a:p>
            </p:txBody>
          </p:sp>
          <p:grpSp>
            <p:nvGrpSpPr>
              <p:cNvPr id="130" name="Group 129"/>
              <p:cNvGrpSpPr/>
              <p:nvPr/>
            </p:nvGrpSpPr>
            <p:grpSpPr>
              <a:xfrm>
                <a:off x="9592548" y="1756136"/>
                <a:ext cx="324797" cy="357461"/>
                <a:chOff x="9266085" y="2591742"/>
                <a:chExt cx="1050039" cy="1155641"/>
              </a:xfrm>
            </p:grpSpPr>
            <p:sp>
              <p:nvSpPr>
                <p:cNvPr id="134"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1" name="Group 130"/>
              <p:cNvGrpSpPr/>
              <p:nvPr/>
            </p:nvGrpSpPr>
            <p:grpSpPr>
              <a:xfrm>
                <a:off x="9949668" y="1758408"/>
                <a:ext cx="324797" cy="357461"/>
                <a:chOff x="9266085" y="2591742"/>
                <a:chExt cx="1050039" cy="1155641"/>
              </a:xfrm>
            </p:grpSpPr>
            <p:sp>
              <p:nvSpPr>
                <p:cNvPr id="132"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142" name="Group 141"/>
          <p:cNvGrpSpPr/>
          <p:nvPr/>
        </p:nvGrpSpPr>
        <p:grpSpPr>
          <a:xfrm>
            <a:off x="8431589" y="2330919"/>
            <a:ext cx="873080" cy="2200608"/>
            <a:chOff x="8431589" y="2330919"/>
            <a:chExt cx="873080" cy="2200608"/>
          </a:xfrm>
        </p:grpSpPr>
        <p:cxnSp>
          <p:nvCxnSpPr>
            <p:cNvPr id="137" name="Elbow Connector 136"/>
            <p:cNvCxnSpPr>
              <a:stCxn id="112" idx="3"/>
              <a:endCxn id="96" idx="1"/>
            </p:cNvCxnSpPr>
            <p:nvPr/>
          </p:nvCxnSpPr>
          <p:spPr>
            <a:xfrm flipV="1">
              <a:off x="8431589" y="2330919"/>
              <a:ext cx="873080" cy="1127679"/>
            </a:xfrm>
            <a:prstGeom prst="bentConnector3">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112" idx="3"/>
              <a:endCxn id="124" idx="1"/>
            </p:cNvCxnSpPr>
            <p:nvPr/>
          </p:nvCxnSpPr>
          <p:spPr>
            <a:xfrm>
              <a:off x="8431589" y="3458598"/>
              <a:ext cx="873080" cy="1072929"/>
            </a:xfrm>
            <a:prstGeom prst="bentConnector3">
              <a:avLst>
                <a:gd name="adj1" fmla="val 50000"/>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Title 1"/>
          <p:cNvSpPr txBox="1">
            <a:spLocks/>
          </p:cNvSpPr>
          <p:nvPr/>
        </p:nvSpPr>
        <p:spPr>
          <a:xfrm>
            <a:off x="483637" y="286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SPARK Architecture</a:t>
            </a:r>
            <a:endParaRPr lang="en-US" dirty="0"/>
          </a:p>
        </p:txBody>
      </p:sp>
    </p:spTree>
    <p:extLst>
      <p:ext uri="{BB962C8B-B14F-4D97-AF65-F5344CB8AC3E}">
        <p14:creationId xmlns:p14="http://schemas.microsoft.com/office/powerpoint/2010/main" val="325442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nodeType="afterEffect">
                                  <p:stCondLst>
                                    <p:cond delay="0"/>
                                  </p:stCondLst>
                                  <p:childTnLst>
                                    <p:set>
                                      <p:cBhvr>
                                        <p:cTn id="21" dur="1" fill="hold">
                                          <p:stCondLst>
                                            <p:cond delay="0"/>
                                          </p:stCondLst>
                                        </p:cTn>
                                        <p:tgtEl>
                                          <p:spTgt spid="143"/>
                                        </p:tgtEl>
                                        <p:attrNameLst>
                                          <p:attrName>style.visibility</p:attrName>
                                        </p:attrNameLst>
                                      </p:cBhvr>
                                      <p:to>
                                        <p:strVal val="visible"/>
                                      </p:to>
                                    </p:set>
                                    <p:animEffect transition="in" filter="fade">
                                      <p:cBhvr>
                                        <p:cTn id="22" dur="500"/>
                                        <p:tgtEl>
                                          <p:spTgt spid="14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nodeType="after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fade">
                                      <p:cBhvr>
                                        <p:cTn id="30" dur="500"/>
                                        <p:tgtEl>
                                          <p:spTgt spid="11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par>
                          <p:cTn id="35" fill="hold">
                            <p:stCondLst>
                              <p:cond delay="0"/>
                            </p:stCondLst>
                            <p:childTnLst>
                              <p:par>
                                <p:cTn id="36" presetID="22" presetClass="entr" presetSubtype="8" fill="hold" nodeType="afterEffect">
                                  <p:stCondLst>
                                    <p:cond delay="0"/>
                                  </p:stCondLst>
                                  <p:childTnLst>
                                    <p:set>
                                      <p:cBhvr>
                                        <p:cTn id="37" dur="1" fill="hold">
                                          <p:stCondLst>
                                            <p:cond delay="0"/>
                                          </p:stCondLst>
                                        </p:cTn>
                                        <p:tgtEl>
                                          <p:spTgt spid="142"/>
                                        </p:tgtEl>
                                        <p:attrNameLst>
                                          <p:attrName>style.visibility</p:attrName>
                                        </p:attrNameLst>
                                      </p:cBhvr>
                                      <p:to>
                                        <p:strVal val="visible"/>
                                      </p:to>
                                    </p:set>
                                    <p:animEffect transition="in" filter="wipe(left)">
                                      <p:cBhvr>
                                        <p:cTn id="38" dur="500"/>
                                        <p:tgtEl>
                                          <p:spTgt spid="142"/>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141"/>
                                        </p:tgtEl>
                                        <p:attrNameLst>
                                          <p:attrName>style.visibility</p:attrName>
                                        </p:attrNameLst>
                                      </p:cBhvr>
                                      <p:to>
                                        <p:strVal val="visible"/>
                                      </p:to>
                                    </p:set>
                                    <p:animEffect transition="in" filter="fade">
                                      <p:cBhvr>
                                        <p:cTn id="42"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0" y="1070517"/>
            <a:ext cx="5263104" cy="5585795"/>
          </a:xfrm>
        </p:spPr>
        <p:txBody>
          <a:bodyPr/>
          <a:lstStyle/>
          <a:p>
            <a:r>
              <a:rPr lang="en-GB" sz="1600" dirty="0" smtClean="0"/>
              <a:t>To create a Spark Context:</a:t>
            </a:r>
          </a:p>
          <a:p>
            <a:pPr marL="971396" lvl="1" indent="-514350">
              <a:buFont typeface="+mj-lt"/>
              <a:buAutoNum type="arabicPeriod"/>
            </a:pPr>
            <a:r>
              <a:rPr lang="en-GB" sz="1600" dirty="0" smtClean="0"/>
              <a:t>Create a configuration for your cluster and application</a:t>
            </a:r>
          </a:p>
          <a:p>
            <a:pPr marL="971396" lvl="1" indent="-514350">
              <a:buFont typeface="+mj-lt"/>
              <a:buAutoNum type="arabicPeriod"/>
            </a:pPr>
            <a:r>
              <a:rPr lang="en-GB" sz="1600" dirty="0" smtClean="0"/>
              <a:t>Use the configuration to create a context</a:t>
            </a:r>
          </a:p>
          <a:p>
            <a:pPr marL="457046" lvl="1" indent="0">
              <a:buNone/>
            </a:pPr>
            <a:r>
              <a:rPr lang="en-GB" sz="1600" dirty="0" smtClean="0"/>
              <a:t>(Spark shells have one pre-created)</a:t>
            </a:r>
          </a:p>
          <a:p>
            <a:pPr marL="457046" lvl="1" indent="0">
              <a:buNone/>
            </a:pPr>
            <a:endParaRPr lang="en-GB" sz="1600" dirty="0" smtClean="0"/>
          </a:p>
          <a:p>
            <a:r>
              <a:rPr lang="en-GB" sz="1600" dirty="0" smtClean="0"/>
              <a:t>To create an RDD</a:t>
            </a:r>
          </a:p>
          <a:p>
            <a:pPr marL="742950" lvl="1" indent="-285750">
              <a:buFont typeface="Arial" panose="020B0604020202020204" pitchFamily="34" charset="0"/>
              <a:buChar char="•"/>
            </a:pPr>
            <a:r>
              <a:rPr lang="en-GB" sz="1600" dirty="0" smtClean="0"/>
              <a:t>Load from a source</a:t>
            </a:r>
          </a:p>
          <a:p>
            <a:pPr marL="1200150" lvl="2" indent="-285750">
              <a:buFont typeface="Arial" panose="020B0604020202020204" pitchFamily="34" charset="0"/>
              <a:buChar char="•"/>
            </a:pPr>
            <a:r>
              <a:rPr lang="en-GB" sz="1600" dirty="0" smtClean="0"/>
              <a:t>Text file, JSON, XML, etc.</a:t>
            </a:r>
          </a:p>
          <a:p>
            <a:pPr marL="742950" lvl="1" indent="-285750">
              <a:buFont typeface="Arial" panose="020B0604020202020204" pitchFamily="34" charset="0"/>
              <a:buChar char="•"/>
            </a:pPr>
            <a:r>
              <a:rPr lang="en-GB" sz="1600" dirty="0" smtClean="0"/>
              <a:t>Parallelize a collection (if for example you already have list in python)</a:t>
            </a:r>
            <a:endParaRPr lang="en-GB" sz="1600" dirty="0"/>
          </a:p>
          <a:p>
            <a:pPr marL="742950" lvl="1" indent="-285750">
              <a:buFont typeface="Arial" panose="020B0604020202020204" pitchFamily="34" charset="0"/>
              <a:buChar char="•"/>
            </a:pPr>
            <a:r>
              <a:rPr lang="en-GB" sz="1600" dirty="0" err="1" smtClean="0"/>
              <a:t>sc.textFile</a:t>
            </a:r>
            <a:r>
              <a:rPr lang="en-GB" sz="1600" dirty="0" smtClean="0"/>
              <a:t> delimiter is a new line (as FYI)</a:t>
            </a:r>
          </a:p>
          <a:p>
            <a:pPr marL="742950" lvl="1" indent="-285750">
              <a:buFont typeface="Arial" panose="020B0604020202020204" pitchFamily="34" charset="0"/>
              <a:buChar char="•"/>
            </a:pPr>
            <a:r>
              <a:rPr lang="en-GB" sz="1600" dirty="0" smtClean="0"/>
              <a:t>For </a:t>
            </a:r>
            <a:r>
              <a:rPr lang="en-GB" sz="1600" dirty="0" err="1" smtClean="0"/>
              <a:t>json</a:t>
            </a:r>
            <a:r>
              <a:rPr lang="en-GB" sz="1600" dirty="0"/>
              <a:t> go to https://databricks.com/blog/2015/02/02/an-introduction-to-json-support-in-spark-sql.html</a:t>
            </a:r>
            <a:endParaRPr lang="en-GB" sz="1600" dirty="0" smtClean="0"/>
          </a:p>
        </p:txBody>
      </p:sp>
      <p:sp>
        <p:nvSpPr>
          <p:cNvPr id="4" name="TextBox 3"/>
          <p:cNvSpPr txBox="1"/>
          <p:nvPr/>
        </p:nvSpPr>
        <p:spPr>
          <a:xfrm>
            <a:off x="5263104" y="4795024"/>
            <a:ext cx="6849952"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txtRDD</a:t>
            </a:r>
            <a:r>
              <a:rPr lang="en-GB" sz="1600" dirty="0" smtClean="0">
                <a:latin typeface="Courier New" panose="02070309020205020404" pitchFamily="49" charset="0"/>
                <a:cs typeface="Courier New" panose="02070309020205020404" pitchFamily="49" charset="0"/>
              </a:rPr>
              <a:t> = </a:t>
            </a:r>
            <a:r>
              <a:rPr lang="en-GB" sz="1600" dirty="0" err="1" smtClean="0">
                <a:latin typeface="Courier New" panose="02070309020205020404" pitchFamily="49" charset="0"/>
                <a:cs typeface="Courier New" panose="02070309020205020404" pitchFamily="49" charset="0"/>
              </a:rPr>
              <a:t>sc.textFile</a:t>
            </a:r>
            <a:r>
              <a:rPr lang="en-GB" sz="1600" dirty="0" smtClean="0">
                <a:latin typeface="Courier New" panose="02070309020205020404" pitchFamily="49" charset="0"/>
                <a:cs typeface="Courier New" panose="02070309020205020404" pitchFamily="49" charset="0"/>
              </a:rPr>
              <a:t>("/data/tweets.txt")</a:t>
            </a:r>
            <a:endParaRPr lang="en-GB" sz="1600" dirty="0">
              <a:latin typeface="Courier New" panose="02070309020205020404" pitchFamily="49" charset="0"/>
              <a:cs typeface="Courier New" panose="02070309020205020404" pitchFamily="49" charset="0"/>
            </a:endParaRPr>
          </a:p>
        </p:txBody>
      </p:sp>
      <p:sp>
        <p:nvSpPr>
          <p:cNvPr id="5" name="TextBox 4"/>
          <p:cNvSpPr txBox="1"/>
          <p:nvPr/>
        </p:nvSpPr>
        <p:spPr>
          <a:xfrm>
            <a:off x="5263104" y="5556390"/>
            <a:ext cx="6849952"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lstRDD</a:t>
            </a:r>
            <a:r>
              <a:rPr lang="en-GB" sz="1600" dirty="0" smtClean="0">
                <a:latin typeface="Courier New" panose="02070309020205020404" pitchFamily="49" charset="0"/>
                <a:cs typeface="Courier New" panose="02070309020205020404" pitchFamily="49" charset="0"/>
              </a:rPr>
              <a:t> = </a:t>
            </a:r>
            <a:r>
              <a:rPr lang="en-GB" sz="1600" dirty="0" err="1" smtClean="0">
                <a:latin typeface="Courier New" panose="02070309020205020404" pitchFamily="49" charset="0"/>
                <a:cs typeface="Courier New" panose="02070309020205020404" pitchFamily="49" charset="0"/>
              </a:rPr>
              <a:t>sc.parallelize</a:t>
            </a:r>
            <a:r>
              <a:rPr lang="en-GB" sz="1600" dirty="0" smtClean="0">
                <a:latin typeface="Courier New" panose="02070309020205020404" pitchFamily="49" charset="0"/>
                <a:cs typeface="Courier New" panose="02070309020205020404" pitchFamily="49" charset="0"/>
              </a:rPr>
              <a:t>(["A", "B", "C"])</a:t>
            </a:r>
            <a:endParaRPr lang="en-GB" sz="1600" dirty="0">
              <a:latin typeface="Courier New" panose="02070309020205020404" pitchFamily="49" charset="0"/>
              <a:cs typeface="Courier New" panose="02070309020205020404" pitchFamily="49" charset="0"/>
            </a:endParaRPr>
          </a:p>
        </p:txBody>
      </p:sp>
      <p:sp>
        <p:nvSpPr>
          <p:cNvPr id="6" name="TextBox 5"/>
          <p:cNvSpPr txBox="1"/>
          <p:nvPr/>
        </p:nvSpPr>
        <p:spPr>
          <a:xfrm>
            <a:off x="5263104" y="2059257"/>
            <a:ext cx="6849952" cy="58477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r>
              <a:rPr lang="en-GB" sz="1600" dirty="0" err="1" smtClean="0">
                <a:latin typeface="Courier New" panose="02070309020205020404" pitchFamily="49" charset="0"/>
                <a:cs typeface="Courier New" panose="02070309020205020404" pitchFamily="49" charset="0"/>
              </a:rPr>
              <a:t>cfg</a:t>
            </a:r>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SparkConf</a:t>
            </a:r>
            <a:r>
              <a:rPr lang="en-GB" sz="1600" dirty="0" smtClean="0">
                <a:latin typeface="Courier New" panose="02070309020205020404" pitchFamily="49" charset="0"/>
                <a:cs typeface="Courier New" panose="02070309020205020404" pitchFamily="49" charset="0"/>
              </a:rPr>
              <a:t>().</a:t>
            </a:r>
            <a:r>
              <a:rPr lang="en-GB" sz="1600" dirty="0" err="1" smtClean="0">
                <a:latin typeface="Courier New" panose="02070309020205020404" pitchFamily="49" charset="0"/>
                <a:cs typeface="Courier New" panose="02070309020205020404" pitchFamily="49" charset="0"/>
              </a:rPr>
              <a:t>setMaster</a:t>
            </a:r>
            <a:r>
              <a:rPr lang="en-GB" sz="1600" dirty="0" smtClean="0">
                <a:latin typeface="Courier New" panose="02070309020205020404" pitchFamily="49" charset="0"/>
                <a:cs typeface="Courier New" panose="02070309020205020404" pitchFamily="49" charset="0"/>
              </a:rPr>
              <a:t>("local").</a:t>
            </a:r>
            <a:r>
              <a:rPr lang="en-GB" sz="1600" dirty="0" err="1" smtClean="0">
                <a:latin typeface="Courier New" panose="02070309020205020404" pitchFamily="49" charset="0"/>
                <a:cs typeface="Courier New" panose="02070309020205020404" pitchFamily="49" charset="0"/>
              </a:rPr>
              <a:t>setAppName</a:t>
            </a:r>
            <a:r>
              <a:rPr lang="en-GB" sz="1600" dirty="0" smtClean="0">
                <a:latin typeface="Courier New" panose="02070309020205020404" pitchFamily="49" charset="0"/>
                <a:cs typeface="Courier New" panose="02070309020205020404" pitchFamily="49" charset="0"/>
              </a:rPr>
              <a:t>("App")</a:t>
            </a:r>
          </a:p>
          <a:p>
            <a:r>
              <a:rPr lang="en-GB" sz="1600" dirty="0" err="1" smtClean="0">
                <a:latin typeface="Courier New" panose="02070309020205020404" pitchFamily="49" charset="0"/>
                <a:cs typeface="Courier New" panose="02070309020205020404" pitchFamily="49" charset="0"/>
              </a:rPr>
              <a:t>sc</a:t>
            </a:r>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SparkContext</a:t>
            </a:r>
            <a:r>
              <a:rPr lang="en-GB" sz="1600" dirty="0" smtClean="0">
                <a:latin typeface="Courier New" panose="02070309020205020404" pitchFamily="49" charset="0"/>
                <a:cs typeface="Courier New" panose="02070309020205020404" pitchFamily="49" charset="0"/>
              </a:rPr>
              <a:t>(</a:t>
            </a:r>
            <a:r>
              <a:rPr lang="en-GB" sz="1600" dirty="0" err="1" smtClean="0">
                <a:latin typeface="Courier New" panose="02070309020205020404" pitchFamily="49" charset="0"/>
                <a:cs typeface="Courier New" panose="02070309020205020404" pitchFamily="49" charset="0"/>
              </a:rPr>
              <a:t>conf</a:t>
            </a:r>
            <a:r>
              <a:rPr lang="en-GB" sz="1600" dirty="0" smtClean="0">
                <a:latin typeface="Courier New" panose="02070309020205020404" pitchFamily="49" charset="0"/>
                <a:cs typeface="Courier New" panose="02070309020205020404" pitchFamily="49" charset="0"/>
              </a:rPr>
              <a:t> = </a:t>
            </a:r>
            <a:r>
              <a:rPr lang="en-GB" sz="1600" dirty="0" err="1" smtClean="0">
                <a:latin typeface="Courier New" panose="02070309020205020404" pitchFamily="49" charset="0"/>
                <a:cs typeface="Courier New" panose="02070309020205020404" pitchFamily="49" charset="0"/>
              </a:rPr>
              <a:t>cfg</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
        <p:nvSpPr>
          <p:cNvPr id="8" name="Rectangular Callout 7"/>
          <p:cNvSpPr/>
          <p:nvPr/>
        </p:nvSpPr>
        <p:spPr>
          <a:xfrm>
            <a:off x="7627433" y="1154159"/>
            <a:ext cx="1672683" cy="446048"/>
          </a:xfrm>
          <a:prstGeom prst="wedgeRectCallout">
            <a:avLst>
              <a:gd name="adj1" fmla="val 37167"/>
              <a:gd name="adj2" fmla="val 1600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Segoe" panose="020B0502040504020203" pitchFamily="34" charset="0"/>
              </a:rPr>
              <a:t>Cluster URL</a:t>
            </a:r>
            <a:endParaRPr lang="en-GB" dirty="0">
              <a:latin typeface="Segoe" panose="020B0502040504020203" pitchFamily="34" charset="0"/>
            </a:endParaRPr>
          </a:p>
        </p:txBody>
      </p:sp>
      <p:sp>
        <p:nvSpPr>
          <p:cNvPr id="9" name="Rectangular Callout 8"/>
          <p:cNvSpPr/>
          <p:nvPr/>
        </p:nvSpPr>
        <p:spPr>
          <a:xfrm>
            <a:off x="9300116" y="2804430"/>
            <a:ext cx="2189357" cy="610065"/>
          </a:xfrm>
          <a:prstGeom prst="wedgeRectCallout">
            <a:avLst>
              <a:gd name="adj1" fmla="val 49900"/>
              <a:gd name="adj2" fmla="val -1214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Segoe" panose="020B0502040504020203" pitchFamily="34" charset="0"/>
              </a:rPr>
              <a:t>Your application name</a:t>
            </a:r>
            <a:endParaRPr lang="en-GB" dirty="0">
              <a:latin typeface="Segoe" panose="020B0502040504020203" pitchFamily="34" charset="0"/>
            </a:endParaRPr>
          </a:p>
        </p:txBody>
      </p:sp>
      <p:sp>
        <p:nvSpPr>
          <p:cNvPr id="10" name="Rectangular Callout 9"/>
          <p:cNvSpPr/>
          <p:nvPr/>
        </p:nvSpPr>
        <p:spPr>
          <a:xfrm>
            <a:off x="6226095" y="3799727"/>
            <a:ext cx="2802675" cy="610065"/>
          </a:xfrm>
          <a:prstGeom prst="wedgeRectCallout">
            <a:avLst>
              <a:gd name="adj1" fmla="val 39379"/>
              <a:gd name="adj2" fmla="val 11613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Segoe" panose="020B0502040504020203" pitchFamily="34" charset="0"/>
              </a:rPr>
              <a:t>Path to file</a:t>
            </a:r>
          </a:p>
          <a:p>
            <a:pPr algn="ctr"/>
            <a:r>
              <a:rPr lang="en-GB" dirty="0" smtClean="0">
                <a:latin typeface="Segoe" panose="020B0502040504020203" pitchFamily="34" charset="0"/>
              </a:rPr>
              <a:t>(</a:t>
            </a:r>
            <a:r>
              <a:rPr lang="en-GB" sz="1400" dirty="0" smtClean="0">
                <a:latin typeface="Segoe" panose="020B0502040504020203" pitchFamily="34" charset="0"/>
              </a:rPr>
              <a:t>default text delimiter is newline)</a:t>
            </a:r>
            <a:endParaRPr lang="en-GB" sz="1400" dirty="0">
              <a:latin typeface="Segoe" panose="020B0502040504020203" pitchFamily="34" charset="0"/>
            </a:endParaRPr>
          </a:p>
        </p:txBody>
      </p:sp>
      <p:sp>
        <p:nvSpPr>
          <p:cNvPr id="11" name="Rectangular Callout 10"/>
          <p:cNvSpPr/>
          <p:nvPr/>
        </p:nvSpPr>
        <p:spPr>
          <a:xfrm>
            <a:off x="7627432" y="6210264"/>
            <a:ext cx="1672683" cy="446048"/>
          </a:xfrm>
          <a:prstGeom prst="wedgeRectCallout">
            <a:avLst>
              <a:gd name="adj1" fmla="val 33167"/>
              <a:gd name="adj2" fmla="val -1275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Segoe" panose="020B0502040504020203" pitchFamily="34" charset="0"/>
              </a:rPr>
              <a:t>List</a:t>
            </a:r>
            <a:endParaRPr lang="en-GB" dirty="0">
              <a:latin typeface="Segoe" panose="020B0502040504020203" pitchFamily="34" charset="0"/>
            </a:endParaRPr>
          </a:p>
        </p:txBody>
      </p:sp>
      <p:sp>
        <p:nvSpPr>
          <p:cNvPr id="12" name="Title 1"/>
          <p:cNvSpPr txBox="1">
            <a:spLocks/>
          </p:cNvSpPr>
          <p:nvPr/>
        </p:nvSpPr>
        <p:spPr>
          <a:xfrm>
            <a:off x="483637" y="2869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SPARK Context and RDD</a:t>
            </a:r>
            <a:endParaRPr lang="en-US" dirty="0"/>
          </a:p>
        </p:txBody>
      </p:sp>
    </p:spTree>
    <p:extLst>
      <p:ext uri="{BB962C8B-B14F-4D97-AF65-F5344CB8AC3E}">
        <p14:creationId xmlns:p14="http://schemas.microsoft.com/office/powerpoint/2010/main" val="22877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type="lt">
                                    <p:tmAbs val="100"/>
                                  </p:iterate>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7601"/>
                            </p:stCondLst>
                            <p:childTnLst>
                              <p:par>
                                <p:cTn id="17" presetID="2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8101"/>
                            </p:stCondLst>
                            <p:childTnLst>
                              <p:par>
                                <p:cTn id="21" presetID="22"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iterate type="lt">
                                    <p:tmAbs val="100"/>
                                  </p:iterate>
                                  <p:childTnLst>
                                    <p:set>
                                      <p:cBhvr>
                                        <p:cTn id="34" dur="1" fill="hold">
                                          <p:stCondLst>
                                            <p:cond delay="0"/>
                                          </p:stCondLst>
                                        </p:cTn>
                                        <p:tgtEl>
                                          <p:spTgt spid="4"/>
                                        </p:tgtEl>
                                        <p:attrNameLst>
                                          <p:attrName>style.visibility</p:attrName>
                                        </p:attrNameLst>
                                      </p:cBhvr>
                                      <p:to>
                                        <p:strVal val="visible"/>
                                      </p:to>
                                    </p:set>
                                  </p:childTnLst>
                                </p:cTn>
                              </p:par>
                            </p:childTnLst>
                          </p:cTn>
                        </p:par>
                        <p:par>
                          <p:cTn id="35" fill="hold">
                            <p:stCondLst>
                              <p:cond delay="3701"/>
                            </p:stCondLst>
                            <p:childTnLst>
                              <p:par>
                                <p:cTn id="36" presetID="22" presetClass="entr" presetSubtype="4"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iterate type="lt">
                                    <p:tmAbs val="100"/>
                                  </p:iterate>
                                  <p:childTnLst>
                                    <p:set>
                                      <p:cBhvr>
                                        <p:cTn id="49" dur="1" fill="hold">
                                          <p:stCondLst>
                                            <p:cond delay="0"/>
                                          </p:stCondLst>
                                        </p:cTn>
                                        <p:tgtEl>
                                          <p:spTgt spid="5"/>
                                        </p:tgtEl>
                                        <p:attrNameLst>
                                          <p:attrName>style.visibility</p:attrName>
                                        </p:attrNameLst>
                                      </p:cBhvr>
                                      <p:to>
                                        <p:strVal val="visible"/>
                                      </p:to>
                                    </p:set>
                                  </p:childTnLst>
                                </p:cTn>
                              </p:par>
                            </p:childTnLst>
                          </p:cTn>
                        </p:par>
                        <p:par>
                          <p:cTn id="50" fill="hold">
                            <p:stCondLst>
                              <p:cond delay="3501"/>
                            </p:stCondLst>
                            <p:childTnLst>
                              <p:par>
                                <p:cTn id="51" presetID="22" presetClass="entr" presetSubtype="1"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up)">
                                      <p:cBhvr>
                                        <p:cTn id="5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8" grpId="0" animBg="1"/>
      <p:bldP spid="9"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0" y="1366903"/>
            <a:ext cx="6913756" cy="3160802"/>
          </a:xfrm>
        </p:spPr>
        <p:txBody>
          <a:bodyPr/>
          <a:lstStyle/>
          <a:p>
            <a:r>
              <a:rPr lang="en-GB" sz="1800" dirty="0" smtClean="0"/>
              <a:t>RDD operations include:</a:t>
            </a:r>
          </a:p>
          <a:p>
            <a:pPr lvl="1"/>
            <a:r>
              <a:rPr lang="en-GB" i="1" dirty="0" smtClean="0"/>
              <a:t>Transformations</a:t>
            </a:r>
          </a:p>
          <a:p>
            <a:pPr lvl="2"/>
            <a:r>
              <a:rPr lang="en-GB" dirty="0" smtClean="0"/>
              <a:t>Create a </a:t>
            </a:r>
            <a:r>
              <a:rPr lang="en-GB" b="1" u="sng" dirty="0" smtClean="0"/>
              <a:t>new RDD</a:t>
            </a:r>
            <a:r>
              <a:rPr lang="en-GB" dirty="0" smtClean="0"/>
              <a:t> by transforming an existing one</a:t>
            </a:r>
          </a:p>
          <a:p>
            <a:pPr lvl="1"/>
            <a:r>
              <a:rPr lang="en-GB" i="1" dirty="0" smtClean="0"/>
              <a:t>Actions</a:t>
            </a:r>
          </a:p>
          <a:p>
            <a:pPr lvl="2"/>
            <a:r>
              <a:rPr lang="en-GB" dirty="0" smtClean="0"/>
              <a:t>Return results to the driver program or an output file</a:t>
            </a:r>
          </a:p>
          <a:p>
            <a:r>
              <a:rPr lang="en-GB" sz="1800" dirty="0" smtClean="0"/>
              <a:t>Spark uses </a:t>
            </a:r>
            <a:r>
              <a:rPr lang="en-GB" sz="1800" i="1" dirty="0" smtClean="0"/>
              <a:t>Lazy Evaluation</a:t>
            </a:r>
          </a:p>
          <a:p>
            <a:pPr lvl="1"/>
            <a:r>
              <a:rPr lang="en-GB" dirty="0" smtClean="0"/>
              <a:t>No execution occurs until an action</a:t>
            </a:r>
          </a:p>
          <a:p>
            <a:pPr lvl="1"/>
            <a:r>
              <a:rPr lang="en-GB" dirty="0" smtClean="0"/>
              <a:t>RDDs are recomputed with each action</a:t>
            </a:r>
          </a:p>
          <a:p>
            <a:pPr marL="1200150" lvl="2" indent="-285750">
              <a:buFont typeface="Arial" panose="020B0604020202020204" pitchFamily="34" charset="0"/>
              <a:buChar char="•"/>
            </a:pPr>
            <a:r>
              <a:rPr lang="en-GB" dirty="0" smtClean="0"/>
              <a:t>Use </a:t>
            </a:r>
            <a:r>
              <a:rPr lang="en-GB" b="1" dirty="0" smtClean="0"/>
              <a:t>persist</a:t>
            </a:r>
            <a:r>
              <a:rPr lang="en-GB" dirty="0" smtClean="0"/>
              <a:t> action to retain in memory</a:t>
            </a:r>
          </a:p>
          <a:p>
            <a:pPr marL="1200150" lvl="2" indent="-285750">
              <a:buFont typeface="Arial" panose="020B0604020202020204" pitchFamily="34" charset="0"/>
              <a:buChar char="•"/>
            </a:pPr>
            <a:r>
              <a:rPr lang="en-GB" dirty="0" smtClean="0"/>
              <a:t>Persist is used when RDD may be used in other computations, especially if it requires significant com</a:t>
            </a:r>
          </a:p>
        </p:txBody>
      </p:sp>
      <p:sp>
        <p:nvSpPr>
          <p:cNvPr id="4" name="TextBox 3"/>
          <p:cNvSpPr txBox="1"/>
          <p:nvPr/>
        </p:nvSpPr>
        <p:spPr>
          <a:xfrm>
            <a:off x="6311589" y="2237677"/>
            <a:ext cx="5689954"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msTwts</a:t>
            </a:r>
            <a:r>
              <a:rPr lang="en-GB" sz="1600" dirty="0" smtClean="0">
                <a:latin typeface="Courier New" panose="02070309020205020404" pitchFamily="49" charset="0"/>
                <a:cs typeface="Courier New" panose="02070309020205020404" pitchFamily="49" charset="0"/>
              </a:rPr>
              <a:t> = </a:t>
            </a:r>
            <a:r>
              <a:rPr lang="en-GB" sz="1600" dirty="0" err="1" smtClean="0">
                <a:latin typeface="Courier New" panose="02070309020205020404" pitchFamily="49" charset="0"/>
                <a:cs typeface="Courier New" panose="02070309020205020404" pitchFamily="49" charset="0"/>
              </a:rPr>
              <a:t>txtRDD.filter</a:t>
            </a:r>
            <a:r>
              <a:rPr lang="en-GB" sz="1600" dirty="0" smtClean="0">
                <a:latin typeface="Courier New" panose="02070309020205020404" pitchFamily="49" charset="0"/>
                <a:cs typeface="Courier New" panose="02070309020205020404" pitchFamily="49" charset="0"/>
              </a:rPr>
              <a:t>(lambda t: "#</a:t>
            </a:r>
            <a:r>
              <a:rPr lang="en-GB" sz="1600" dirty="0" err="1" smtClean="0">
                <a:latin typeface="Courier New" panose="02070309020205020404" pitchFamily="49" charset="0"/>
                <a:cs typeface="Courier New" panose="02070309020205020404" pitchFamily="49" charset="0"/>
              </a:rPr>
              <a:t>ms</a:t>
            </a:r>
            <a:r>
              <a:rPr lang="en-GB" sz="1600" dirty="0" smtClean="0">
                <a:latin typeface="Courier New" panose="02070309020205020404" pitchFamily="49" charset="0"/>
                <a:cs typeface="Courier New" panose="02070309020205020404" pitchFamily="49" charset="0"/>
              </a:rPr>
              <a:t>" in t)</a:t>
            </a:r>
            <a:endParaRPr lang="en-GB" sz="1600" dirty="0">
              <a:latin typeface="Courier New" panose="02070309020205020404" pitchFamily="49" charset="0"/>
              <a:cs typeface="Courier New" panose="02070309020205020404" pitchFamily="49" charset="0"/>
            </a:endParaRPr>
          </a:p>
        </p:txBody>
      </p:sp>
      <p:sp>
        <p:nvSpPr>
          <p:cNvPr id="5" name="TextBox 4"/>
          <p:cNvSpPr txBox="1"/>
          <p:nvPr/>
        </p:nvSpPr>
        <p:spPr>
          <a:xfrm>
            <a:off x="6311589" y="3702454"/>
            <a:ext cx="5689954"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msTwts.count</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
        <p:nvSpPr>
          <p:cNvPr id="6" name="TextBox 5"/>
          <p:cNvSpPr txBox="1"/>
          <p:nvPr/>
        </p:nvSpPr>
        <p:spPr>
          <a:xfrm>
            <a:off x="6311589" y="5894011"/>
            <a:ext cx="5689954"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msTwts.persist</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
        <p:nvSpPr>
          <p:cNvPr id="7" name="Rectangular Callout 6"/>
          <p:cNvSpPr/>
          <p:nvPr/>
        </p:nvSpPr>
        <p:spPr>
          <a:xfrm>
            <a:off x="8519531" y="1366903"/>
            <a:ext cx="1672683" cy="446048"/>
          </a:xfrm>
          <a:prstGeom prst="wedgeRectCallout">
            <a:avLst>
              <a:gd name="adj1" fmla="val 37167"/>
              <a:gd name="adj2" fmla="val 1600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Segoe" panose="020B0502040504020203" pitchFamily="34" charset="0"/>
              </a:rPr>
              <a:t>Inline function</a:t>
            </a:r>
            <a:endParaRPr lang="en-GB" dirty="0">
              <a:latin typeface="Segoe" panose="020B0502040504020203" pitchFamily="34" charset="0"/>
            </a:endParaRPr>
          </a:p>
        </p:txBody>
      </p:sp>
      <p:grpSp>
        <p:nvGrpSpPr>
          <p:cNvPr id="8" name="Group 7"/>
          <p:cNvGrpSpPr/>
          <p:nvPr/>
        </p:nvGrpSpPr>
        <p:grpSpPr>
          <a:xfrm>
            <a:off x="502298" y="4777648"/>
            <a:ext cx="5282682" cy="1454917"/>
            <a:chOff x="838200" y="1484226"/>
            <a:chExt cx="5282682" cy="1454917"/>
          </a:xfrm>
        </p:grpSpPr>
        <p:pic>
          <p:nvPicPr>
            <p:cNvPr id="9" name="Picture 8"/>
            <p:cNvPicPr>
              <a:picLocks noChangeAspect="1"/>
            </p:cNvPicPr>
            <p:nvPr/>
          </p:nvPicPr>
          <p:blipFill>
            <a:blip r:embed="rId2"/>
            <a:stretch>
              <a:fillRect/>
            </a:stretch>
          </p:blipFill>
          <p:spPr>
            <a:xfrm>
              <a:off x="838200" y="1484226"/>
              <a:ext cx="5137863" cy="412924"/>
            </a:xfrm>
            <a:prstGeom prst="rect">
              <a:avLst/>
            </a:prstGeom>
          </p:spPr>
        </p:pic>
        <p:pic>
          <p:nvPicPr>
            <p:cNvPr id="10" name="Picture 9"/>
            <p:cNvPicPr>
              <a:picLocks noChangeAspect="1"/>
            </p:cNvPicPr>
            <p:nvPr/>
          </p:nvPicPr>
          <p:blipFill>
            <a:blip r:embed="rId3"/>
            <a:stretch>
              <a:fillRect/>
            </a:stretch>
          </p:blipFill>
          <p:spPr>
            <a:xfrm>
              <a:off x="838200" y="2114063"/>
              <a:ext cx="5282682" cy="303347"/>
            </a:xfrm>
            <a:prstGeom prst="rect">
              <a:avLst/>
            </a:prstGeom>
          </p:spPr>
        </p:pic>
        <p:pic>
          <p:nvPicPr>
            <p:cNvPr id="11" name="Picture 10"/>
            <p:cNvPicPr>
              <a:picLocks noChangeAspect="1"/>
            </p:cNvPicPr>
            <p:nvPr/>
          </p:nvPicPr>
          <p:blipFill>
            <a:blip r:embed="rId4"/>
            <a:stretch>
              <a:fillRect/>
            </a:stretch>
          </p:blipFill>
          <p:spPr>
            <a:xfrm>
              <a:off x="838201" y="2510129"/>
              <a:ext cx="5137862" cy="429014"/>
            </a:xfrm>
            <a:prstGeom prst="rect">
              <a:avLst/>
            </a:prstGeom>
          </p:spPr>
        </p:pic>
      </p:grpSp>
      <p:sp>
        <p:nvSpPr>
          <p:cNvPr id="12" name="Title 1"/>
          <p:cNvSpPr>
            <a:spLocks noGrp="1"/>
          </p:cNvSpPr>
          <p:nvPr>
            <p:ph type="title"/>
          </p:nvPr>
        </p:nvSpPr>
        <p:spPr>
          <a:xfrm>
            <a:off x="838200" y="365125"/>
            <a:ext cx="10515600" cy="1325563"/>
          </a:xfrm>
        </p:spPr>
        <p:txBody>
          <a:bodyPr/>
          <a:lstStyle/>
          <a:p>
            <a:r>
              <a:rPr lang="en-US" dirty="0" smtClean="0"/>
              <a:t>SPARK Operations</a:t>
            </a:r>
            <a:endParaRPr lang="en-US" dirty="0"/>
          </a:p>
        </p:txBody>
      </p:sp>
    </p:spTree>
    <p:extLst>
      <p:ext uri="{BB962C8B-B14F-4D97-AF65-F5344CB8AC3E}">
        <p14:creationId xmlns:p14="http://schemas.microsoft.com/office/powerpoint/2010/main" val="297423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type="lt">
                                    <p:tmAbs val="100"/>
                                  </p:iterate>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3701"/>
                            </p:stCondLst>
                            <p:childTnLst>
                              <p:par>
                                <p:cTn id="15" presetID="2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type="lt">
                                    <p:tmAbs val="100"/>
                                  </p:iterate>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iterate type="lt">
                                    <p:tmAbs val="100"/>
                                  </p:iterate>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42" y="33678"/>
            <a:ext cx="10515600" cy="1325563"/>
          </a:xfrm>
        </p:spPr>
        <p:txBody>
          <a:bodyPr>
            <a:normAutofit/>
          </a:bodyPr>
          <a:lstStyle/>
          <a:p>
            <a:r>
              <a:rPr lang="en-GB" sz="3600" dirty="0"/>
              <a:t>Common Transformations:</a:t>
            </a:r>
          </a:p>
        </p:txBody>
      </p:sp>
      <p:sp>
        <p:nvSpPr>
          <p:cNvPr id="7" name="Content Placeholder 3"/>
          <p:cNvSpPr>
            <a:spLocks noGrp="1"/>
          </p:cNvSpPr>
          <p:nvPr>
            <p:ph sz="quarter" idx="10"/>
          </p:nvPr>
        </p:nvSpPr>
        <p:spPr>
          <a:xfrm>
            <a:off x="0" y="1118545"/>
            <a:ext cx="5898724" cy="5456664"/>
          </a:xfrm>
        </p:spPr>
        <p:txBody>
          <a:bodyPr/>
          <a:lstStyle/>
          <a:p>
            <a:r>
              <a:rPr lang="en-GB" sz="2400" b="1" dirty="0" smtClean="0"/>
              <a:t>filter</a:t>
            </a:r>
            <a:r>
              <a:rPr lang="en-GB" sz="2400" dirty="0" smtClean="0"/>
              <a:t>: Creates a filtered RDD</a:t>
            </a:r>
          </a:p>
          <a:p>
            <a:r>
              <a:rPr lang="en-GB" sz="2400" b="1" dirty="0" err="1"/>
              <a:t>flatMap</a:t>
            </a:r>
            <a:r>
              <a:rPr lang="en-GB" sz="2400" dirty="0"/>
              <a:t>: Applies a function to each element that returns multiple elements into a new RDD</a:t>
            </a:r>
          </a:p>
          <a:p>
            <a:r>
              <a:rPr lang="en-GB" sz="2400" b="1" dirty="0" smtClean="0"/>
              <a:t>map</a:t>
            </a:r>
            <a:r>
              <a:rPr lang="en-GB" sz="2400" dirty="0" smtClean="0"/>
              <a:t>: Applies a function to each element that returns an element in a new RDD</a:t>
            </a:r>
          </a:p>
          <a:p>
            <a:r>
              <a:rPr lang="en-GB" sz="2400" b="1" dirty="0" err="1" smtClean="0"/>
              <a:t>reduceByKey</a:t>
            </a:r>
            <a:r>
              <a:rPr lang="en-GB" sz="2400" dirty="0" smtClean="0"/>
              <a:t>: Aggregates values for each key in a key-value pair RDD</a:t>
            </a:r>
          </a:p>
          <a:p>
            <a:endParaRPr lang="en-GB" sz="2400" dirty="0"/>
          </a:p>
          <a:p>
            <a:r>
              <a:rPr lang="en-GB" sz="2400" dirty="0" smtClean="0"/>
              <a:t>As FYI … </a:t>
            </a:r>
            <a:r>
              <a:rPr lang="en-GB" sz="2400" dirty="0" err="1" smtClean="0"/>
              <a:t>flatmap</a:t>
            </a:r>
            <a:r>
              <a:rPr lang="en-GB" sz="2400" dirty="0" smtClean="0"/>
              <a:t> will return multiple items for each item in source, whereas map will return 1 item for each item.</a:t>
            </a:r>
          </a:p>
          <a:p>
            <a:pPr lvl="1"/>
            <a:endParaRPr lang="en-GB" dirty="0" smtClean="0"/>
          </a:p>
        </p:txBody>
      </p:sp>
      <p:sp>
        <p:nvSpPr>
          <p:cNvPr id="8" name="TextBox 7"/>
          <p:cNvSpPr txBox="1"/>
          <p:nvPr/>
        </p:nvSpPr>
        <p:spPr>
          <a:xfrm>
            <a:off x="6579221" y="3549294"/>
            <a:ext cx="5261517" cy="369332"/>
          </a:xfrm>
          <a:prstGeom prst="rect">
            <a:avLst/>
          </a:prstGeom>
          <a:noFill/>
        </p:spPr>
        <p:txBody>
          <a:bodyPr wrap="square" rtlCol="0">
            <a:spAutoFit/>
          </a:bodyPr>
          <a:lstStyle/>
          <a:p>
            <a:r>
              <a:rPr lang="en-GB" dirty="0" smtClean="0">
                <a:latin typeface="Segoe" panose="020B0502040504020203" pitchFamily="34" charset="0"/>
              </a:rPr>
              <a:t>{["the"], ["owl"], ["and"], ["the"], ["pussycat"]}</a:t>
            </a:r>
            <a:endParaRPr lang="en-GB" dirty="0">
              <a:latin typeface="Segoe" panose="020B0502040504020203" pitchFamily="34" charset="0"/>
            </a:endParaRPr>
          </a:p>
        </p:txBody>
      </p:sp>
      <p:sp>
        <p:nvSpPr>
          <p:cNvPr id="9" name="TextBox 8"/>
          <p:cNvSpPr txBox="1"/>
          <p:nvPr/>
        </p:nvSpPr>
        <p:spPr>
          <a:xfrm>
            <a:off x="5631367" y="533769"/>
            <a:ext cx="6209371" cy="58477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smtClean="0">
                <a:latin typeface="Courier New" panose="02070309020205020404" pitchFamily="49" charset="0"/>
                <a:cs typeface="Courier New" panose="02070309020205020404" pitchFamily="49" charset="0"/>
              </a:rPr>
              <a:t>txt = </a:t>
            </a:r>
            <a:r>
              <a:rPr lang="en-GB" sz="1600" dirty="0" err="1" smtClean="0">
                <a:latin typeface="Courier New" panose="02070309020205020404" pitchFamily="49" charset="0"/>
                <a:cs typeface="Courier New" panose="02070309020205020404" pitchFamily="49" charset="0"/>
              </a:rPr>
              <a:t>sc.parallelize</a:t>
            </a:r>
            <a:r>
              <a:rPr lang="en-GB" sz="1600" dirty="0" smtClean="0">
                <a:latin typeface="Courier New" panose="02070309020205020404" pitchFamily="49" charset="0"/>
                <a:cs typeface="Courier New" panose="02070309020205020404" pitchFamily="49" charset="0"/>
              </a:rPr>
              <a:t>(["the owl and the pussycat",</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 </a:t>
            </a:r>
            <a:r>
              <a:rPr lang="en-GB" sz="1600" dirty="0" smtClean="0">
                <a:latin typeface="Courier New" panose="02070309020205020404" pitchFamily="49" charset="0"/>
                <a:cs typeface="Courier New" panose="02070309020205020404" pitchFamily="49" charset="0"/>
              </a:rPr>
              <a:t>                   "went to sea"])</a:t>
            </a:r>
            <a:endParaRPr lang="en-GB" sz="1600" dirty="0">
              <a:latin typeface="Courier New" panose="02070309020205020404" pitchFamily="49" charset="0"/>
              <a:cs typeface="Courier New" panose="02070309020205020404" pitchFamily="49" charset="0"/>
            </a:endParaRPr>
          </a:p>
        </p:txBody>
      </p:sp>
      <p:sp>
        <p:nvSpPr>
          <p:cNvPr id="10" name="TextBox 9"/>
          <p:cNvSpPr txBox="1"/>
          <p:nvPr/>
        </p:nvSpPr>
        <p:spPr>
          <a:xfrm>
            <a:off x="5830230" y="3154932"/>
            <a:ext cx="6010508"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smtClean="0">
                <a:latin typeface="Courier New" panose="02070309020205020404" pitchFamily="49" charset="0"/>
                <a:cs typeface="Courier New" panose="02070309020205020404" pitchFamily="49" charset="0"/>
              </a:rPr>
              <a:t>words = </a:t>
            </a:r>
            <a:r>
              <a:rPr lang="en-GB" sz="1600" dirty="0" err="1" smtClean="0">
                <a:latin typeface="Courier New" panose="02070309020205020404" pitchFamily="49" charset="0"/>
                <a:cs typeface="Courier New" panose="02070309020205020404" pitchFamily="49" charset="0"/>
              </a:rPr>
              <a:t>owlTxt.flatMap</a:t>
            </a:r>
            <a:r>
              <a:rPr lang="en-GB" sz="1600" dirty="0" smtClean="0">
                <a:latin typeface="Courier New" panose="02070309020205020404" pitchFamily="49" charset="0"/>
                <a:cs typeface="Courier New" panose="02070309020205020404" pitchFamily="49" charset="0"/>
              </a:rPr>
              <a:t>(lambda t: </a:t>
            </a:r>
            <a:r>
              <a:rPr lang="en-GB" sz="1600" dirty="0" err="1" smtClean="0">
                <a:latin typeface="Courier New" panose="02070309020205020404" pitchFamily="49" charset="0"/>
                <a:cs typeface="Courier New" panose="02070309020205020404" pitchFamily="49" charset="0"/>
              </a:rPr>
              <a:t>t.split</a:t>
            </a:r>
            <a:r>
              <a:rPr lang="en-GB" sz="1600" dirty="0" smtClean="0">
                <a:latin typeface="Courier New" panose="02070309020205020404" pitchFamily="49" charset="0"/>
                <a:cs typeface="Courier New" panose="02070309020205020404" pitchFamily="49" charset="0"/>
              </a:rPr>
              <a:t>(" "))</a:t>
            </a:r>
            <a:endParaRPr lang="en-GB" sz="1600" dirty="0">
              <a:latin typeface="Courier New" panose="02070309020205020404" pitchFamily="49" charset="0"/>
              <a:cs typeface="Courier New" panose="02070309020205020404" pitchFamily="49" charset="0"/>
            </a:endParaRPr>
          </a:p>
        </p:txBody>
      </p:sp>
      <p:sp>
        <p:nvSpPr>
          <p:cNvPr id="11" name="TextBox 10"/>
          <p:cNvSpPr txBox="1"/>
          <p:nvPr/>
        </p:nvSpPr>
        <p:spPr>
          <a:xfrm>
            <a:off x="5830230" y="4429899"/>
            <a:ext cx="6010508"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kv</a:t>
            </a:r>
            <a:r>
              <a:rPr lang="en-GB" sz="1600" dirty="0" smtClean="0">
                <a:latin typeface="Courier New" panose="02070309020205020404" pitchFamily="49" charset="0"/>
                <a:cs typeface="Courier New" panose="02070309020205020404" pitchFamily="49" charset="0"/>
              </a:rPr>
              <a:t> = </a:t>
            </a:r>
            <a:r>
              <a:rPr lang="en-GB" sz="1600" dirty="0" err="1" smtClean="0">
                <a:latin typeface="Courier New" panose="02070309020205020404" pitchFamily="49" charset="0"/>
                <a:cs typeface="Courier New" panose="02070309020205020404" pitchFamily="49" charset="0"/>
              </a:rPr>
              <a:t>words.map</a:t>
            </a:r>
            <a:r>
              <a:rPr lang="en-GB" sz="1600" dirty="0" smtClean="0">
                <a:latin typeface="Courier New" panose="02070309020205020404" pitchFamily="49" charset="0"/>
                <a:cs typeface="Courier New" panose="02070309020205020404" pitchFamily="49" charset="0"/>
              </a:rPr>
              <a:t>(lambda key: (key, 1))</a:t>
            </a:r>
            <a:endParaRPr lang="en-GB" sz="1600" dirty="0">
              <a:latin typeface="Courier New" panose="02070309020205020404" pitchFamily="49" charset="0"/>
              <a:cs typeface="Courier New" panose="02070309020205020404" pitchFamily="49" charset="0"/>
            </a:endParaRPr>
          </a:p>
        </p:txBody>
      </p:sp>
      <p:sp>
        <p:nvSpPr>
          <p:cNvPr id="12" name="TextBox 11"/>
          <p:cNvSpPr txBox="1"/>
          <p:nvPr/>
        </p:nvSpPr>
        <p:spPr>
          <a:xfrm>
            <a:off x="6389296" y="1147294"/>
            <a:ext cx="5063006" cy="369332"/>
          </a:xfrm>
          <a:prstGeom prst="rect">
            <a:avLst/>
          </a:prstGeom>
          <a:noFill/>
        </p:spPr>
        <p:txBody>
          <a:bodyPr wrap="square" rtlCol="0">
            <a:spAutoFit/>
          </a:bodyPr>
          <a:lstStyle/>
          <a:p>
            <a:r>
              <a:rPr lang="en-GB" dirty="0" smtClean="0">
                <a:latin typeface="Segoe" panose="020B0502040504020203" pitchFamily="34" charset="0"/>
              </a:rPr>
              <a:t>{["the owl and the pussycat"],  ["went to sea"]}</a:t>
            </a:r>
            <a:endParaRPr lang="en-GB" dirty="0">
              <a:latin typeface="Segoe" panose="020B0502040504020203" pitchFamily="34" charset="0"/>
            </a:endParaRPr>
          </a:p>
        </p:txBody>
      </p:sp>
      <p:sp>
        <p:nvSpPr>
          <p:cNvPr id="13" name="TextBox 12"/>
          <p:cNvSpPr txBox="1"/>
          <p:nvPr/>
        </p:nvSpPr>
        <p:spPr>
          <a:xfrm>
            <a:off x="5830230" y="5704866"/>
            <a:ext cx="6010508"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smtClean="0">
                <a:latin typeface="Courier New" panose="02070309020205020404" pitchFamily="49" charset="0"/>
                <a:cs typeface="Courier New" panose="02070309020205020404" pitchFamily="49" charset="0"/>
              </a:rPr>
              <a:t>counts = </a:t>
            </a:r>
            <a:r>
              <a:rPr lang="en-GB" sz="1600" dirty="0" err="1" smtClean="0">
                <a:latin typeface="Courier New" panose="02070309020205020404" pitchFamily="49" charset="0"/>
                <a:cs typeface="Courier New" panose="02070309020205020404" pitchFamily="49" charset="0"/>
              </a:rPr>
              <a:t>kv.reduceByKey</a:t>
            </a:r>
            <a:r>
              <a:rPr lang="en-GB" sz="1600" dirty="0" smtClean="0">
                <a:latin typeface="Courier New" panose="02070309020205020404" pitchFamily="49" charset="0"/>
                <a:cs typeface="Courier New" panose="02070309020205020404" pitchFamily="49" charset="0"/>
              </a:rPr>
              <a:t>(lambda a, b: a + b)</a:t>
            </a:r>
            <a:endParaRPr lang="en-GB" sz="1600" dirty="0">
              <a:latin typeface="Courier New" panose="02070309020205020404" pitchFamily="49" charset="0"/>
              <a:cs typeface="Courier New" panose="02070309020205020404" pitchFamily="49" charset="0"/>
            </a:endParaRPr>
          </a:p>
        </p:txBody>
      </p:sp>
      <p:sp>
        <p:nvSpPr>
          <p:cNvPr id="14" name="TextBox 13"/>
          <p:cNvSpPr txBox="1"/>
          <p:nvPr/>
        </p:nvSpPr>
        <p:spPr>
          <a:xfrm>
            <a:off x="5830230" y="1914708"/>
            <a:ext cx="6010508" cy="338554"/>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owlTxt</a:t>
            </a:r>
            <a:r>
              <a:rPr lang="en-GB" sz="1600" dirty="0" smtClean="0">
                <a:latin typeface="Courier New" panose="02070309020205020404" pitchFamily="49" charset="0"/>
                <a:cs typeface="Courier New" panose="02070309020205020404" pitchFamily="49" charset="0"/>
              </a:rPr>
              <a:t> = </a:t>
            </a:r>
            <a:r>
              <a:rPr lang="en-GB" sz="1600" dirty="0" err="1" smtClean="0">
                <a:latin typeface="Courier New" panose="02070309020205020404" pitchFamily="49" charset="0"/>
                <a:cs typeface="Courier New" panose="02070309020205020404" pitchFamily="49" charset="0"/>
              </a:rPr>
              <a:t>txt.filter</a:t>
            </a:r>
            <a:r>
              <a:rPr lang="en-GB" sz="1600" dirty="0" smtClean="0">
                <a:latin typeface="Courier New" panose="02070309020205020404" pitchFamily="49" charset="0"/>
                <a:cs typeface="Courier New" panose="02070309020205020404" pitchFamily="49" charset="0"/>
              </a:rPr>
              <a:t>(lambda t: "owl" in t)</a:t>
            </a:r>
            <a:endParaRPr lang="en-GB" sz="1600" dirty="0">
              <a:latin typeface="Courier New" panose="02070309020205020404" pitchFamily="49" charset="0"/>
              <a:cs typeface="Courier New" panose="02070309020205020404" pitchFamily="49" charset="0"/>
            </a:endParaRPr>
          </a:p>
        </p:txBody>
      </p:sp>
      <p:sp>
        <p:nvSpPr>
          <p:cNvPr id="15" name="TextBox 14"/>
          <p:cNvSpPr txBox="1"/>
          <p:nvPr/>
        </p:nvSpPr>
        <p:spPr>
          <a:xfrm>
            <a:off x="7216699" y="2310259"/>
            <a:ext cx="3237570" cy="369332"/>
          </a:xfrm>
          <a:prstGeom prst="rect">
            <a:avLst/>
          </a:prstGeom>
          <a:noFill/>
        </p:spPr>
        <p:txBody>
          <a:bodyPr wrap="square" rtlCol="0">
            <a:spAutoFit/>
          </a:bodyPr>
          <a:lstStyle/>
          <a:p>
            <a:r>
              <a:rPr lang="en-GB" dirty="0" smtClean="0">
                <a:latin typeface="Segoe" panose="020B0502040504020203" pitchFamily="34" charset="0"/>
              </a:rPr>
              <a:t>{["the owl and the pussycat"]}</a:t>
            </a:r>
            <a:endParaRPr lang="en-GB" dirty="0">
              <a:latin typeface="Segoe" panose="020B0502040504020203" pitchFamily="34" charset="0"/>
            </a:endParaRPr>
          </a:p>
        </p:txBody>
      </p:sp>
      <p:sp>
        <p:nvSpPr>
          <p:cNvPr id="16" name="TextBox 15"/>
          <p:cNvSpPr txBox="1"/>
          <p:nvPr/>
        </p:nvSpPr>
        <p:spPr>
          <a:xfrm>
            <a:off x="6142110" y="4855039"/>
            <a:ext cx="5588974" cy="369332"/>
          </a:xfrm>
          <a:prstGeom prst="rect">
            <a:avLst/>
          </a:prstGeom>
          <a:noFill/>
        </p:spPr>
        <p:txBody>
          <a:bodyPr wrap="square" rtlCol="0">
            <a:spAutoFit/>
          </a:bodyPr>
          <a:lstStyle/>
          <a:p>
            <a:r>
              <a:rPr lang="en-GB" dirty="0" smtClean="0">
                <a:latin typeface="Segoe" panose="020B0502040504020203" pitchFamily="34" charset="0"/>
              </a:rPr>
              <a:t>{["the",1], ["owl",1], ["and",1], ["the",1], ["pussycat",1]}</a:t>
            </a:r>
            <a:endParaRPr lang="en-GB" dirty="0">
              <a:latin typeface="Segoe" panose="020B0502040504020203" pitchFamily="34" charset="0"/>
            </a:endParaRPr>
          </a:p>
        </p:txBody>
      </p:sp>
      <p:sp>
        <p:nvSpPr>
          <p:cNvPr id="17" name="TextBox 16"/>
          <p:cNvSpPr txBox="1"/>
          <p:nvPr/>
        </p:nvSpPr>
        <p:spPr>
          <a:xfrm>
            <a:off x="6579220" y="6205876"/>
            <a:ext cx="5151863" cy="369332"/>
          </a:xfrm>
          <a:prstGeom prst="rect">
            <a:avLst/>
          </a:prstGeom>
          <a:noFill/>
        </p:spPr>
        <p:txBody>
          <a:bodyPr wrap="square" rtlCol="0">
            <a:spAutoFit/>
          </a:bodyPr>
          <a:lstStyle/>
          <a:p>
            <a:r>
              <a:rPr lang="en-GB" dirty="0" smtClean="0">
                <a:latin typeface="Segoe" panose="020B0502040504020203" pitchFamily="34" charset="0"/>
              </a:rPr>
              <a:t>{["the",2], ["owl",1], ["and",1], ["pussycat",1]}</a:t>
            </a:r>
            <a:endParaRPr lang="en-GB" dirty="0">
              <a:latin typeface="Segoe" panose="020B0502040504020203" pitchFamily="34" charset="0"/>
            </a:endParaRPr>
          </a:p>
        </p:txBody>
      </p:sp>
    </p:spTree>
    <p:extLst>
      <p:ext uri="{BB962C8B-B14F-4D97-AF65-F5344CB8AC3E}">
        <p14:creationId xmlns:p14="http://schemas.microsoft.com/office/powerpoint/2010/main" val="274380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5501"/>
                            </p:stCondLst>
                            <p:childTnLst>
                              <p:par>
                                <p:cTn id="8" presetID="10"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type="lt">
                                    <p:tmAbs val="100"/>
                                  </p:iterate>
                                  <p:childTnLst>
                                    <p:set>
                                      <p:cBhvr>
                                        <p:cTn id="17" dur="1" fill="hold">
                                          <p:stCondLst>
                                            <p:cond delay="0"/>
                                          </p:stCondLst>
                                        </p:cTn>
                                        <p:tgtEl>
                                          <p:spTgt spid="14"/>
                                        </p:tgtEl>
                                        <p:attrNameLst>
                                          <p:attrName>style.visibility</p:attrName>
                                        </p:attrNameLst>
                                      </p:cBhvr>
                                      <p:to>
                                        <p:strVal val="visible"/>
                                      </p:to>
                                    </p:set>
                                  </p:childTnLst>
                                </p:cTn>
                              </p:par>
                            </p:childTnLst>
                          </p:cTn>
                        </p:par>
                        <p:par>
                          <p:cTn id="18" fill="hold">
                            <p:stCondLst>
                              <p:cond delay="3401"/>
                            </p:stCondLst>
                            <p:childTnLst>
                              <p:par>
                                <p:cTn id="19" presetID="10"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type="lt">
                                    <p:tmAbs val="100"/>
                                  </p:iterate>
                                  <p:childTnLst>
                                    <p:set>
                                      <p:cBhvr>
                                        <p:cTn id="28" dur="1" fill="hold">
                                          <p:stCondLst>
                                            <p:cond delay="0"/>
                                          </p:stCondLst>
                                        </p:cTn>
                                        <p:tgtEl>
                                          <p:spTgt spid="10"/>
                                        </p:tgtEl>
                                        <p:attrNameLst>
                                          <p:attrName>style.visibility</p:attrName>
                                        </p:attrNameLst>
                                      </p:cBhvr>
                                      <p:to>
                                        <p:strVal val="visible"/>
                                      </p:to>
                                    </p:set>
                                  </p:childTnLst>
                                </p:cTn>
                              </p:par>
                            </p:childTnLst>
                          </p:cTn>
                        </p:par>
                        <p:par>
                          <p:cTn id="29" fill="hold">
                            <p:stCondLst>
                              <p:cond delay="4001"/>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iterate type="lt">
                                    <p:tmAbs val="100"/>
                                  </p:iterate>
                                  <p:childTnLst>
                                    <p:set>
                                      <p:cBhvr>
                                        <p:cTn id="39" dur="1" fill="hold">
                                          <p:stCondLst>
                                            <p:cond delay="0"/>
                                          </p:stCondLst>
                                        </p:cTn>
                                        <p:tgtEl>
                                          <p:spTgt spid="11"/>
                                        </p:tgtEl>
                                        <p:attrNameLst>
                                          <p:attrName>style.visibility</p:attrName>
                                        </p:attrNameLst>
                                      </p:cBhvr>
                                      <p:to>
                                        <p:strVal val="visible"/>
                                      </p:to>
                                    </p:set>
                                  </p:childTnLst>
                                </p:cTn>
                              </p:par>
                            </p:childTnLst>
                          </p:cTn>
                        </p:par>
                        <p:par>
                          <p:cTn id="40" fill="hold">
                            <p:stCondLst>
                              <p:cond delay="3001"/>
                            </p:stCondLst>
                            <p:childTnLst>
                              <p:par>
                                <p:cTn id="41" presetID="10"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
                                            <p:txEl>
                                              <p:pRg st="5" end="5"/>
                                            </p:txEl>
                                          </p:spTgt>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iterate type="lt">
                                    <p:tmAbs val="100"/>
                                  </p:iterate>
                                  <p:childTnLst>
                                    <p:set>
                                      <p:cBhvr>
                                        <p:cTn id="54" dur="1" fill="hold">
                                          <p:stCondLst>
                                            <p:cond delay="0"/>
                                          </p:stCondLst>
                                        </p:cTn>
                                        <p:tgtEl>
                                          <p:spTgt spid="13"/>
                                        </p:tgtEl>
                                        <p:attrNameLst>
                                          <p:attrName>style.visibility</p:attrName>
                                        </p:attrNameLst>
                                      </p:cBhvr>
                                      <p:to>
                                        <p:strVal val="visible"/>
                                      </p:to>
                                    </p:set>
                                  </p:childTnLst>
                                </p:cTn>
                              </p:par>
                            </p:childTnLst>
                          </p:cTn>
                        </p:par>
                        <p:par>
                          <p:cTn id="55" fill="hold">
                            <p:stCondLst>
                              <p:cond delay="3501"/>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animBg="1"/>
      <p:bldP spid="10" grpId="0" animBg="1"/>
      <p:bldP spid="11" grpId="0" animBg="1"/>
      <p:bldP spid="12" grpId="0"/>
      <p:bldP spid="13" grpId="0" animBg="1"/>
      <p:bldP spid="14" grpId="0" animBg="1"/>
      <p:bldP spid="15" grpId="0"/>
      <p:bldP spid="16"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dirty="0"/>
              <a:t>Common Actions:</a:t>
            </a:r>
          </a:p>
        </p:txBody>
      </p:sp>
      <p:sp>
        <p:nvSpPr>
          <p:cNvPr id="3" name="Content Placeholder 2"/>
          <p:cNvSpPr>
            <a:spLocks noGrp="1"/>
          </p:cNvSpPr>
          <p:nvPr>
            <p:ph sz="quarter" idx="10"/>
          </p:nvPr>
        </p:nvSpPr>
        <p:spPr>
          <a:xfrm>
            <a:off x="0" y="995466"/>
            <a:ext cx="6590371" cy="4997353"/>
          </a:xfrm>
        </p:spPr>
        <p:txBody>
          <a:bodyPr/>
          <a:lstStyle/>
          <a:p>
            <a:r>
              <a:rPr lang="en-GB" sz="1800" b="1" dirty="0" smtClean="0"/>
              <a:t>reduce</a:t>
            </a:r>
            <a:r>
              <a:rPr lang="en-GB" sz="1800" dirty="0" smtClean="0"/>
              <a:t>: Aggregates the elements of an RDD using a function that takes two arguments</a:t>
            </a:r>
          </a:p>
          <a:p>
            <a:r>
              <a:rPr lang="en-GB" sz="1800" b="1" dirty="0" smtClean="0"/>
              <a:t>count</a:t>
            </a:r>
            <a:r>
              <a:rPr lang="en-GB" sz="1800" dirty="0" smtClean="0"/>
              <a:t>: Returns the number of elements in the RDD</a:t>
            </a:r>
          </a:p>
          <a:p>
            <a:r>
              <a:rPr lang="en-GB" sz="1800" b="1" dirty="0" smtClean="0"/>
              <a:t>first</a:t>
            </a:r>
            <a:r>
              <a:rPr lang="en-GB" sz="1800" dirty="0" smtClean="0"/>
              <a:t>: Returns the first element in the RDD</a:t>
            </a:r>
          </a:p>
          <a:p>
            <a:r>
              <a:rPr lang="en-GB" sz="1800" b="1" dirty="0" smtClean="0"/>
              <a:t>collect</a:t>
            </a:r>
            <a:r>
              <a:rPr lang="en-GB" sz="1800" dirty="0" smtClean="0"/>
              <a:t>: Returns the RDD as an array to the driver program</a:t>
            </a:r>
          </a:p>
          <a:p>
            <a:r>
              <a:rPr lang="en-GB" sz="1800" b="1" dirty="0" err="1" smtClean="0"/>
              <a:t>saveAsTextFile</a:t>
            </a:r>
            <a:r>
              <a:rPr lang="en-GB" sz="1800" dirty="0" smtClean="0"/>
              <a:t>: Saves the RDD as a text file in the specified path</a:t>
            </a:r>
          </a:p>
          <a:p>
            <a:endParaRPr lang="en-GB" sz="1800" dirty="0"/>
          </a:p>
          <a:p>
            <a:r>
              <a:rPr lang="en-GB" sz="1800" dirty="0"/>
              <a:t>For more info: </a:t>
            </a:r>
            <a:r>
              <a:rPr lang="en-GB" sz="1800" dirty="0">
                <a:hlinkClick r:id="rId2"/>
              </a:rPr>
              <a:t>http://</a:t>
            </a:r>
            <a:r>
              <a:rPr lang="en-GB" sz="1800" dirty="0" smtClean="0">
                <a:hlinkClick r:id="rId2"/>
              </a:rPr>
              <a:t>spark.apache.org/docs/1.3.1/programming-guide.html</a:t>
            </a:r>
            <a:endParaRPr lang="en-GB" sz="1800" dirty="0" smtClean="0"/>
          </a:p>
          <a:p>
            <a:endParaRPr lang="en-GB" sz="2400" dirty="0"/>
          </a:p>
          <a:p>
            <a:r>
              <a:rPr lang="en-GB" dirty="0"/>
              <a:t>To run a standalone application:</a:t>
            </a:r>
          </a:p>
          <a:p>
            <a:pPr lvl="1"/>
            <a:r>
              <a:rPr lang="en-GB" dirty="0"/>
              <a:t>Use the </a:t>
            </a:r>
            <a:r>
              <a:rPr lang="en-GB" b="1" dirty="0"/>
              <a:t>spark-submit</a:t>
            </a:r>
            <a:r>
              <a:rPr lang="en-GB" dirty="0"/>
              <a:t> script</a:t>
            </a:r>
          </a:p>
          <a:p>
            <a:endParaRPr lang="en-GB" sz="2400" dirty="0"/>
          </a:p>
        </p:txBody>
      </p:sp>
      <p:sp>
        <p:nvSpPr>
          <p:cNvPr id="4" name="TextBox 3"/>
          <p:cNvSpPr txBox="1"/>
          <p:nvPr/>
        </p:nvSpPr>
        <p:spPr>
          <a:xfrm>
            <a:off x="7025267" y="3317708"/>
            <a:ext cx="4815471" cy="369332"/>
          </a:xfrm>
          <a:prstGeom prst="rect">
            <a:avLst/>
          </a:prstGeom>
          <a:noFill/>
        </p:spPr>
        <p:txBody>
          <a:bodyPr wrap="square" rtlCol="0">
            <a:spAutoFit/>
          </a:bodyPr>
          <a:lstStyle/>
          <a:p>
            <a:pPr algn="ctr"/>
            <a:r>
              <a:rPr lang="en-GB" dirty="0" smtClean="0">
                <a:latin typeface="Segoe" panose="020B0502040504020203" pitchFamily="34" charset="0"/>
              </a:rPr>
              <a:t>4</a:t>
            </a:r>
            <a:endParaRPr lang="en-GB" dirty="0">
              <a:latin typeface="Segoe" panose="020B0502040504020203" pitchFamily="34" charset="0"/>
            </a:endParaRPr>
          </a:p>
        </p:txBody>
      </p:sp>
      <p:sp>
        <p:nvSpPr>
          <p:cNvPr id="5" name="TextBox 4"/>
          <p:cNvSpPr txBox="1"/>
          <p:nvPr/>
        </p:nvSpPr>
        <p:spPr>
          <a:xfrm>
            <a:off x="6865941" y="610736"/>
            <a:ext cx="4974794"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nums</a:t>
            </a:r>
            <a:r>
              <a:rPr lang="en-GB" sz="1600" dirty="0" smtClean="0">
                <a:latin typeface="Courier New" panose="02070309020205020404" pitchFamily="49" charset="0"/>
                <a:cs typeface="Courier New" panose="02070309020205020404" pitchFamily="49" charset="0"/>
              </a:rPr>
              <a:t> = </a:t>
            </a:r>
            <a:r>
              <a:rPr lang="en-GB" sz="1600" dirty="0" err="1" smtClean="0">
                <a:latin typeface="Courier New" panose="02070309020205020404" pitchFamily="49" charset="0"/>
                <a:cs typeface="Courier New" panose="02070309020205020404" pitchFamily="49" charset="0"/>
              </a:rPr>
              <a:t>sc.parallelize</a:t>
            </a:r>
            <a:r>
              <a:rPr lang="en-GB" sz="1600" dirty="0" smtClean="0">
                <a:latin typeface="Courier New" panose="02070309020205020404" pitchFamily="49" charset="0"/>
                <a:cs typeface="Courier New" panose="02070309020205020404" pitchFamily="49" charset="0"/>
              </a:rPr>
              <a:t>([1, 2, 3, 4])</a:t>
            </a:r>
            <a:endParaRPr lang="en-GB" sz="1600" dirty="0">
              <a:latin typeface="Courier New" panose="02070309020205020404" pitchFamily="49" charset="0"/>
              <a:cs typeface="Courier New" panose="02070309020205020404" pitchFamily="49" charset="0"/>
            </a:endParaRPr>
          </a:p>
        </p:txBody>
      </p:sp>
      <p:sp>
        <p:nvSpPr>
          <p:cNvPr id="6" name="TextBox 5"/>
          <p:cNvSpPr txBox="1"/>
          <p:nvPr/>
        </p:nvSpPr>
        <p:spPr>
          <a:xfrm>
            <a:off x="7025268" y="2923348"/>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nums.count</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
        <p:nvSpPr>
          <p:cNvPr id="7" name="TextBox 6"/>
          <p:cNvSpPr txBox="1"/>
          <p:nvPr/>
        </p:nvSpPr>
        <p:spPr>
          <a:xfrm>
            <a:off x="7025267" y="5703568"/>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nums.saveAsTextFile</a:t>
            </a:r>
            <a:r>
              <a:rPr lang="en-GB" sz="1600" dirty="0" smtClean="0">
                <a:latin typeface="Courier New" panose="02070309020205020404" pitchFamily="49" charset="0"/>
                <a:cs typeface="Courier New" panose="02070309020205020404" pitchFamily="49" charset="0"/>
              </a:rPr>
              <a:t>("/results")</a:t>
            </a:r>
            <a:endParaRPr lang="en-GB" sz="1600" dirty="0">
              <a:latin typeface="Courier New" panose="02070309020205020404" pitchFamily="49" charset="0"/>
              <a:cs typeface="Courier New" panose="02070309020205020404" pitchFamily="49" charset="0"/>
            </a:endParaRPr>
          </a:p>
        </p:txBody>
      </p:sp>
      <p:sp>
        <p:nvSpPr>
          <p:cNvPr id="8" name="TextBox 7"/>
          <p:cNvSpPr txBox="1"/>
          <p:nvPr/>
        </p:nvSpPr>
        <p:spPr>
          <a:xfrm>
            <a:off x="6865941" y="1025243"/>
            <a:ext cx="4974794" cy="369332"/>
          </a:xfrm>
          <a:prstGeom prst="rect">
            <a:avLst/>
          </a:prstGeom>
          <a:noFill/>
        </p:spPr>
        <p:txBody>
          <a:bodyPr wrap="square" rtlCol="0">
            <a:spAutoFit/>
          </a:bodyPr>
          <a:lstStyle/>
          <a:p>
            <a:pPr algn="ctr"/>
            <a:r>
              <a:rPr lang="en-GB" dirty="0" smtClean="0">
                <a:latin typeface="Segoe" panose="020B0502040504020203" pitchFamily="34" charset="0"/>
              </a:rPr>
              <a:t>{[1], [2], [3], [4]}</a:t>
            </a:r>
            <a:endParaRPr lang="en-GB" dirty="0">
              <a:latin typeface="Segoe" panose="020B0502040504020203" pitchFamily="34" charset="0"/>
            </a:endParaRPr>
          </a:p>
        </p:txBody>
      </p:sp>
      <p:sp>
        <p:nvSpPr>
          <p:cNvPr id="9" name="TextBox 8"/>
          <p:cNvSpPr txBox="1"/>
          <p:nvPr/>
        </p:nvSpPr>
        <p:spPr>
          <a:xfrm>
            <a:off x="7025265" y="1802733"/>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nums.reduce</a:t>
            </a:r>
            <a:r>
              <a:rPr lang="en-GB" sz="1600" dirty="0" smtClean="0">
                <a:latin typeface="Courier New" panose="02070309020205020404" pitchFamily="49" charset="0"/>
                <a:cs typeface="Courier New" panose="02070309020205020404" pitchFamily="49" charset="0"/>
              </a:rPr>
              <a:t>(lambda x, y: x + y)</a:t>
            </a:r>
            <a:endParaRPr lang="en-GB" sz="1600" dirty="0">
              <a:latin typeface="Courier New" panose="02070309020205020404" pitchFamily="49" charset="0"/>
              <a:cs typeface="Courier New" panose="02070309020205020404" pitchFamily="49" charset="0"/>
            </a:endParaRPr>
          </a:p>
        </p:txBody>
      </p:sp>
      <p:sp>
        <p:nvSpPr>
          <p:cNvPr id="10" name="TextBox 9"/>
          <p:cNvSpPr txBox="1"/>
          <p:nvPr/>
        </p:nvSpPr>
        <p:spPr>
          <a:xfrm>
            <a:off x="7025265" y="2208033"/>
            <a:ext cx="4815470" cy="369332"/>
          </a:xfrm>
          <a:prstGeom prst="rect">
            <a:avLst/>
          </a:prstGeom>
          <a:noFill/>
        </p:spPr>
        <p:txBody>
          <a:bodyPr wrap="square" rtlCol="0">
            <a:spAutoFit/>
          </a:bodyPr>
          <a:lstStyle/>
          <a:p>
            <a:pPr algn="ctr"/>
            <a:r>
              <a:rPr lang="en-GB" dirty="0" smtClean="0">
                <a:latin typeface="Segoe" panose="020B0502040504020203" pitchFamily="34" charset="0"/>
              </a:rPr>
              <a:t>9</a:t>
            </a:r>
            <a:endParaRPr lang="en-GB" dirty="0">
              <a:latin typeface="Segoe" panose="020B0502040504020203" pitchFamily="34" charset="0"/>
            </a:endParaRPr>
          </a:p>
        </p:txBody>
      </p:sp>
      <p:sp>
        <p:nvSpPr>
          <p:cNvPr id="11" name="TextBox 10"/>
          <p:cNvSpPr txBox="1"/>
          <p:nvPr/>
        </p:nvSpPr>
        <p:spPr>
          <a:xfrm>
            <a:off x="7025265" y="6128707"/>
            <a:ext cx="4815471" cy="369332"/>
          </a:xfrm>
          <a:prstGeom prst="rect">
            <a:avLst/>
          </a:prstGeom>
          <a:noFill/>
        </p:spPr>
        <p:txBody>
          <a:bodyPr wrap="square" rtlCol="0">
            <a:spAutoFit/>
          </a:bodyPr>
          <a:lstStyle/>
          <a:p>
            <a:pPr algn="ctr"/>
            <a:r>
              <a:rPr lang="en-GB" dirty="0" smtClean="0">
                <a:latin typeface="Segoe" panose="020B0502040504020203" pitchFamily="34" charset="0"/>
              </a:rPr>
              <a:t>/results/part-00000</a:t>
            </a:r>
            <a:endParaRPr lang="en-GB" dirty="0">
              <a:latin typeface="Segoe" panose="020B0502040504020203" pitchFamily="34" charset="0"/>
            </a:endParaRPr>
          </a:p>
        </p:txBody>
      </p:sp>
      <p:sp>
        <p:nvSpPr>
          <p:cNvPr id="12" name="TextBox 11"/>
          <p:cNvSpPr txBox="1"/>
          <p:nvPr/>
        </p:nvSpPr>
        <p:spPr>
          <a:xfrm>
            <a:off x="7025265" y="4347413"/>
            <a:ext cx="4815471" cy="369332"/>
          </a:xfrm>
          <a:prstGeom prst="rect">
            <a:avLst/>
          </a:prstGeom>
          <a:noFill/>
        </p:spPr>
        <p:txBody>
          <a:bodyPr wrap="square" rtlCol="0">
            <a:spAutoFit/>
          </a:bodyPr>
          <a:lstStyle/>
          <a:p>
            <a:pPr algn="ctr"/>
            <a:r>
              <a:rPr lang="en-GB" dirty="0" smtClean="0">
                <a:latin typeface="Segoe" panose="020B0502040504020203" pitchFamily="34" charset="0"/>
              </a:rPr>
              <a:t>1</a:t>
            </a:r>
            <a:endParaRPr lang="en-GB" dirty="0">
              <a:latin typeface="Segoe" panose="020B0502040504020203" pitchFamily="34" charset="0"/>
            </a:endParaRPr>
          </a:p>
        </p:txBody>
      </p:sp>
      <p:sp>
        <p:nvSpPr>
          <p:cNvPr id="13" name="TextBox 12"/>
          <p:cNvSpPr txBox="1"/>
          <p:nvPr/>
        </p:nvSpPr>
        <p:spPr>
          <a:xfrm>
            <a:off x="7025266" y="3953053"/>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nums.first</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
        <p:nvSpPr>
          <p:cNvPr id="14" name="TextBox 13"/>
          <p:cNvSpPr txBox="1"/>
          <p:nvPr/>
        </p:nvSpPr>
        <p:spPr>
          <a:xfrm>
            <a:off x="7025265" y="5187792"/>
            <a:ext cx="4815471" cy="369332"/>
          </a:xfrm>
          <a:prstGeom prst="rect">
            <a:avLst/>
          </a:prstGeom>
          <a:noFill/>
        </p:spPr>
        <p:txBody>
          <a:bodyPr wrap="square" rtlCol="0">
            <a:spAutoFit/>
          </a:bodyPr>
          <a:lstStyle/>
          <a:p>
            <a:pPr algn="ctr"/>
            <a:r>
              <a:rPr lang="en-GB" dirty="0">
                <a:latin typeface="Segoe" panose="020B0502040504020203" pitchFamily="34" charset="0"/>
              </a:rPr>
              <a:t>[1, 2, 3, 4]</a:t>
            </a:r>
          </a:p>
        </p:txBody>
      </p:sp>
      <p:sp>
        <p:nvSpPr>
          <p:cNvPr id="15" name="TextBox 14"/>
          <p:cNvSpPr txBox="1"/>
          <p:nvPr/>
        </p:nvSpPr>
        <p:spPr>
          <a:xfrm>
            <a:off x="7025266" y="4793432"/>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err="1" smtClean="0">
                <a:latin typeface="Courier New" panose="02070309020205020404" pitchFamily="49" charset="0"/>
                <a:cs typeface="Courier New" panose="02070309020205020404" pitchFamily="49" charset="0"/>
              </a:rPr>
              <a:t>nums.collect</a:t>
            </a:r>
            <a:r>
              <a:rPr lang="en-GB" sz="1600" dirty="0" smtClean="0">
                <a:latin typeface="Courier New" panose="02070309020205020404" pitchFamily="49" charset="0"/>
                <a:cs typeface="Courier New" panose="02070309020205020404" pitchFamily="49" charset="0"/>
              </a:rPr>
              <a:t>()</a:t>
            </a:r>
            <a:endParaRPr lang="en-GB" sz="1600" dirty="0">
              <a:latin typeface="Courier New" panose="02070309020205020404" pitchFamily="49" charset="0"/>
              <a:cs typeface="Courier New" panose="02070309020205020404" pitchFamily="49" charset="0"/>
            </a:endParaRPr>
          </a:p>
        </p:txBody>
      </p:sp>
      <p:sp>
        <p:nvSpPr>
          <p:cNvPr id="16" name="TextBox 15"/>
          <p:cNvSpPr txBox="1"/>
          <p:nvPr/>
        </p:nvSpPr>
        <p:spPr>
          <a:xfrm>
            <a:off x="442330" y="5023780"/>
            <a:ext cx="4815470" cy="34867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GB" sz="1600" dirty="0">
                <a:latin typeface="Courier New" panose="02070309020205020404" pitchFamily="49" charset="0"/>
                <a:cs typeface="Courier New" panose="02070309020205020404" pitchFamily="49" charset="0"/>
              </a:rPr>
              <a:t>spark-submit c</a:t>
            </a:r>
            <a:r>
              <a:rPr lang="en-GB" sz="1600" dirty="0" smtClean="0">
                <a:latin typeface="Courier New" panose="02070309020205020404" pitchFamily="49" charset="0"/>
                <a:cs typeface="Courier New" panose="02070309020205020404" pitchFamily="49" charset="0"/>
              </a:rPr>
              <a:t>:\myscript.py</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8811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2901"/>
                            </p:stCondLst>
                            <p:childTnLst>
                              <p:par>
                                <p:cTn id="8" presetID="10"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type="lt">
                                    <p:tmAbs val="100"/>
                                  </p:iterate>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p:stCondLst>
                              <p:cond delay="2501"/>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type="lt">
                                    <p:tmAbs val="100"/>
                                  </p:iterate>
                                  <p:childTnLst>
                                    <p:set>
                                      <p:cBhvr>
                                        <p:cTn id="28" dur="1" fill="hold">
                                          <p:stCondLst>
                                            <p:cond delay="0"/>
                                          </p:stCondLst>
                                        </p:cTn>
                                        <p:tgtEl>
                                          <p:spTgt spid="6"/>
                                        </p:tgtEl>
                                        <p:attrNameLst>
                                          <p:attrName>style.visibility</p:attrName>
                                        </p:attrNameLst>
                                      </p:cBhvr>
                                      <p:to>
                                        <p:strVal val="visible"/>
                                      </p:to>
                                    </p:set>
                                  </p:childTnLst>
                                </p:cTn>
                              </p:par>
                            </p:childTnLst>
                          </p:cTn>
                        </p:par>
                        <p:par>
                          <p:cTn id="29" fill="hold">
                            <p:stCondLst>
                              <p:cond delay="1101"/>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iterate type="lt">
                                    <p:tmAbs val="100"/>
                                  </p:iterate>
                                  <p:childTnLst>
                                    <p:set>
                                      <p:cBhvr>
                                        <p:cTn id="39" dur="1" fill="hold">
                                          <p:stCondLst>
                                            <p:cond delay="0"/>
                                          </p:stCondLst>
                                        </p:cTn>
                                        <p:tgtEl>
                                          <p:spTgt spid="13"/>
                                        </p:tgtEl>
                                        <p:attrNameLst>
                                          <p:attrName>style.visibility</p:attrName>
                                        </p:attrNameLst>
                                      </p:cBhvr>
                                      <p:to>
                                        <p:strVal val="visible"/>
                                      </p:to>
                                    </p:set>
                                  </p:childTnLst>
                                </p:cTn>
                              </p:par>
                            </p:childTnLst>
                          </p:cTn>
                        </p:par>
                        <p:par>
                          <p:cTn id="40" fill="hold">
                            <p:stCondLst>
                              <p:cond delay="1101"/>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0" nodeType="afterEffect">
                                  <p:stCondLst>
                                    <p:cond delay="0"/>
                                  </p:stCondLst>
                                  <p:iterate type="lt">
                                    <p:tmAbs val="100"/>
                                  </p:iterate>
                                  <p:childTnLst>
                                    <p:set>
                                      <p:cBhvr>
                                        <p:cTn id="50" dur="1" fill="hold">
                                          <p:stCondLst>
                                            <p:cond delay="0"/>
                                          </p:stCondLst>
                                        </p:cTn>
                                        <p:tgtEl>
                                          <p:spTgt spid="15"/>
                                        </p:tgtEl>
                                        <p:attrNameLst>
                                          <p:attrName>style.visibility</p:attrName>
                                        </p:attrNameLst>
                                      </p:cBhvr>
                                      <p:to>
                                        <p:strVal val="visible"/>
                                      </p:to>
                                    </p:set>
                                  </p:childTnLst>
                                </p:cTn>
                              </p:par>
                            </p:childTnLst>
                          </p:cTn>
                        </p:par>
                        <p:par>
                          <p:cTn id="51" fill="hold">
                            <p:stCondLst>
                              <p:cond delay="1301"/>
                            </p:stCondLst>
                            <p:childTnLst>
                              <p:par>
                                <p:cTn id="52" presetID="10" presetClass="entr" presetSubtype="0"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grpId="0" nodeType="afterEffect">
                                  <p:stCondLst>
                                    <p:cond delay="0"/>
                                  </p:stCondLst>
                                  <p:iterate type="lt">
                                    <p:tmAbs val="100"/>
                                  </p:iterate>
                                  <p:childTnLst>
                                    <p:set>
                                      <p:cBhvr>
                                        <p:cTn id="71" dur="1" fill="hold">
                                          <p:stCondLst>
                                            <p:cond delay="0"/>
                                          </p:stCondLst>
                                        </p:cTn>
                                        <p:tgtEl>
                                          <p:spTgt spid="7"/>
                                        </p:tgtEl>
                                        <p:attrNameLst>
                                          <p:attrName>style.visibility</p:attrName>
                                        </p:attrNameLst>
                                      </p:cBhvr>
                                      <p:to>
                                        <p:strVal val="visible"/>
                                      </p:to>
                                    </p:set>
                                  </p:childTnLst>
                                </p:cTn>
                              </p:par>
                            </p:childTnLst>
                          </p:cTn>
                        </p:par>
                        <p:par>
                          <p:cTn id="72" fill="hold">
                            <p:stCondLst>
                              <p:cond delay="3001"/>
                            </p:stCondLst>
                            <p:childTnLst>
                              <p:par>
                                <p:cTn id="73" presetID="10" presetClass="entr" presetSubtype="0" fill="hold" grpId="0" nodeType="after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childTnLst>
                                </p:cTn>
                              </p:par>
                            </p:childTnLst>
                          </p:cTn>
                        </p:par>
                        <p:par>
                          <p:cTn id="76" fill="hold">
                            <p:stCondLst>
                              <p:cond delay="3501"/>
                            </p:stCondLst>
                            <p:childTnLst>
                              <p:par>
                                <p:cTn id="77" presetID="1" presetClass="entr" presetSubtype="0" fill="hold" grpId="0" nodeType="afterEffect">
                                  <p:stCondLst>
                                    <p:cond delay="0"/>
                                  </p:stCondLst>
                                  <p:iterate type="lt">
                                    <p:tmAbs val="100"/>
                                  </p:iterate>
                                  <p:childTnLst>
                                    <p:set>
                                      <p:cBhvr>
                                        <p:cTn id="7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animBg="1"/>
      <p:bldP spid="10" grpId="0"/>
      <p:bldP spid="11" grpId="0"/>
      <p:bldP spid="12" grpId="0"/>
      <p:bldP spid="13" grpId="0" animBg="1"/>
      <p:bldP spid="14" grpId="0"/>
      <p:bldP spid="15" grpId="0" animBg="1"/>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a:t>
            </a:r>
            <a:endParaRPr lang="en-US" dirty="0"/>
          </a:p>
        </p:txBody>
      </p:sp>
      <p:sp>
        <p:nvSpPr>
          <p:cNvPr id="3" name="KeyPoints"/>
          <p:cNvSpPr>
            <a:spLocks noGrp="1"/>
          </p:cNvSpPr>
          <p:nvPr>
            <p:ph sz="quarter" idx="10"/>
          </p:nvPr>
        </p:nvSpPr>
        <p:spPr>
          <a:xfrm>
            <a:off x="379412" y="1071716"/>
            <a:ext cx="5913233" cy="5606898"/>
          </a:xfrm>
        </p:spPr>
        <p:txBody>
          <a:bodyPr/>
          <a:lstStyle/>
          <a:p>
            <a:r>
              <a:rPr lang="en-GB" sz="2000" dirty="0" smtClean="0"/>
              <a:t>Spark SQL provides a query interface for structured data</a:t>
            </a:r>
          </a:p>
          <a:p>
            <a:r>
              <a:rPr lang="en-GB" sz="2000" dirty="0" err="1" smtClean="0"/>
              <a:t>DataFrames</a:t>
            </a:r>
            <a:r>
              <a:rPr lang="en-GB" sz="2000" dirty="0" smtClean="0"/>
              <a:t> are used to abstract RDDs and define a schema</a:t>
            </a:r>
          </a:p>
          <a:p>
            <a:r>
              <a:rPr lang="en-GB" sz="2000" dirty="0" smtClean="0"/>
              <a:t>There are two API entry points:</a:t>
            </a:r>
          </a:p>
          <a:p>
            <a:pPr lvl="1"/>
            <a:r>
              <a:rPr lang="en-GB" sz="2000" dirty="0" err="1" smtClean="0"/>
              <a:t>HiveContext</a:t>
            </a:r>
            <a:r>
              <a:rPr lang="en-GB" sz="2000" dirty="0" smtClean="0"/>
              <a:t> (use if you want to query existing HIVE tables on the Hadoop cluster)</a:t>
            </a:r>
          </a:p>
          <a:p>
            <a:pPr lvl="1"/>
            <a:r>
              <a:rPr lang="en-GB" sz="2000" dirty="0" err="1" smtClean="0"/>
              <a:t>SQLContext</a:t>
            </a:r>
            <a:r>
              <a:rPr lang="en-GB" sz="2000" dirty="0" smtClean="0"/>
              <a:t> (light weight and to be used when you want to query your own </a:t>
            </a:r>
            <a:r>
              <a:rPr lang="en-GB" sz="2000" dirty="0" err="1" smtClean="0"/>
              <a:t>dataframe</a:t>
            </a:r>
            <a:r>
              <a:rPr lang="en-GB" sz="2000" dirty="0" smtClean="0"/>
              <a:t>)</a:t>
            </a:r>
          </a:p>
          <a:p>
            <a:r>
              <a:rPr lang="en-GB" sz="2000" dirty="0" smtClean="0"/>
              <a:t>Client applications can connect to Spark SQL using JDBC</a:t>
            </a:r>
            <a:endParaRPr lang="en-GB" sz="2000" dirty="0"/>
          </a:p>
        </p:txBody>
      </p:sp>
      <p:sp>
        <p:nvSpPr>
          <p:cNvPr id="4" name="Query"/>
          <p:cNvSpPr txBox="1"/>
          <p:nvPr/>
        </p:nvSpPr>
        <p:spPr>
          <a:xfrm>
            <a:off x="7751809" y="4103333"/>
            <a:ext cx="2986946" cy="401131"/>
          </a:xfrm>
          <a:prstGeom prst="rect">
            <a:avLst/>
          </a:prstGeom>
          <a:noFill/>
          <a:ln>
            <a:solidFill>
              <a:schemeClr val="accent1"/>
            </a:solidFill>
          </a:ln>
        </p:spPr>
        <p:txBody>
          <a:bodyPr wrap="square" rtlCol="0">
            <a:spAutoFit/>
          </a:bodyPr>
          <a:lstStyle/>
          <a:p>
            <a:r>
              <a:rPr lang="en-GB" sz="2000" dirty="0" smtClean="0">
                <a:latin typeface="Courier New" panose="02070309020205020404" pitchFamily="49" charset="0"/>
                <a:cs typeface="Courier New" panose="02070309020205020404" pitchFamily="49" charset="0"/>
              </a:rPr>
              <a:t>SELECT * FROM …</a:t>
            </a:r>
            <a:endParaRPr lang="en-GB" sz="2000" dirty="0">
              <a:latin typeface="Courier New" panose="02070309020205020404" pitchFamily="49" charset="0"/>
              <a:cs typeface="Courier New" panose="02070309020205020404" pitchFamily="49" charset="0"/>
            </a:endParaRPr>
          </a:p>
        </p:txBody>
      </p:sp>
      <p:graphicFrame>
        <p:nvGraphicFramePr>
          <p:cNvPr id="5" name="RDD"/>
          <p:cNvGraphicFramePr>
            <a:graphicFrameLocks noGrp="1"/>
          </p:cNvGraphicFramePr>
          <p:nvPr>
            <p:extLst>
              <p:ext uri="{D42A27DB-BD31-4B8C-83A1-F6EECF244321}">
                <p14:modId xmlns:p14="http://schemas.microsoft.com/office/powerpoint/2010/main" val="3691858570"/>
              </p:ext>
            </p:extLst>
          </p:nvPr>
        </p:nvGraphicFramePr>
        <p:xfrm>
          <a:off x="7751811" y="4504464"/>
          <a:ext cx="2986947" cy="1237824"/>
        </p:xfrm>
        <a:graphic>
          <a:graphicData uri="http://schemas.openxmlformats.org/drawingml/2006/table">
            <a:tbl>
              <a:tblPr firstRow="1" bandRow="1">
                <a:tableStyleId>{5940675A-B579-460E-94D1-54222C63F5DA}</a:tableStyleId>
              </a:tblPr>
              <a:tblGrid>
                <a:gridCol w="995649">
                  <a:extLst>
                    <a:ext uri="{9D8B030D-6E8A-4147-A177-3AD203B41FA5}">
                      <a16:colId xmlns="" xmlns:a16="http://schemas.microsoft.com/office/drawing/2014/main" val="3173488387"/>
                    </a:ext>
                  </a:extLst>
                </a:gridCol>
                <a:gridCol w="995649">
                  <a:extLst>
                    <a:ext uri="{9D8B030D-6E8A-4147-A177-3AD203B41FA5}">
                      <a16:colId xmlns="" xmlns:a16="http://schemas.microsoft.com/office/drawing/2014/main" val="943379928"/>
                    </a:ext>
                  </a:extLst>
                </a:gridCol>
                <a:gridCol w="995649">
                  <a:extLst>
                    <a:ext uri="{9D8B030D-6E8A-4147-A177-3AD203B41FA5}">
                      <a16:colId xmlns="" xmlns:a16="http://schemas.microsoft.com/office/drawing/2014/main" val="2030622096"/>
                    </a:ext>
                  </a:extLst>
                </a:gridCol>
              </a:tblGrid>
              <a:tr h="412608">
                <a:tc>
                  <a:txBody>
                    <a:bodyPr/>
                    <a:lstStyle/>
                    <a:p>
                      <a:pPr algn="ctr"/>
                      <a:endParaRPr lang="en-GB" sz="2000" dirty="0">
                        <a:solidFill>
                          <a:schemeClr val="bg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GB" sz="2000" dirty="0" smtClean="0">
                          <a:solidFill>
                            <a:schemeClr val="bg1"/>
                          </a:solidFill>
                        </a:rPr>
                        <a:t>RDD</a:t>
                      </a:r>
                      <a:endParaRPr lang="en-GB" sz="2000" dirty="0">
                        <a:solidFill>
                          <a:schemeClr val="bg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endParaRPr lang="en-GB" sz="100"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 xmlns:a16="http://schemas.microsoft.com/office/drawing/2014/main" val="1217051547"/>
                  </a:ext>
                </a:extLst>
              </a:tr>
              <a:tr h="412608">
                <a:tc>
                  <a:txBody>
                    <a:bodyPr/>
                    <a:lstStyle/>
                    <a:p>
                      <a:r>
                        <a:rPr lang="en-GB" sz="1800" dirty="0" smtClean="0">
                          <a:solidFill>
                            <a:schemeClr val="tx1"/>
                          </a:solidFill>
                        </a:rPr>
                        <a:t>ABCDEF</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1800" dirty="0" smtClean="0">
                          <a:solidFill>
                            <a:schemeClr val="tx1"/>
                          </a:solidFill>
                        </a:rPr>
                        <a:t>1234567</a:t>
                      </a:r>
                      <a:endParaRPr lang="en-GB" sz="1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GB" sz="1800" dirty="0" smtClean="0">
                          <a:solidFill>
                            <a:schemeClr val="tx1"/>
                          </a:solidFill>
                        </a:rPr>
                        <a:t>891011</a:t>
                      </a:r>
                      <a:endParaRPr lang="en-GB" sz="1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881121916"/>
                  </a:ext>
                </a:extLst>
              </a:tr>
              <a:tr h="412608">
                <a:tc>
                  <a:txBody>
                    <a:bodyPr/>
                    <a:lstStyle/>
                    <a:p>
                      <a:r>
                        <a:rPr lang="en-GB" sz="1800" dirty="0" smtClean="0">
                          <a:solidFill>
                            <a:schemeClr val="tx1"/>
                          </a:solidFill>
                        </a:rPr>
                        <a:t>…</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800" dirty="0" smtClean="0">
                          <a:solidFill>
                            <a:schemeClr val="tx1"/>
                          </a:solidFill>
                        </a:rPr>
                        <a:t>…</a:t>
                      </a:r>
                      <a:endParaRPr lang="en-GB" sz="18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800" dirty="0" smtClean="0">
                          <a:solidFill>
                            <a:schemeClr val="tx1"/>
                          </a:solidFill>
                        </a:rPr>
                        <a:t>…</a:t>
                      </a:r>
                      <a:endParaRPr lang="en-GB" sz="18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645875513"/>
                  </a:ext>
                </a:extLst>
              </a:tr>
            </a:tbl>
          </a:graphicData>
        </a:graphic>
      </p:graphicFrame>
      <p:graphicFrame>
        <p:nvGraphicFramePr>
          <p:cNvPr id="6" name="DataFrame"/>
          <p:cNvGraphicFramePr>
            <a:graphicFrameLocks noGrp="1"/>
          </p:cNvGraphicFramePr>
          <p:nvPr>
            <p:extLst>
              <p:ext uri="{D42A27DB-BD31-4B8C-83A1-F6EECF244321}">
                <p14:modId xmlns:p14="http://schemas.microsoft.com/office/powerpoint/2010/main" val="1420522931"/>
              </p:ext>
            </p:extLst>
          </p:nvPr>
        </p:nvGraphicFramePr>
        <p:xfrm>
          <a:off x="7751810" y="4504464"/>
          <a:ext cx="2986947" cy="1237824"/>
        </p:xfrm>
        <a:graphic>
          <a:graphicData uri="http://schemas.openxmlformats.org/drawingml/2006/table">
            <a:tbl>
              <a:tblPr firstRow="1" bandRow="1">
                <a:tableStyleId>{5940675A-B579-460E-94D1-54222C63F5DA}</a:tableStyleId>
              </a:tblPr>
              <a:tblGrid>
                <a:gridCol w="995649">
                  <a:extLst>
                    <a:ext uri="{9D8B030D-6E8A-4147-A177-3AD203B41FA5}">
                      <a16:colId xmlns="" xmlns:a16="http://schemas.microsoft.com/office/drawing/2014/main" val="3173488387"/>
                    </a:ext>
                  </a:extLst>
                </a:gridCol>
                <a:gridCol w="995649">
                  <a:extLst>
                    <a:ext uri="{9D8B030D-6E8A-4147-A177-3AD203B41FA5}">
                      <a16:colId xmlns="" xmlns:a16="http://schemas.microsoft.com/office/drawing/2014/main" val="943379928"/>
                    </a:ext>
                  </a:extLst>
                </a:gridCol>
                <a:gridCol w="995649">
                  <a:extLst>
                    <a:ext uri="{9D8B030D-6E8A-4147-A177-3AD203B41FA5}">
                      <a16:colId xmlns="" xmlns:a16="http://schemas.microsoft.com/office/drawing/2014/main" val="2030622096"/>
                    </a:ext>
                  </a:extLst>
                </a:gridCol>
              </a:tblGrid>
              <a:tr h="412608">
                <a:tc gridSpan="3">
                  <a:txBody>
                    <a:bodyPr/>
                    <a:lstStyle/>
                    <a:p>
                      <a:pPr algn="ctr"/>
                      <a:r>
                        <a:rPr lang="en-GB" sz="2000" dirty="0" err="1" smtClean="0">
                          <a:solidFill>
                            <a:schemeClr val="bg1"/>
                          </a:solidFill>
                        </a:rPr>
                        <a:t>DataFrame</a:t>
                      </a:r>
                      <a:endParaRPr lang="en-GB"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GB" sz="2000" dirty="0">
                        <a:solidFill>
                          <a:schemeClr val="bg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hMerge="1">
                  <a:txBody>
                    <a:bodyPr/>
                    <a:lstStyle/>
                    <a:p>
                      <a:endParaRPr lang="en-GB" sz="100"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 xmlns:a16="http://schemas.microsoft.com/office/drawing/2014/main" val="1217051547"/>
                  </a:ext>
                </a:extLst>
              </a:tr>
              <a:tr h="412608">
                <a:tc>
                  <a:txBody>
                    <a:bodyPr/>
                    <a:lstStyle/>
                    <a:p>
                      <a:r>
                        <a:rPr lang="en-GB" sz="1800" b="1" dirty="0" smtClean="0">
                          <a:solidFill>
                            <a:schemeClr val="tx1"/>
                          </a:solidFill>
                        </a:rPr>
                        <a:t>Col1</a:t>
                      </a:r>
                      <a:endParaRPr lang="en-GB"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GB" sz="1800" b="1" dirty="0" smtClean="0">
                          <a:solidFill>
                            <a:schemeClr val="tx1"/>
                          </a:solidFill>
                        </a:rPr>
                        <a:t>Col2</a:t>
                      </a:r>
                      <a:endParaRPr lang="en-GB"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GB" sz="1800" b="1" dirty="0" smtClean="0">
                          <a:solidFill>
                            <a:schemeClr val="tx1"/>
                          </a:solidFill>
                        </a:rPr>
                        <a:t>Col3</a:t>
                      </a:r>
                      <a:endParaRPr lang="en-GB"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 xmlns:a16="http://schemas.microsoft.com/office/drawing/2014/main" val="3456496843"/>
                  </a:ext>
                </a:extLst>
              </a:tr>
              <a:tr h="412608">
                <a:tc>
                  <a:txBody>
                    <a:bodyPr/>
                    <a:lstStyle/>
                    <a:p>
                      <a:r>
                        <a:rPr lang="en-GB" sz="1800" dirty="0" smtClean="0">
                          <a:solidFill>
                            <a:schemeClr val="tx1"/>
                          </a:solidFill>
                        </a:rPr>
                        <a:t>ABCDEF</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800" dirty="0" smtClean="0">
                          <a:solidFill>
                            <a:schemeClr val="tx1"/>
                          </a:solidFill>
                        </a:rPr>
                        <a:t>1234567</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800" dirty="0" smtClean="0">
                          <a:solidFill>
                            <a:schemeClr val="tx1"/>
                          </a:solidFill>
                        </a:rPr>
                        <a:t>891011</a:t>
                      </a:r>
                      <a:endParaRPr lang="en-GB"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881121916"/>
                  </a:ext>
                </a:extLst>
              </a:tr>
            </a:tbl>
          </a:graphicData>
        </a:graphic>
      </p:graphicFrame>
      <p:grpSp>
        <p:nvGrpSpPr>
          <p:cNvPr id="7" name="HiveContext Client"/>
          <p:cNvGrpSpPr/>
          <p:nvPr/>
        </p:nvGrpSpPr>
        <p:grpSpPr>
          <a:xfrm>
            <a:off x="6832264" y="2267113"/>
            <a:ext cx="2383925" cy="1829981"/>
            <a:chOff x="6832264" y="2267113"/>
            <a:chExt cx="2383925" cy="1829981"/>
          </a:xfrm>
        </p:grpSpPr>
        <p:grpSp>
          <p:nvGrpSpPr>
            <p:cNvPr id="8" name="Group 7"/>
            <p:cNvGrpSpPr>
              <a:grpSpLocks noChangeAspect="1"/>
            </p:cNvGrpSpPr>
            <p:nvPr/>
          </p:nvGrpSpPr>
          <p:grpSpPr>
            <a:xfrm>
              <a:off x="6832264" y="2267113"/>
              <a:ext cx="1447800" cy="1196792"/>
              <a:chOff x="6639572" y="1907217"/>
              <a:chExt cx="3200400" cy="2645540"/>
            </a:xfrm>
          </p:grpSpPr>
          <p:grpSp>
            <p:nvGrpSpPr>
              <p:cNvPr id="11" name="Group 10"/>
              <p:cNvGrpSpPr>
                <a:grpSpLocks noChangeAspect="1"/>
              </p:cNvGrpSpPr>
              <p:nvPr/>
            </p:nvGrpSpPr>
            <p:grpSpPr>
              <a:xfrm>
                <a:off x="6639572" y="1907217"/>
                <a:ext cx="3200400" cy="2645540"/>
                <a:chOff x="6219422" y="1886308"/>
                <a:chExt cx="3657600" cy="2752244"/>
              </a:xfrm>
            </p:grpSpPr>
            <p:grpSp>
              <p:nvGrpSpPr>
                <p:cNvPr id="13" name="Group 12"/>
                <p:cNvGrpSpPr/>
                <p:nvPr/>
              </p:nvGrpSpPr>
              <p:grpSpPr>
                <a:xfrm>
                  <a:off x="6219422" y="1886308"/>
                  <a:ext cx="3657600" cy="2752244"/>
                  <a:chOff x="6219421" y="1886308"/>
                  <a:chExt cx="3657600" cy="2752244"/>
                </a:xfrm>
              </p:grpSpPr>
              <p:sp>
                <p:nvSpPr>
                  <p:cNvPr id="15" name="Rectangle 14"/>
                  <p:cNvSpPr/>
                  <p:nvPr/>
                </p:nvSpPr>
                <p:spPr bwMode="auto">
                  <a:xfrm>
                    <a:off x="6219421" y="1895352"/>
                    <a:ext cx="3657600" cy="2743200"/>
                  </a:xfrm>
                  <a:prstGeom prst="rect">
                    <a:avLst/>
                  </a:prstGeom>
                  <a:solidFill>
                    <a:schemeClr val="tx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p:nvGrpSpPr>
                <p:grpSpPr>
                  <a:xfrm>
                    <a:off x="8580436" y="1996036"/>
                    <a:ext cx="731520" cy="237744"/>
                    <a:chOff x="8580436" y="1996036"/>
                    <a:chExt cx="731520" cy="237744"/>
                  </a:xfrm>
                </p:grpSpPr>
                <p:sp>
                  <p:nvSpPr>
                    <p:cNvPr id="18" name="Rectangle 17"/>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9" name="HiveContext"/>
            <p:cNvSpPr txBox="1"/>
            <p:nvPr/>
          </p:nvSpPr>
          <p:spPr>
            <a:xfrm>
              <a:off x="7751808" y="3727762"/>
              <a:ext cx="1464381" cy="369332"/>
            </a:xfrm>
            <a:prstGeom prst="rect">
              <a:avLst/>
            </a:prstGeom>
            <a:noFill/>
            <a:ln>
              <a:solidFill>
                <a:schemeClr val="accent1"/>
              </a:solidFill>
            </a:ln>
          </p:spPr>
          <p:txBody>
            <a:bodyPr wrap="square" rtlCol="0">
              <a:spAutoFit/>
            </a:bodyPr>
            <a:lstStyle/>
            <a:p>
              <a:r>
                <a:rPr lang="en-GB" dirty="0" err="1" smtClean="0"/>
                <a:t>HiveContext</a:t>
              </a:r>
              <a:endParaRPr lang="en-GB" dirty="0"/>
            </a:p>
          </p:txBody>
        </p:sp>
        <p:cxnSp>
          <p:nvCxnSpPr>
            <p:cNvPr id="10" name="Elbow Connector 9"/>
            <p:cNvCxnSpPr>
              <a:stCxn id="15" idx="2"/>
              <a:endCxn id="9" idx="0"/>
            </p:cNvCxnSpPr>
            <p:nvPr/>
          </p:nvCxnSpPr>
          <p:spPr>
            <a:xfrm rot="16200000" flipH="1">
              <a:off x="7888153" y="3131915"/>
              <a:ext cx="263857" cy="927835"/>
            </a:xfrm>
            <a:prstGeom prst="bentConnector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SQLContext Client"/>
          <p:cNvGrpSpPr/>
          <p:nvPr/>
        </p:nvGrpSpPr>
        <p:grpSpPr>
          <a:xfrm>
            <a:off x="9216189" y="2267113"/>
            <a:ext cx="2470269" cy="1829981"/>
            <a:chOff x="9216189" y="2267113"/>
            <a:chExt cx="2470269" cy="1829981"/>
          </a:xfrm>
        </p:grpSpPr>
        <p:sp>
          <p:nvSpPr>
            <p:cNvPr id="21" name="SQLContext"/>
            <p:cNvSpPr txBox="1"/>
            <p:nvPr/>
          </p:nvSpPr>
          <p:spPr>
            <a:xfrm>
              <a:off x="9216189" y="3727762"/>
              <a:ext cx="1522567" cy="369332"/>
            </a:xfrm>
            <a:prstGeom prst="rect">
              <a:avLst/>
            </a:prstGeom>
            <a:noFill/>
            <a:ln>
              <a:solidFill>
                <a:schemeClr val="accent1"/>
              </a:solidFill>
            </a:ln>
          </p:spPr>
          <p:txBody>
            <a:bodyPr wrap="square" rtlCol="0">
              <a:spAutoFit/>
            </a:bodyPr>
            <a:lstStyle/>
            <a:p>
              <a:r>
                <a:rPr lang="en-GB" dirty="0" err="1" smtClean="0"/>
                <a:t>SQLContext</a:t>
              </a:r>
              <a:endParaRPr lang="en-GB" dirty="0"/>
            </a:p>
          </p:txBody>
        </p:sp>
        <p:grpSp>
          <p:nvGrpSpPr>
            <p:cNvPr id="22" name="Group 21"/>
            <p:cNvGrpSpPr>
              <a:grpSpLocks noChangeAspect="1"/>
            </p:cNvGrpSpPr>
            <p:nvPr/>
          </p:nvGrpSpPr>
          <p:grpSpPr>
            <a:xfrm>
              <a:off x="10238658" y="2267113"/>
              <a:ext cx="1447800" cy="1196792"/>
              <a:chOff x="6639572" y="1907217"/>
              <a:chExt cx="3200400" cy="2645540"/>
            </a:xfrm>
          </p:grpSpPr>
          <p:grpSp>
            <p:nvGrpSpPr>
              <p:cNvPr id="24" name="Group 23"/>
              <p:cNvGrpSpPr>
                <a:grpSpLocks noChangeAspect="1"/>
              </p:cNvGrpSpPr>
              <p:nvPr/>
            </p:nvGrpSpPr>
            <p:grpSpPr>
              <a:xfrm>
                <a:off x="6639572" y="1907217"/>
                <a:ext cx="3200400" cy="2645540"/>
                <a:chOff x="6219422" y="1886308"/>
                <a:chExt cx="3657600" cy="2752244"/>
              </a:xfrm>
            </p:grpSpPr>
            <p:grpSp>
              <p:nvGrpSpPr>
                <p:cNvPr id="26" name="Group 25"/>
                <p:cNvGrpSpPr/>
                <p:nvPr/>
              </p:nvGrpSpPr>
              <p:grpSpPr>
                <a:xfrm>
                  <a:off x="6219422" y="1886308"/>
                  <a:ext cx="3657600" cy="2752244"/>
                  <a:chOff x="6219421" y="1886308"/>
                  <a:chExt cx="3657600" cy="2752244"/>
                </a:xfrm>
              </p:grpSpPr>
              <p:sp>
                <p:nvSpPr>
                  <p:cNvPr id="28" name="Rectangle 27"/>
                  <p:cNvSpPr/>
                  <p:nvPr/>
                </p:nvSpPr>
                <p:spPr bwMode="auto">
                  <a:xfrm>
                    <a:off x="6219421" y="1895352"/>
                    <a:ext cx="3657600" cy="2743200"/>
                  </a:xfrm>
                  <a:prstGeom prst="rect">
                    <a:avLst/>
                  </a:prstGeom>
                  <a:solidFill>
                    <a:schemeClr val="tx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p:nvPr/>
                </p:nvGrpSpPr>
                <p:grpSpPr>
                  <a:xfrm>
                    <a:off x="8580436" y="1996036"/>
                    <a:ext cx="731520" cy="237744"/>
                    <a:chOff x="8580436" y="1996036"/>
                    <a:chExt cx="731520" cy="237744"/>
                  </a:xfrm>
                </p:grpSpPr>
                <p:sp>
                  <p:nvSpPr>
                    <p:cNvPr id="31" name="Rectangle 30"/>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32" name="Straight Connector 31"/>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7" name="Straight Connector 26"/>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3" name="Elbow Connector 22"/>
            <p:cNvCxnSpPr>
              <a:stCxn id="28" idx="2"/>
              <a:endCxn id="21" idx="0"/>
            </p:cNvCxnSpPr>
            <p:nvPr/>
          </p:nvCxnSpPr>
          <p:spPr>
            <a:xfrm rot="5400000">
              <a:off x="10338088" y="3103291"/>
              <a:ext cx="263857" cy="985085"/>
            </a:xfrm>
            <a:prstGeom prst="bentConnector3">
              <a:avLst>
                <a:gd name="adj1" fmla="val 50000"/>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JDBC Client"/>
          <p:cNvGrpSpPr/>
          <p:nvPr/>
        </p:nvGrpSpPr>
        <p:grpSpPr>
          <a:xfrm>
            <a:off x="8516353" y="909640"/>
            <a:ext cx="1447800" cy="2817374"/>
            <a:chOff x="8516353" y="909640"/>
            <a:chExt cx="1447800" cy="2817374"/>
          </a:xfrm>
        </p:grpSpPr>
        <p:grpSp>
          <p:nvGrpSpPr>
            <p:cNvPr id="34" name="JDBC Client"/>
            <p:cNvGrpSpPr>
              <a:grpSpLocks noChangeAspect="1"/>
            </p:cNvGrpSpPr>
            <p:nvPr/>
          </p:nvGrpSpPr>
          <p:grpSpPr>
            <a:xfrm>
              <a:off x="8516353" y="909640"/>
              <a:ext cx="1447800" cy="1196792"/>
              <a:chOff x="6639572" y="1907217"/>
              <a:chExt cx="3200400" cy="2645540"/>
            </a:xfrm>
          </p:grpSpPr>
          <p:grpSp>
            <p:nvGrpSpPr>
              <p:cNvPr id="37" name="Group 36"/>
              <p:cNvGrpSpPr>
                <a:grpSpLocks noChangeAspect="1"/>
              </p:cNvGrpSpPr>
              <p:nvPr/>
            </p:nvGrpSpPr>
            <p:grpSpPr>
              <a:xfrm>
                <a:off x="6639572" y="1907217"/>
                <a:ext cx="3200400" cy="2645540"/>
                <a:chOff x="6219422" y="1886308"/>
                <a:chExt cx="3657600" cy="2752244"/>
              </a:xfrm>
            </p:grpSpPr>
            <p:grpSp>
              <p:nvGrpSpPr>
                <p:cNvPr id="39" name="Group 38"/>
                <p:cNvGrpSpPr/>
                <p:nvPr/>
              </p:nvGrpSpPr>
              <p:grpSpPr>
                <a:xfrm>
                  <a:off x="6219422" y="1886308"/>
                  <a:ext cx="3657600" cy="2752244"/>
                  <a:chOff x="6219421" y="1886308"/>
                  <a:chExt cx="3657600" cy="2752244"/>
                </a:xfrm>
              </p:grpSpPr>
              <p:sp>
                <p:nvSpPr>
                  <p:cNvPr id="41" name="Rectangle 40"/>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3" name="Group 42"/>
                  <p:cNvGrpSpPr/>
                  <p:nvPr/>
                </p:nvGrpSpPr>
                <p:grpSpPr>
                  <a:xfrm>
                    <a:off x="8580436" y="1996036"/>
                    <a:ext cx="731520" cy="237744"/>
                    <a:chOff x="8580436" y="1996036"/>
                    <a:chExt cx="731520" cy="237744"/>
                  </a:xfrm>
                </p:grpSpPr>
                <p:sp>
                  <p:nvSpPr>
                    <p:cNvPr id="44" name="Rectangle 43"/>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45" name="Straight Connector 44"/>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40" name="Straight Connector 39"/>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5" name="JDBC"/>
            <p:cNvSpPr txBox="1"/>
            <p:nvPr/>
          </p:nvSpPr>
          <p:spPr>
            <a:xfrm>
              <a:off x="8629688" y="3357682"/>
              <a:ext cx="1217194" cy="369332"/>
            </a:xfrm>
            <a:prstGeom prst="rect">
              <a:avLst/>
            </a:prstGeom>
            <a:noFill/>
            <a:ln>
              <a:solidFill>
                <a:schemeClr val="accent1"/>
              </a:solidFill>
            </a:ln>
          </p:spPr>
          <p:txBody>
            <a:bodyPr wrap="square" rtlCol="0">
              <a:spAutoFit/>
            </a:bodyPr>
            <a:lstStyle/>
            <a:p>
              <a:pPr algn="ctr"/>
              <a:r>
                <a:rPr lang="en-GB" dirty="0" smtClean="0"/>
                <a:t>JDBC</a:t>
              </a:r>
              <a:endParaRPr lang="en-GB" dirty="0"/>
            </a:p>
          </p:txBody>
        </p:sp>
        <p:cxnSp>
          <p:nvCxnSpPr>
            <p:cNvPr id="36" name="Straight Arrow Connector 35"/>
            <p:cNvCxnSpPr>
              <a:stCxn id="41" idx="2"/>
              <a:endCxn id="35" idx="0"/>
            </p:cNvCxnSpPr>
            <p:nvPr/>
          </p:nvCxnSpPr>
          <p:spPr>
            <a:xfrm flipH="1">
              <a:off x="9238285" y="2106432"/>
              <a:ext cx="1968" cy="12512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668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 presetClass="entr" presetSubtype="0" fill="hold" grpId="0" nodeType="afterEffect">
                                  <p:stCondLst>
                                    <p:cond delay="0"/>
                                  </p:stCondLst>
                                  <p:iterate type="lt">
                                    <p:tmAbs val="100"/>
                                  </p:iterate>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par>
                          <p:cTn id="18" fill="hold">
                            <p:stCondLst>
                              <p:cond delay="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par>
                          <p:cTn id="30" fill="hold">
                            <p:stCondLst>
                              <p:cond delay="0"/>
                            </p:stCondLst>
                            <p:childTnLst>
                              <p:par>
                                <p:cTn id="31" presetID="22" presetClass="entr" presetSubtype="1"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par>
                                <p:cTn id="34" presetID="22" presetClass="entr" presetSubtype="1"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par>
                          <p:cTn id="41" fill="hold">
                            <p:stCondLst>
                              <p:cond delay="0"/>
                            </p:stCondLst>
                            <p:childTnLst>
                              <p:par>
                                <p:cTn id="42" presetID="22" presetClass="entr" presetSubtype="1" fill="hold" nodeType="after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up)">
                                      <p:cBhvr>
                                        <p:cTn id="4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0" y="1583244"/>
            <a:ext cx="10470995" cy="2158330"/>
          </a:xfrm>
        </p:spPr>
        <p:txBody>
          <a:bodyPr/>
          <a:lstStyle/>
          <a:p>
            <a:r>
              <a:rPr lang="en-GB" dirty="0" smtClean="0"/>
              <a:t>Infer the schema of an RDD by using Reflection</a:t>
            </a:r>
          </a:p>
          <a:p>
            <a:pPr marL="171450" indent="-171450">
              <a:buFont typeface="Arial" panose="020B0604020202020204" pitchFamily="34" charset="0"/>
              <a:buChar char="•"/>
            </a:pPr>
            <a:r>
              <a:rPr lang="en-GB" dirty="0" smtClean="0"/>
              <a:t>Create a row and then create your </a:t>
            </a:r>
            <a:r>
              <a:rPr lang="en-GB" dirty="0" err="1" smtClean="0"/>
              <a:t>dataframe</a:t>
            </a:r>
            <a:r>
              <a:rPr lang="en-GB" dirty="0" smtClean="0"/>
              <a:t> by “inferring” the schema</a:t>
            </a:r>
          </a:p>
          <a:p>
            <a:pPr marL="57131" indent="0">
              <a:buNone/>
            </a:pPr>
            <a:endParaRPr lang="en-GB" sz="1400" dirty="0" smtClean="0"/>
          </a:p>
          <a:p>
            <a:pPr marL="57131" indent="0">
              <a:buNone/>
            </a:pPr>
            <a:endParaRPr lang="en-GB" sz="1400" dirty="0"/>
          </a:p>
          <a:p>
            <a:pPr marL="57131" indent="0">
              <a:buNone/>
            </a:pPr>
            <a:endParaRPr lang="en-GB" sz="1400" dirty="0" smtClean="0"/>
          </a:p>
          <a:p>
            <a:pPr marL="57131" indent="0">
              <a:buNone/>
            </a:pPr>
            <a:endParaRPr lang="en-GB" sz="1400" dirty="0" smtClean="0"/>
          </a:p>
          <a:p>
            <a:pPr marL="57131" indent="0">
              <a:buNone/>
            </a:pPr>
            <a:endParaRPr lang="en-GB" sz="1400" dirty="0" smtClean="0"/>
          </a:p>
          <a:p>
            <a:endParaRPr lang="en-GB" dirty="0" smtClean="0"/>
          </a:p>
          <a:p>
            <a:endParaRPr lang="en-GB" dirty="0"/>
          </a:p>
          <a:p>
            <a:endParaRPr lang="en-GB" dirty="0" smtClean="0"/>
          </a:p>
          <a:p>
            <a:endParaRPr lang="en-GB" dirty="0"/>
          </a:p>
          <a:p>
            <a:endParaRPr lang="en-GB" dirty="0"/>
          </a:p>
          <a:p>
            <a:endParaRPr lang="en-GB" dirty="0" smtClean="0"/>
          </a:p>
          <a:p>
            <a:endParaRPr lang="en-GB" dirty="0"/>
          </a:p>
          <a:p>
            <a:endParaRPr lang="en-GB" dirty="0" smtClean="0"/>
          </a:p>
          <a:p>
            <a:endParaRPr lang="en-GB" dirty="0"/>
          </a:p>
          <a:p>
            <a:r>
              <a:rPr lang="en-GB" dirty="0" smtClean="0"/>
              <a:t>Specify the schema programmatically</a:t>
            </a:r>
          </a:p>
          <a:p>
            <a:pPr marL="171450" indent="-171450">
              <a:buFont typeface="Arial" panose="020B0604020202020204" pitchFamily="34" charset="0"/>
              <a:buChar char="•"/>
            </a:pPr>
            <a:r>
              <a:rPr lang="en-GB" dirty="0" smtClean="0"/>
              <a:t>More formal. Define fields using </a:t>
            </a:r>
            <a:r>
              <a:rPr lang="en-GB" dirty="0" err="1" smtClean="0"/>
              <a:t>StructField</a:t>
            </a:r>
            <a:r>
              <a:rPr lang="en-GB" dirty="0" smtClean="0"/>
              <a:t>(“field name”, </a:t>
            </a:r>
            <a:r>
              <a:rPr lang="en-GB" dirty="0" err="1" smtClean="0"/>
              <a:t>fieldType</a:t>
            </a:r>
            <a:r>
              <a:rPr lang="en-GB" dirty="0" smtClean="0"/>
              <a:t>(), False) … false here means it wont allow NULL values</a:t>
            </a:r>
          </a:p>
          <a:p>
            <a:pPr marL="171450" indent="-171450">
              <a:buFont typeface="Arial" panose="020B0604020202020204" pitchFamily="34" charset="0"/>
              <a:buChar char="•"/>
            </a:pPr>
            <a:r>
              <a:rPr lang="en-GB" dirty="0" smtClean="0"/>
              <a:t>Then define schema using </a:t>
            </a:r>
            <a:r>
              <a:rPr lang="en-GB" dirty="0" err="1" smtClean="0"/>
              <a:t>StructType</a:t>
            </a:r>
            <a:endParaRPr lang="en-GB" dirty="0" smtClean="0"/>
          </a:p>
          <a:p>
            <a:pPr marL="171450" indent="-171450">
              <a:buFont typeface="Arial" panose="020B0604020202020204" pitchFamily="34" charset="0"/>
              <a:buChar char="•"/>
            </a:pPr>
            <a:r>
              <a:rPr lang="en-GB" dirty="0" smtClean="0"/>
              <a:t>And then create your </a:t>
            </a:r>
            <a:r>
              <a:rPr lang="en-GB" dirty="0" err="1" smtClean="0"/>
              <a:t>dataframe</a:t>
            </a:r>
            <a:r>
              <a:rPr lang="en-GB" dirty="0" smtClean="0"/>
              <a:t> using </a:t>
            </a:r>
            <a:r>
              <a:rPr lang="en-GB" dirty="0" err="1" smtClean="0"/>
              <a:t>createDataFrame</a:t>
            </a:r>
            <a:endParaRPr lang="en-GB" dirty="0"/>
          </a:p>
        </p:txBody>
      </p:sp>
      <p:sp>
        <p:nvSpPr>
          <p:cNvPr id="10" name="TextBox 9"/>
          <p:cNvSpPr txBox="1"/>
          <p:nvPr/>
        </p:nvSpPr>
        <p:spPr>
          <a:xfrm>
            <a:off x="512957" y="1898305"/>
            <a:ext cx="11363091" cy="784830"/>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txBody>
          <a:bodyPr wrap="square" rtlCol="0">
            <a:spAutoFit/>
          </a:bodyPr>
          <a:lstStyle/>
          <a:p>
            <a:r>
              <a:rPr lang="en-GB" sz="1500" dirty="0" smtClean="0">
                <a:latin typeface="Courier New" panose="02070309020205020404" pitchFamily="49" charset="0"/>
                <a:cs typeface="Courier New" panose="02070309020205020404" pitchFamily="49" charset="0"/>
              </a:rPr>
              <a:t># Python</a:t>
            </a:r>
          </a:p>
          <a:p>
            <a:r>
              <a:rPr lang="en-GB" sz="1500" dirty="0" smtClean="0">
                <a:latin typeface="Courier New" panose="02070309020205020404" pitchFamily="49" charset="0"/>
                <a:cs typeface="Courier New" panose="02070309020205020404" pitchFamily="49" charset="0"/>
              </a:rPr>
              <a:t>rows = </a:t>
            </a:r>
            <a:r>
              <a:rPr lang="en-GB" sz="1500" dirty="0" err="1" smtClean="0">
                <a:latin typeface="Courier New" panose="02070309020205020404" pitchFamily="49" charset="0"/>
                <a:cs typeface="Courier New" panose="02070309020205020404" pitchFamily="49" charset="0"/>
              </a:rPr>
              <a:t>txtRDD.map</a:t>
            </a:r>
            <a:r>
              <a:rPr lang="en-GB" sz="1500" dirty="0" smtClean="0">
                <a:latin typeface="Courier New" panose="02070309020205020404" pitchFamily="49" charset="0"/>
                <a:cs typeface="Courier New" panose="02070309020205020404" pitchFamily="49" charset="0"/>
              </a:rPr>
              <a:t>(lambda c: Row(name=c[0], email=c[1]))</a:t>
            </a:r>
          </a:p>
          <a:p>
            <a:r>
              <a:rPr lang="en-GB" sz="1500" dirty="0" smtClean="0">
                <a:latin typeface="Courier New" panose="02070309020205020404" pitchFamily="49" charset="0"/>
                <a:cs typeface="Courier New" panose="02070309020205020404" pitchFamily="49" charset="0"/>
              </a:rPr>
              <a:t>contacts = </a:t>
            </a:r>
            <a:r>
              <a:rPr lang="en-GB" sz="1500" dirty="0" err="1" smtClean="0">
                <a:latin typeface="Courier New" panose="02070309020205020404" pitchFamily="49" charset="0"/>
                <a:cs typeface="Courier New" panose="02070309020205020404" pitchFamily="49" charset="0"/>
              </a:rPr>
              <a:t>sqlContext.inferSchema</a:t>
            </a:r>
            <a:r>
              <a:rPr lang="en-GB" sz="1500" dirty="0" smtClean="0">
                <a:latin typeface="Courier New" panose="02070309020205020404" pitchFamily="49" charset="0"/>
                <a:cs typeface="Courier New" panose="02070309020205020404" pitchFamily="49" charset="0"/>
              </a:rPr>
              <a:t>(rows)</a:t>
            </a:r>
            <a:endParaRPr lang="en-GB" sz="1500" dirty="0">
              <a:latin typeface="Courier New" panose="02070309020205020404" pitchFamily="49" charset="0"/>
              <a:cs typeface="Courier New" panose="02070309020205020404" pitchFamily="49" charset="0"/>
            </a:endParaRPr>
          </a:p>
        </p:txBody>
      </p:sp>
      <p:sp>
        <p:nvSpPr>
          <p:cNvPr id="12" name="TextBox 11"/>
          <p:cNvSpPr txBox="1"/>
          <p:nvPr/>
        </p:nvSpPr>
        <p:spPr>
          <a:xfrm>
            <a:off x="512957" y="4831490"/>
            <a:ext cx="11363091" cy="1015663"/>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txBody>
          <a:bodyPr wrap="square" rtlCol="0">
            <a:spAutoFit/>
          </a:bodyPr>
          <a:lstStyle/>
          <a:p>
            <a:r>
              <a:rPr lang="en-GB" sz="1500" dirty="0" smtClean="0">
                <a:latin typeface="Courier New" panose="02070309020205020404" pitchFamily="49" charset="0"/>
                <a:cs typeface="Courier New" panose="02070309020205020404" pitchFamily="49" charset="0"/>
              </a:rPr>
              <a:t># Python</a:t>
            </a:r>
          </a:p>
          <a:p>
            <a:r>
              <a:rPr lang="en-GB" sz="1500" dirty="0" smtClean="0">
                <a:latin typeface="Courier New" panose="02070309020205020404" pitchFamily="49" charset="0"/>
                <a:cs typeface="Courier New" panose="02070309020205020404" pitchFamily="49" charset="0"/>
              </a:rPr>
              <a:t>fields = [</a:t>
            </a:r>
            <a:r>
              <a:rPr lang="en-GB" sz="1500" dirty="0" err="1" smtClean="0">
                <a:latin typeface="Courier New" panose="02070309020205020404" pitchFamily="49" charset="0"/>
                <a:cs typeface="Courier New" panose="02070309020205020404" pitchFamily="49" charset="0"/>
              </a:rPr>
              <a:t>StructField</a:t>
            </a:r>
            <a:r>
              <a:rPr lang="en-GB" sz="1500" dirty="0" smtClean="0">
                <a:latin typeface="Courier New" panose="02070309020205020404" pitchFamily="49" charset="0"/>
                <a:cs typeface="Courier New" panose="02070309020205020404" pitchFamily="49" charset="0"/>
              </a:rPr>
              <a:t>("name", </a:t>
            </a:r>
            <a:r>
              <a:rPr lang="en-GB" sz="1500" dirty="0" err="1" smtClean="0">
                <a:latin typeface="Courier New" panose="02070309020205020404" pitchFamily="49" charset="0"/>
                <a:cs typeface="Courier New" panose="02070309020205020404" pitchFamily="49" charset="0"/>
              </a:rPr>
              <a:t>StringType</a:t>
            </a:r>
            <a:r>
              <a:rPr lang="en-GB" sz="1500" dirty="0" smtClean="0">
                <a:latin typeface="Courier New" panose="02070309020205020404" pitchFamily="49" charset="0"/>
                <a:cs typeface="Courier New" panose="02070309020205020404" pitchFamily="49" charset="0"/>
              </a:rPr>
              <a:t>(), False), </a:t>
            </a:r>
            <a:r>
              <a:rPr lang="en-GB" sz="1500" dirty="0" err="1" smtClean="0">
                <a:latin typeface="Courier New" panose="02070309020205020404" pitchFamily="49" charset="0"/>
                <a:cs typeface="Courier New" panose="02070309020205020404" pitchFamily="49" charset="0"/>
              </a:rPr>
              <a:t>StructField</a:t>
            </a:r>
            <a:r>
              <a:rPr lang="en-GB" sz="1500" dirty="0" smtClean="0">
                <a:latin typeface="Courier New" panose="02070309020205020404" pitchFamily="49" charset="0"/>
                <a:cs typeface="Courier New" panose="02070309020205020404" pitchFamily="49" charset="0"/>
              </a:rPr>
              <a:t>("email", </a:t>
            </a:r>
            <a:r>
              <a:rPr lang="en-GB" sz="1500" dirty="0" err="1" smtClean="0">
                <a:latin typeface="Courier New" panose="02070309020205020404" pitchFamily="49" charset="0"/>
                <a:cs typeface="Courier New" panose="02070309020205020404" pitchFamily="49" charset="0"/>
              </a:rPr>
              <a:t>StringType</a:t>
            </a:r>
            <a:r>
              <a:rPr lang="en-GB" sz="1500" dirty="0" smtClean="0">
                <a:latin typeface="Courier New" panose="02070309020205020404" pitchFamily="49" charset="0"/>
                <a:cs typeface="Courier New" panose="02070309020205020404" pitchFamily="49" charset="0"/>
              </a:rPr>
              <a:t>(), False)]</a:t>
            </a:r>
          </a:p>
          <a:p>
            <a:r>
              <a:rPr lang="en-GB" sz="1500" dirty="0" err="1" smtClean="0">
                <a:latin typeface="Courier New" panose="02070309020205020404" pitchFamily="49" charset="0"/>
                <a:cs typeface="Courier New" panose="02070309020205020404" pitchFamily="49" charset="0"/>
              </a:rPr>
              <a:t>schma</a:t>
            </a:r>
            <a:r>
              <a:rPr lang="en-GB" sz="1500" dirty="0" smtClean="0">
                <a:latin typeface="Courier New" panose="02070309020205020404" pitchFamily="49" charset="0"/>
                <a:cs typeface="Courier New" panose="02070309020205020404" pitchFamily="49" charset="0"/>
              </a:rPr>
              <a:t> = </a:t>
            </a:r>
            <a:r>
              <a:rPr lang="en-GB" sz="1500" dirty="0" err="1" smtClean="0">
                <a:latin typeface="Courier New" panose="02070309020205020404" pitchFamily="49" charset="0"/>
                <a:cs typeface="Courier New" panose="02070309020205020404" pitchFamily="49" charset="0"/>
              </a:rPr>
              <a:t>StructType</a:t>
            </a:r>
            <a:r>
              <a:rPr lang="en-GB" sz="1500" dirty="0" smtClean="0">
                <a:latin typeface="Courier New" panose="02070309020205020404" pitchFamily="49" charset="0"/>
                <a:cs typeface="Courier New" panose="02070309020205020404" pitchFamily="49" charset="0"/>
              </a:rPr>
              <a:t>(fields)</a:t>
            </a:r>
          </a:p>
          <a:p>
            <a:r>
              <a:rPr lang="en-GB" sz="1500" dirty="0">
                <a:latin typeface="Courier New" panose="02070309020205020404" pitchFamily="49" charset="0"/>
                <a:cs typeface="Courier New" panose="02070309020205020404" pitchFamily="49" charset="0"/>
              </a:rPr>
              <a:t>c</a:t>
            </a:r>
            <a:r>
              <a:rPr lang="en-GB" sz="1500" dirty="0" smtClean="0">
                <a:latin typeface="Courier New" panose="02070309020205020404" pitchFamily="49" charset="0"/>
                <a:cs typeface="Courier New" panose="02070309020205020404" pitchFamily="49" charset="0"/>
              </a:rPr>
              <a:t>ontacts = </a:t>
            </a:r>
            <a:r>
              <a:rPr lang="en-GB" sz="1500" dirty="0" err="1" smtClean="0">
                <a:latin typeface="Courier New" panose="02070309020205020404" pitchFamily="49" charset="0"/>
                <a:cs typeface="Courier New" panose="02070309020205020404" pitchFamily="49" charset="0"/>
              </a:rPr>
              <a:t>sqlContext.createDataFrame</a:t>
            </a:r>
            <a:r>
              <a:rPr lang="en-GB" sz="1500" dirty="0" smtClean="0">
                <a:latin typeface="Courier New" panose="02070309020205020404" pitchFamily="49" charset="0"/>
                <a:cs typeface="Courier New" panose="02070309020205020404" pitchFamily="49" charset="0"/>
              </a:rPr>
              <a:t>(</a:t>
            </a:r>
            <a:r>
              <a:rPr lang="en-GB" sz="1500" dirty="0" err="1" smtClean="0">
                <a:latin typeface="Courier New" panose="02070309020205020404" pitchFamily="49" charset="0"/>
                <a:cs typeface="Courier New" panose="02070309020205020404" pitchFamily="49" charset="0"/>
              </a:rPr>
              <a:t>txtRDD</a:t>
            </a:r>
            <a:r>
              <a:rPr lang="en-GB" sz="1500" dirty="0" smtClean="0">
                <a:latin typeface="Courier New" panose="02070309020205020404" pitchFamily="49" charset="0"/>
                <a:cs typeface="Courier New" panose="02070309020205020404" pitchFamily="49" charset="0"/>
              </a:rPr>
              <a:t>, </a:t>
            </a:r>
            <a:r>
              <a:rPr lang="en-GB" sz="1500" dirty="0" err="1" smtClean="0">
                <a:latin typeface="Courier New" panose="02070309020205020404" pitchFamily="49" charset="0"/>
                <a:cs typeface="Courier New" panose="02070309020205020404" pitchFamily="49" charset="0"/>
              </a:rPr>
              <a:t>schma</a:t>
            </a:r>
            <a:r>
              <a:rPr lang="en-GB" sz="1500" dirty="0" smtClean="0">
                <a:latin typeface="Courier New" panose="02070309020205020404" pitchFamily="49" charset="0"/>
                <a:cs typeface="Courier New" panose="02070309020205020404" pitchFamily="49" charset="0"/>
              </a:rPr>
              <a:t>)</a:t>
            </a: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8509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17" end="1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18" end="1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19" end="19"/>
                                            </p:txEl>
                                          </p:spTgt>
                                        </p:tgtEl>
                                        <p:attrNameLst>
                                          <p:attrName>style.visibility</p:attrName>
                                        </p:attrNameLst>
                                      </p:cBhvr>
                                      <p:to>
                                        <p:strVal val="visible"/>
                                      </p:to>
                                    </p:set>
                                  </p:childTnLst>
                                </p:cTn>
                              </p:par>
                            </p:childTnLst>
                          </p:cTn>
                        </p:par>
                        <p:par>
                          <p:cTn id="31" fill="hold">
                            <p:stCondLst>
                              <p:cond delay="0"/>
                            </p:stCondLst>
                            <p:childTnLst>
                              <p:par>
                                <p:cTn id="32" presetID="10"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Screenshots</a:t>
            </a:r>
            <a:endParaRPr lang="en-US" dirty="0"/>
          </a:p>
        </p:txBody>
      </p:sp>
      <p:pic>
        <p:nvPicPr>
          <p:cNvPr id="3" name="Picture 2"/>
          <p:cNvPicPr>
            <a:picLocks noChangeAspect="1"/>
          </p:cNvPicPr>
          <p:nvPr/>
        </p:nvPicPr>
        <p:blipFill>
          <a:blip r:embed="rId2"/>
          <a:stretch>
            <a:fillRect/>
          </a:stretch>
        </p:blipFill>
        <p:spPr>
          <a:xfrm>
            <a:off x="838200" y="1410867"/>
            <a:ext cx="4634787" cy="354780"/>
          </a:xfrm>
          <a:prstGeom prst="rect">
            <a:avLst/>
          </a:prstGeom>
        </p:spPr>
      </p:pic>
      <p:pic>
        <p:nvPicPr>
          <p:cNvPr id="4" name="Picture 3"/>
          <p:cNvPicPr>
            <a:picLocks noChangeAspect="1"/>
          </p:cNvPicPr>
          <p:nvPr/>
        </p:nvPicPr>
        <p:blipFill>
          <a:blip r:embed="rId3"/>
          <a:stretch>
            <a:fillRect/>
          </a:stretch>
        </p:blipFill>
        <p:spPr>
          <a:xfrm>
            <a:off x="838200" y="1853196"/>
            <a:ext cx="4045403" cy="303610"/>
          </a:xfrm>
          <a:prstGeom prst="rect">
            <a:avLst/>
          </a:prstGeom>
        </p:spPr>
      </p:pic>
      <p:pic>
        <p:nvPicPr>
          <p:cNvPr id="5" name="Picture 4"/>
          <p:cNvPicPr>
            <a:picLocks noChangeAspect="1"/>
          </p:cNvPicPr>
          <p:nvPr/>
        </p:nvPicPr>
        <p:blipFill>
          <a:blip r:embed="rId4"/>
          <a:stretch>
            <a:fillRect/>
          </a:stretch>
        </p:blipFill>
        <p:spPr>
          <a:xfrm>
            <a:off x="838200" y="2372657"/>
            <a:ext cx="9173547" cy="1462450"/>
          </a:xfrm>
          <a:prstGeom prst="rect">
            <a:avLst/>
          </a:prstGeom>
        </p:spPr>
      </p:pic>
      <p:pic>
        <p:nvPicPr>
          <p:cNvPr id="6" name="Picture 5"/>
          <p:cNvPicPr>
            <a:picLocks noChangeAspect="1"/>
          </p:cNvPicPr>
          <p:nvPr/>
        </p:nvPicPr>
        <p:blipFill>
          <a:blip r:embed="rId5"/>
          <a:stretch>
            <a:fillRect/>
          </a:stretch>
        </p:blipFill>
        <p:spPr>
          <a:xfrm>
            <a:off x="862206" y="5017566"/>
            <a:ext cx="3571875" cy="247650"/>
          </a:xfrm>
          <a:prstGeom prst="rect">
            <a:avLst/>
          </a:prstGeom>
        </p:spPr>
      </p:pic>
      <p:sp>
        <p:nvSpPr>
          <p:cNvPr id="7" name="TextBox 6"/>
          <p:cNvSpPr txBox="1"/>
          <p:nvPr/>
        </p:nvSpPr>
        <p:spPr>
          <a:xfrm>
            <a:off x="5424973" y="1435290"/>
            <a:ext cx="4586774" cy="276999"/>
          </a:xfrm>
          <a:prstGeom prst="rect">
            <a:avLst/>
          </a:prstGeom>
          <a:noFill/>
        </p:spPr>
        <p:txBody>
          <a:bodyPr wrap="square" rtlCol="0">
            <a:spAutoFit/>
          </a:bodyPr>
          <a:lstStyle/>
          <a:p>
            <a:r>
              <a:rPr lang="en-US" sz="1200" dirty="0" smtClean="0"/>
              <a:t>Start </a:t>
            </a:r>
            <a:r>
              <a:rPr lang="en-US" sz="1200" dirty="0" err="1" smtClean="0"/>
              <a:t>pyspark</a:t>
            </a:r>
            <a:endParaRPr lang="en-US" sz="1200" dirty="0"/>
          </a:p>
        </p:txBody>
      </p:sp>
      <p:sp>
        <p:nvSpPr>
          <p:cNvPr id="8" name="TextBox 7"/>
          <p:cNvSpPr txBox="1"/>
          <p:nvPr/>
        </p:nvSpPr>
        <p:spPr>
          <a:xfrm>
            <a:off x="4728287" y="1842998"/>
            <a:ext cx="4586774" cy="276999"/>
          </a:xfrm>
          <a:prstGeom prst="rect">
            <a:avLst/>
          </a:prstGeom>
          <a:noFill/>
        </p:spPr>
        <p:txBody>
          <a:bodyPr wrap="square" rtlCol="0">
            <a:spAutoFit/>
          </a:bodyPr>
          <a:lstStyle/>
          <a:p>
            <a:r>
              <a:rPr lang="en-US" sz="1200" dirty="0" smtClean="0"/>
              <a:t>Import all SQL types</a:t>
            </a:r>
            <a:endParaRPr lang="en-US" sz="1200" dirty="0"/>
          </a:p>
        </p:txBody>
      </p:sp>
      <p:sp>
        <p:nvSpPr>
          <p:cNvPr id="9" name="TextBox 8"/>
          <p:cNvSpPr txBox="1"/>
          <p:nvPr/>
        </p:nvSpPr>
        <p:spPr>
          <a:xfrm>
            <a:off x="862206" y="3846480"/>
            <a:ext cx="6816888"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Create a CSV RDD from </a:t>
            </a:r>
            <a:r>
              <a:rPr lang="en-US" sz="1200" dirty="0" err="1" smtClean="0"/>
              <a:t>textFile</a:t>
            </a:r>
            <a:endParaRPr lang="en-US" sz="1200" dirty="0" smtClean="0"/>
          </a:p>
          <a:p>
            <a:pPr marL="171450" indent="-171450">
              <a:buFont typeface="Arial" panose="020B0604020202020204" pitchFamily="34" charset="0"/>
              <a:buChar char="•"/>
            </a:pPr>
            <a:r>
              <a:rPr lang="en-US" sz="1200" dirty="0" smtClean="0"/>
              <a:t>Create a schema for the </a:t>
            </a:r>
            <a:r>
              <a:rPr lang="en-US" sz="1200" dirty="0" err="1" smtClean="0"/>
              <a:t>dataFrame</a:t>
            </a:r>
            <a:endParaRPr lang="en-US" sz="1200" dirty="0" smtClean="0"/>
          </a:p>
          <a:p>
            <a:pPr marL="171450" indent="-171450">
              <a:buFont typeface="Arial" panose="020B0604020202020204" pitchFamily="34" charset="0"/>
              <a:buChar char="•"/>
            </a:pPr>
            <a:r>
              <a:rPr lang="en-US" sz="1200" dirty="0" smtClean="0"/>
              <a:t>Create another RDD from CSV called “data” with the relevant columns</a:t>
            </a:r>
          </a:p>
          <a:p>
            <a:pPr marL="171450" indent="-171450">
              <a:buFont typeface="Arial" panose="020B0604020202020204" pitchFamily="34" charset="0"/>
              <a:buChar char="•"/>
            </a:pPr>
            <a:r>
              <a:rPr lang="en-US" sz="1200" dirty="0" smtClean="0"/>
              <a:t>Create the </a:t>
            </a:r>
            <a:r>
              <a:rPr lang="en-US" sz="1200" dirty="0" err="1" smtClean="0"/>
              <a:t>dataframe</a:t>
            </a:r>
            <a:r>
              <a:rPr lang="en-US" sz="1200" dirty="0" smtClean="0"/>
              <a:t> ‘</a:t>
            </a:r>
            <a:r>
              <a:rPr lang="en-US" sz="1200" dirty="0" err="1" smtClean="0"/>
              <a:t>df</a:t>
            </a:r>
            <a:r>
              <a:rPr lang="en-US" sz="1200" dirty="0" smtClean="0"/>
              <a:t>’ with the data and schema</a:t>
            </a:r>
          </a:p>
          <a:p>
            <a:pPr marL="171450" indent="-171450">
              <a:buFont typeface="Arial" panose="020B0604020202020204" pitchFamily="34" charset="0"/>
              <a:buChar char="•"/>
            </a:pPr>
            <a:r>
              <a:rPr lang="en-US" sz="1200" dirty="0" smtClean="0"/>
              <a:t>Register the </a:t>
            </a:r>
            <a:r>
              <a:rPr lang="en-US" sz="1200" dirty="0" err="1" smtClean="0"/>
              <a:t>dataframe</a:t>
            </a:r>
            <a:r>
              <a:rPr lang="en-US" sz="1200" dirty="0" smtClean="0"/>
              <a:t> as a table called “</a:t>
            </a:r>
            <a:r>
              <a:rPr lang="en-US" sz="1200" dirty="0" err="1" smtClean="0"/>
              <a:t>tmpBuilding</a:t>
            </a:r>
            <a:r>
              <a:rPr lang="en-US" sz="1200" dirty="0" smtClean="0"/>
              <a:t>” so that you can run queries against the table</a:t>
            </a:r>
            <a:endParaRPr lang="en-US" sz="1200" dirty="0"/>
          </a:p>
        </p:txBody>
      </p:sp>
      <p:sp>
        <p:nvSpPr>
          <p:cNvPr id="10" name="TextBox 9"/>
          <p:cNvSpPr txBox="1"/>
          <p:nvPr/>
        </p:nvSpPr>
        <p:spPr>
          <a:xfrm>
            <a:off x="838198" y="5418227"/>
            <a:ext cx="6421017" cy="1200329"/>
          </a:xfrm>
          <a:prstGeom prst="rect">
            <a:avLst/>
          </a:prstGeom>
          <a:noFill/>
        </p:spPr>
        <p:txBody>
          <a:bodyPr wrap="square" rtlCol="0">
            <a:spAutoFit/>
          </a:bodyPr>
          <a:lstStyle/>
          <a:p>
            <a:r>
              <a:rPr lang="en-US" sz="1200" dirty="0" smtClean="0"/>
              <a:t>If required you can persist the table in </a:t>
            </a:r>
            <a:r>
              <a:rPr lang="en-US" sz="1200" dirty="0" err="1" smtClean="0"/>
              <a:t>HiveMetaStore</a:t>
            </a:r>
            <a:r>
              <a:rPr lang="en-US" sz="1200" dirty="0" smtClean="0"/>
              <a:t>.</a:t>
            </a:r>
          </a:p>
          <a:p>
            <a:endParaRPr lang="en-US" sz="1200" dirty="0"/>
          </a:p>
          <a:p>
            <a:r>
              <a:rPr lang="en-US" sz="1200" dirty="0" smtClean="0"/>
              <a:t>For additional information:</a:t>
            </a:r>
          </a:p>
          <a:p>
            <a:r>
              <a:rPr lang="en-US" sz="1200" dirty="0">
                <a:hlinkClick r:id="rId6"/>
              </a:rPr>
              <a:t>http://</a:t>
            </a:r>
            <a:r>
              <a:rPr lang="en-US" sz="1200" dirty="0" smtClean="0">
                <a:hlinkClick r:id="rId6"/>
              </a:rPr>
              <a:t>spark.apache.org/docs/latest/sql-programming-guide.html</a:t>
            </a:r>
            <a:endParaRPr lang="en-US" sz="1200" dirty="0" smtClean="0"/>
          </a:p>
          <a:p>
            <a:r>
              <a:rPr lang="en-US" sz="1200" dirty="0">
                <a:hlinkClick r:id="rId7"/>
              </a:rPr>
              <a:t>https://</a:t>
            </a:r>
            <a:r>
              <a:rPr lang="en-US" sz="1200" dirty="0" smtClean="0">
                <a:hlinkClick r:id="rId7"/>
              </a:rPr>
              <a:t>databricks-training.s3.amazonaws.com/data-exploration-using-spark-sql.html</a:t>
            </a:r>
            <a:endParaRPr lang="en-US" sz="1200" dirty="0" smtClean="0"/>
          </a:p>
          <a:p>
            <a:endParaRPr lang="en-US" sz="1200" dirty="0"/>
          </a:p>
        </p:txBody>
      </p:sp>
    </p:spTree>
    <p:extLst>
      <p:ext uri="{BB962C8B-B14F-4D97-AF65-F5344CB8AC3E}">
        <p14:creationId xmlns:p14="http://schemas.microsoft.com/office/powerpoint/2010/main" val="1943760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ey Points"/>
          <p:cNvSpPr>
            <a:spLocks noGrp="1"/>
          </p:cNvSpPr>
          <p:nvPr>
            <p:ph sz="quarter" idx="10"/>
          </p:nvPr>
        </p:nvSpPr>
        <p:spPr>
          <a:xfrm>
            <a:off x="0" y="1714500"/>
            <a:ext cx="5270500" cy="4938713"/>
          </a:xfrm>
        </p:spPr>
        <p:txBody>
          <a:bodyPr/>
          <a:lstStyle/>
          <a:p>
            <a:r>
              <a:rPr lang="en-GB" dirty="0" smtClean="0"/>
              <a:t>Data is stored as key-value pairs</a:t>
            </a:r>
          </a:p>
          <a:p>
            <a:r>
              <a:rPr lang="en-GB" dirty="0" smtClean="0"/>
              <a:t>Table schema arranges values into </a:t>
            </a:r>
            <a:r>
              <a:rPr lang="en-GB" i="1" dirty="0" smtClean="0"/>
              <a:t>column families</a:t>
            </a:r>
            <a:endParaRPr lang="en-GB" dirty="0" smtClean="0"/>
          </a:p>
          <a:p>
            <a:r>
              <a:rPr lang="en-GB" dirty="0" smtClean="0"/>
              <a:t>Column family schema is flexible</a:t>
            </a:r>
          </a:p>
          <a:p>
            <a:r>
              <a:rPr lang="en-GB" dirty="0" smtClean="0"/>
              <a:t>Columns are row-specific</a:t>
            </a:r>
          </a:p>
        </p:txBody>
      </p:sp>
      <p:graphicFrame>
        <p:nvGraphicFramePr>
          <p:cNvPr id="11" name="Key-Values"/>
          <p:cNvGraphicFramePr>
            <a:graphicFrameLocks noGrp="1"/>
          </p:cNvGraphicFramePr>
          <p:nvPr>
            <p:extLst/>
          </p:nvPr>
        </p:nvGraphicFramePr>
        <p:xfrm>
          <a:off x="5286266" y="1989015"/>
          <a:ext cx="6537470" cy="259588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5229976">
                  <a:extLst>
                    <a:ext uri="{9D8B030D-6E8A-4147-A177-3AD203B41FA5}">
                      <a16:colId xmlns="" xmlns:a16="http://schemas.microsoft.com/office/drawing/2014/main" val="20001"/>
                    </a:ext>
                  </a:extLst>
                </a:gridCol>
              </a:tblGrid>
              <a:tr h="370840">
                <a:tc gridSpan="2">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extLst>
                  <a:ext uri="{0D108BD9-81ED-4DB2-BD59-A6C34878D82A}">
                    <a16:rowId xmlns="" xmlns:a16="http://schemas.microsoft.com/office/drawing/2014/main" val="10000"/>
                  </a:ext>
                </a:extLst>
              </a:tr>
              <a:tr h="741680">
                <a:tc>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US" b="1" dirty="0" smtClean="0">
                          <a:solidFill>
                            <a:schemeClr val="bg1"/>
                          </a:solidFill>
                        </a:rPr>
                        <a:t>value</a:t>
                      </a:r>
                      <a:endParaRPr lang="en-US" b="1" dirty="0">
                        <a:solidFill>
                          <a:schemeClr val="bg1"/>
                        </a:solidFill>
                      </a:endParaRPr>
                    </a:p>
                  </a:txBody>
                  <a:tcPr>
                    <a:solidFill>
                      <a:schemeClr val="accent1">
                        <a:lumMod val="75000"/>
                      </a:schemeClr>
                    </a:solidFill>
                  </a:tcPr>
                </a:tc>
                <a:extLst>
                  <a:ext uri="{0D108BD9-81ED-4DB2-BD59-A6C34878D82A}">
                    <a16:rowId xmlns="" xmlns:a16="http://schemas.microsoft.com/office/drawing/2014/main" val="10001"/>
                  </a:ext>
                </a:extLst>
              </a:tr>
              <a:tr h="370840">
                <a:tc>
                  <a:txBody>
                    <a:bodyPr/>
                    <a:lstStyle/>
                    <a:p>
                      <a:r>
                        <a:rPr lang="en-GB" dirty="0" smtClean="0"/>
                        <a:t>1</a:t>
                      </a:r>
                      <a:endParaRPr lang="en-US" dirty="0"/>
                    </a:p>
                  </a:txBody>
                  <a:tcPr>
                    <a:solidFill>
                      <a:schemeClr val="bg1"/>
                    </a:solidFill>
                  </a:tcPr>
                </a:tc>
                <a:tc>
                  <a:txBody>
                    <a:bodyPr/>
                    <a:lstStyle/>
                    <a:p>
                      <a:r>
                        <a:rPr lang="en-GB" i="0" dirty="0" smtClean="0"/>
                        <a:t>{Sensor1,</a:t>
                      </a:r>
                      <a:r>
                        <a:rPr lang="en-GB" i="0" baseline="0" dirty="0" smtClean="0"/>
                        <a:t> 2015-01-01, 125.9}</a:t>
                      </a:r>
                      <a:endParaRPr lang="en-GB" i="0"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 2015-01-01, 152.3}</a:t>
                      </a:r>
                      <a:endParaRPr lang="en-GB" dirty="0"/>
                    </a:p>
                  </a:txBody>
                  <a:tcPr>
                    <a:solidFill>
                      <a:schemeClr val="bg1"/>
                    </a:solidFill>
                  </a:tcPr>
                </a:tc>
                <a:extLst>
                  <a:ext uri="{0D108BD9-81ED-4DB2-BD59-A6C34878D82A}">
                    <a16:rowId xmlns=""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i="0" dirty="0" smtClean="0"/>
                        <a:t>{Sensor1,</a:t>
                      </a:r>
                      <a:r>
                        <a:rPr lang="en-GB" i="0" baseline="0" dirty="0" smtClean="0"/>
                        <a:t> 2015-01-02, 87.3}</a:t>
                      </a:r>
                      <a:endParaRPr lang="en-GB" i="0" dirty="0" smtClean="0"/>
                    </a:p>
                  </a:txBody>
                  <a:tcPr>
                    <a:solidFill>
                      <a:schemeClr val="bg1"/>
                    </a:solidFill>
                  </a:tcPr>
                </a:tc>
                <a:extLst>
                  <a:ext uri="{0D108BD9-81ED-4DB2-BD59-A6C34878D82A}">
                    <a16:rowId xmlns=""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i="0" dirty="0" smtClean="0"/>
                        <a:t>{Sensor2,</a:t>
                      </a:r>
                      <a:r>
                        <a:rPr lang="en-GB" i="0" baseline="0" dirty="0" smtClean="0"/>
                        <a:t> 2015-01-02, 151.8}</a:t>
                      </a:r>
                      <a:endParaRPr lang="en-GB" i="0" dirty="0" smtClean="0"/>
                    </a:p>
                  </a:txBody>
                  <a:tcPr>
                    <a:solidFill>
                      <a:schemeClr val="bg1"/>
                    </a:solidFill>
                  </a:tcPr>
                </a:tc>
                <a:extLst>
                  <a:ext uri="{0D108BD9-81ED-4DB2-BD59-A6C34878D82A}">
                    <a16:rowId xmlns="" xmlns:a16="http://schemas.microsoft.com/office/drawing/2014/main" val="10006"/>
                  </a:ext>
                </a:extLst>
              </a:tr>
            </a:tbl>
          </a:graphicData>
        </a:graphic>
      </p:graphicFrame>
      <p:graphicFrame>
        <p:nvGraphicFramePr>
          <p:cNvPr id="10" name="Column-Families"/>
          <p:cNvGraphicFramePr>
            <a:graphicFrameLocks noGrp="1"/>
          </p:cNvGraphicFramePr>
          <p:nvPr>
            <p:extLst/>
          </p:nvPr>
        </p:nvGraphicFramePr>
        <p:xfrm>
          <a:off x="5286266" y="1989015"/>
          <a:ext cx="6537470" cy="259588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2614988">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4">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741680">
                <a:tc>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152.3</a:t>
                      </a:r>
                      <a:endParaRPr lang="en-US" dirty="0"/>
                    </a:p>
                  </a:txBody>
                  <a:tcPr>
                    <a:solidFill>
                      <a:schemeClr val="bg1"/>
                    </a:solidFill>
                  </a:tcPr>
                </a:tc>
                <a:extLst>
                  <a:ext uri="{0D108BD9-81ED-4DB2-BD59-A6C34878D82A}">
                    <a16:rowId xmlns=""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 xmlns:a16="http://schemas.microsoft.com/office/drawing/2014/main" val="10006"/>
                  </a:ext>
                </a:extLst>
              </a:tr>
            </a:tbl>
          </a:graphicData>
        </a:graphic>
      </p:graphicFrame>
      <p:graphicFrame>
        <p:nvGraphicFramePr>
          <p:cNvPr id="9" name="Initial-Columns"/>
          <p:cNvGraphicFramePr>
            <a:graphicFrameLocks noGrp="1"/>
          </p:cNvGraphicFramePr>
          <p:nvPr>
            <p:extLst/>
          </p:nvPr>
        </p:nvGraphicFramePr>
        <p:xfrm>
          <a:off x="5286266" y="1989015"/>
          <a:ext cx="6537470" cy="259588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2614988">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4">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152.3</a:t>
                      </a:r>
                      <a:endParaRPr lang="en-US" dirty="0"/>
                    </a:p>
                  </a:txBody>
                  <a:tcPr>
                    <a:solidFill>
                      <a:schemeClr val="bg1"/>
                    </a:solidFill>
                  </a:tcPr>
                </a:tc>
                <a:extLst>
                  <a:ext uri="{0D108BD9-81ED-4DB2-BD59-A6C34878D82A}">
                    <a16:rowId xmlns=""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 xmlns:a16="http://schemas.microsoft.com/office/drawing/2014/main" val="10006"/>
                  </a:ext>
                </a:extLst>
              </a:tr>
            </a:tbl>
          </a:graphicData>
        </a:graphic>
      </p:graphicFrame>
      <p:graphicFrame>
        <p:nvGraphicFramePr>
          <p:cNvPr id="4" name="New-Column"/>
          <p:cNvGraphicFramePr>
            <a:graphicFrameLocks noGrp="1"/>
          </p:cNvGraphicFramePr>
          <p:nvPr>
            <p:extLst/>
          </p:nvPr>
        </p:nvGraphicFramePr>
        <p:xfrm>
          <a:off x="5286266" y="1989015"/>
          <a:ext cx="6537470" cy="296672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1307494">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0002"/>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rowSpan="4">
                  <a:txBody>
                    <a:bodyPr/>
                    <a:lstStyle/>
                    <a:p>
                      <a:endParaRPr lang="en-US" dirty="0"/>
                    </a:p>
                  </a:txBody>
                  <a:tcPr>
                    <a:solidFill>
                      <a:schemeClr val="bg1">
                        <a:lumMod val="95000"/>
                      </a:schemeClr>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smtClean="0"/>
                        <a:t>2015-01-01</a:t>
                      </a:r>
                      <a:endParaRPr lang="en-US" dirty="0"/>
                    </a:p>
                  </a:txBody>
                  <a:tcPr>
                    <a:solidFill>
                      <a:schemeClr val="bg1"/>
                    </a:solidFill>
                  </a:tcPr>
                </a:tc>
                <a:tc>
                  <a:txBody>
                    <a:bodyPr/>
                    <a:lstStyle/>
                    <a:p>
                      <a:r>
                        <a:rPr lang="en-GB" dirty="0" smtClean="0"/>
                        <a:t>152.3</a:t>
                      </a:r>
                      <a:endParaRPr lang="en-US" dirty="0"/>
                    </a:p>
                  </a:txBody>
                  <a:tcPr>
                    <a:solidFill>
                      <a:schemeClr val="bg1"/>
                    </a:solidFill>
                  </a:tcPr>
                </a:tc>
                <a:extLst>
                  <a:ext uri="{0D108BD9-81ED-4DB2-BD59-A6C34878D82A}">
                    <a16:rowId xmlns=""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 xmlns:a16="http://schemas.microsoft.com/office/drawing/2014/main" val="10006"/>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 xmlns:a16="http://schemas.microsoft.com/office/drawing/2014/main" val="841773785"/>
                  </a:ext>
                </a:extLst>
              </a:tr>
            </a:tbl>
          </a:graphicData>
        </a:graphic>
      </p:graphicFrame>
      <p:sp>
        <p:nvSpPr>
          <p:cNvPr id="7" name="Title 1"/>
          <p:cNvSpPr>
            <a:spLocks noGrp="1"/>
          </p:cNvSpPr>
          <p:nvPr>
            <p:ph type="title"/>
          </p:nvPr>
        </p:nvSpPr>
        <p:spPr>
          <a:xfrm>
            <a:off x="483637" y="286916"/>
            <a:ext cx="10515600" cy="1325563"/>
          </a:xfrm>
        </p:spPr>
        <p:txBody>
          <a:bodyPr/>
          <a:lstStyle/>
          <a:p>
            <a:r>
              <a:rPr lang="en-US" dirty="0" err="1" smtClean="0"/>
              <a:t>HBase</a:t>
            </a:r>
            <a:r>
              <a:rPr lang="en-US" dirty="0" smtClean="0"/>
              <a:t> – Data Structure</a:t>
            </a:r>
            <a:endParaRPr lang="en-US" dirty="0"/>
          </a:p>
        </p:txBody>
      </p:sp>
    </p:spTree>
    <p:extLst>
      <p:ext uri="{BB962C8B-B14F-4D97-AF65-F5344CB8AC3E}">
        <p14:creationId xmlns:p14="http://schemas.microsoft.com/office/powerpoint/2010/main" val="3036130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ey Points"/>
          <p:cNvSpPr>
            <a:spLocks noGrp="1"/>
          </p:cNvSpPr>
          <p:nvPr>
            <p:ph sz="quarter" idx="10"/>
          </p:nvPr>
        </p:nvSpPr>
        <p:spPr>
          <a:xfrm>
            <a:off x="379413" y="1989015"/>
            <a:ext cx="4689892" cy="4689598"/>
          </a:xfrm>
        </p:spPr>
        <p:txBody>
          <a:bodyPr/>
          <a:lstStyle/>
          <a:p>
            <a:r>
              <a:rPr lang="en-GB" dirty="0" smtClean="0"/>
              <a:t>Cells in a table are versioned</a:t>
            </a:r>
          </a:p>
          <a:p>
            <a:r>
              <a:rPr lang="en-GB" dirty="0" smtClean="0"/>
              <a:t>Each versioned cell value is indicated by a timestamp</a:t>
            </a:r>
            <a:endParaRPr lang="en-GB" dirty="0"/>
          </a:p>
        </p:txBody>
      </p:sp>
      <p:graphicFrame>
        <p:nvGraphicFramePr>
          <p:cNvPr id="4" name="Table"/>
          <p:cNvGraphicFramePr>
            <a:graphicFrameLocks noGrp="1"/>
          </p:cNvGraphicFramePr>
          <p:nvPr>
            <p:extLst/>
          </p:nvPr>
        </p:nvGraphicFramePr>
        <p:xfrm>
          <a:off x="5286266" y="1989015"/>
          <a:ext cx="6537470" cy="296672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1307494">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0002"/>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US" dirty="0"/>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ctr"/>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rowSpan="4">
                  <a:txBody>
                    <a:bodyPr/>
                    <a:lstStyle/>
                    <a:p>
                      <a:endParaRPr lang="en-US" dirty="0"/>
                    </a:p>
                  </a:txBody>
                  <a:tcPr>
                    <a:solidFill>
                      <a:schemeClr val="bg1">
                        <a:lumMod val="95000"/>
                      </a:schemeClr>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smtClean="0"/>
                        <a:t>2015-01-01</a:t>
                      </a:r>
                      <a:endParaRPr lang="en-US" dirty="0"/>
                    </a:p>
                  </a:txBody>
                  <a:tcPr>
                    <a:solidFill>
                      <a:schemeClr val="bg1"/>
                    </a:solidFill>
                  </a:tcPr>
                </a:tc>
                <a:tc>
                  <a:txBody>
                    <a:bodyPr/>
                    <a:lstStyle/>
                    <a:p>
                      <a:r>
                        <a:rPr lang="en-GB" dirty="0" smtClean="0"/>
                        <a:t>152.3</a:t>
                      </a:r>
                      <a:endParaRPr lang="en-US" dirty="0"/>
                    </a:p>
                  </a:txBody>
                  <a:tcPr>
                    <a:solidFill>
                      <a:schemeClr val="bg1"/>
                    </a:solidFill>
                  </a:tcPr>
                </a:tc>
                <a:extLst>
                  <a:ext uri="{0D108BD9-81ED-4DB2-BD59-A6C34878D82A}">
                    <a16:rowId xmlns="" xmlns:a16="http://schemas.microsoft.com/office/drawing/2014/main" val="10004"/>
                  </a:ext>
                </a:extLst>
              </a:tr>
              <a:tr h="370840">
                <a:tc>
                  <a:txBody>
                    <a:bodyPr/>
                    <a:lstStyle/>
                    <a:p>
                      <a:r>
                        <a:rPr lang="en-GB" dirty="0" smtClean="0"/>
                        <a:t>3</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smtClean="0"/>
                        <a:t>2015-01-02</a:t>
                      </a:r>
                      <a:endParaRPr lang="en-US" dirty="0"/>
                    </a:p>
                  </a:txBody>
                  <a:tcPr>
                    <a:solidFill>
                      <a:schemeClr val="bg1"/>
                    </a:solidFill>
                  </a:tcPr>
                </a:tc>
                <a:tc>
                  <a:txBody>
                    <a:bodyPr/>
                    <a:lstStyle/>
                    <a:p>
                      <a:r>
                        <a:rPr lang="en-GB" dirty="0" smtClean="0"/>
                        <a:t>87.3</a:t>
                      </a:r>
                      <a:endParaRPr lang="en-US" dirty="0"/>
                    </a:p>
                  </a:txBody>
                  <a:tcPr>
                    <a:solidFill>
                      <a:schemeClr val="bg1"/>
                    </a:solidFill>
                  </a:tcPr>
                </a:tc>
                <a:extLst>
                  <a:ext uri="{0D108BD9-81ED-4DB2-BD59-A6C34878D82A}">
                    <a16:rowId xmlns="" xmlns:a16="http://schemas.microsoft.com/office/drawing/2014/main" val="10005"/>
                  </a:ext>
                </a:extLst>
              </a:tr>
              <a:tr h="370840">
                <a:tc>
                  <a:txBody>
                    <a:bodyPr/>
                    <a:lstStyle/>
                    <a:p>
                      <a:r>
                        <a:rPr lang="en-GB" dirty="0" smtClean="0"/>
                        <a:t>4</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vMerge="1">
                  <a:txBody>
                    <a:bodyPr/>
                    <a:lstStyle/>
                    <a:p>
                      <a:endParaRPr lang="en-US" dirty="0"/>
                    </a:p>
                  </a:txBody>
                  <a:tcPr>
                    <a:solidFill>
                      <a:schemeClr val="bg1">
                        <a:lumMod val="85000"/>
                      </a:schemeClr>
                    </a:solidFill>
                  </a:tcPr>
                </a:tc>
                <a:tc>
                  <a:txBody>
                    <a:bodyPr/>
                    <a:lstStyle/>
                    <a:p>
                      <a:r>
                        <a:rPr lang="en-GB" dirty="0" smtClean="0"/>
                        <a:t>2015-01-02</a:t>
                      </a:r>
                      <a:endParaRPr lang="en-US" dirty="0"/>
                    </a:p>
                  </a:txBody>
                  <a:tcPr>
                    <a:solidFill>
                      <a:schemeClr val="bg1"/>
                    </a:solidFill>
                  </a:tcPr>
                </a:tc>
                <a:tc>
                  <a:txBody>
                    <a:bodyPr/>
                    <a:lstStyle/>
                    <a:p>
                      <a:r>
                        <a:rPr lang="en-GB" dirty="0" smtClean="0"/>
                        <a:t>151.8</a:t>
                      </a:r>
                      <a:endParaRPr lang="en-US" dirty="0"/>
                    </a:p>
                  </a:txBody>
                  <a:tcPr>
                    <a:solidFill>
                      <a:schemeClr val="bg1"/>
                    </a:solidFill>
                  </a:tcPr>
                </a:tc>
                <a:extLst>
                  <a:ext uri="{0D108BD9-81ED-4DB2-BD59-A6C34878D82A}">
                    <a16:rowId xmlns="" xmlns:a16="http://schemas.microsoft.com/office/drawing/2014/main" val="10006"/>
                  </a:ext>
                </a:extLst>
              </a:tr>
              <a:tr h="370840">
                <a:tc>
                  <a:txBody>
                    <a:bodyPr/>
                    <a:lstStyle/>
                    <a:p>
                      <a:r>
                        <a:rPr lang="en-US" dirty="0" smtClean="0"/>
                        <a:t>5</a:t>
                      </a:r>
                      <a:endParaRPr lang="en-US" dirty="0"/>
                    </a:p>
                  </a:txBody>
                  <a:tcPr>
                    <a:solidFill>
                      <a:schemeClr val="bg1"/>
                    </a:solidFill>
                  </a:tcPr>
                </a:tc>
                <a:tc>
                  <a:txBody>
                    <a:bodyPr/>
                    <a:lstStyle/>
                    <a:p>
                      <a:r>
                        <a:rPr lang="en-US" dirty="0" smtClean="0"/>
                        <a:t>Sensor1</a:t>
                      </a:r>
                      <a:endParaRPr lang="en-US" dirty="0"/>
                    </a:p>
                  </a:txBody>
                  <a:tcPr>
                    <a:solidFill>
                      <a:schemeClr val="bg1"/>
                    </a:solidFill>
                  </a:tcPr>
                </a:tc>
                <a:tc>
                  <a:txBody>
                    <a:bodyPr/>
                    <a:lstStyle/>
                    <a:p>
                      <a:r>
                        <a:rPr lang="en-US" dirty="0" smtClean="0"/>
                        <a:t>Building 1</a:t>
                      </a:r>
                      <a:endParaRPr lang="en-US" dirty="0"/>
                    </a:p>
                  </a:txBody>
                  <a:tcPr>
                    <a:solidFill>
                      <a:schemeClr val="bg1"/>
                    </a:solidFill>
                  </a:tcPr>
                </a:tc>
                <a:tc>
                  <a:txBody>
                    <a:bodyPr/>
                    <a:lstStyle/>
                    <a:p>
                      <a:r>
                        <a:rPr lang="en-US" dirty="0" smtClean="0"/>
                        <a:t>2015-01-03</a:t>
                      </a:r>
                      <a:endParaRPr lang="en-US" dirty="0"/>
                    </a:p>
                  </a:txBody>
                  <a:tcPr>
                    <a:solidFill>
                      <a:schemeClr val="bg1"/>
                    </a:solidFill>
                  </a:tcPr>
                </a:tc>
                <a:tc>
                  <a:txBody>
                    <a:bodyPr/>
                    <a:lstStyle/>
                    <a:p>
                      <a:r>
                        <a:rPr lang="en-US" dirty="0" smtClean="0"/>
                        <a:t>126.3</a:t>
                      </a:r>
                      <a:endParaRPr lang="en-US" dirty="0"/>
                    </a:p>
                  </a:txBody>
                  <a:tcPr>
                    <a:solidFill>
                      <a:schemeClr val="bg1"/>
                    </a:solidFill>
                  </a:tcPr>
                </a:tc>
                <a:extLst>
                  <a:ext uri="{0D108BD9-81ED-4DB2-BD59-A6C34878D82A}">
                    <a16:rowId xmlns="" xmlns:a16="http://schemas.microsoft.com/office/drawing/2014/main" val="841773785"/>
                  </a:ext>
                </a:extLst>
              </a:tr>
            </a:tbl>
          </a:graphicData>
        </a:graphic>
      </p:graphicFrame>
      <p:sp>
        <p:nvSpPr>
          <p:cNvPr id="5" name="New Value"/>
          <p:cNvSpPr txBox="1"/>
          <p:nvPr/>
        </p:nvSpPr>
        <p:spPr>
          <a:xfrm>
            <a:off x="10612242" y="4626988"/>
            <a:ext cx="525785" cy="276999"/>
          </a:xfrm>
          <a:prstGeom prst="rect">
            <a:avLst/>
          </a:prstGeom>
          <a:solidFill>
            <a:schemeClr val="bg1"/>
          </a:solidFill>
        </p:spPr>
        <p:txBody>
          <a:bodyPr wrap="none" lIns="0" tIns="0" rIns="0" bIns="0" rtlCol="0">
            <a:spAutoFit/>
          </a:bodyPr>
          <a:lstStyle/>
          <a:p>
            <a:r>
              <a:rPr lang="en-GB" dirty="0" smtClean="0"/>
              <a:t>127.1</a:t>
            </a:r>
            <a:endParaRPr lang="en-GB" dirty="0"/>
          </a:p>
        </p:txBody>
      </p:sp>
      <p:graphicFrame>
        <p:nvGraphicFramePr>
          <p:cNvPr id="6" name="Versions"/>
          <p:cNvGraphicFramePr>
            <a:graphicFrameLocks noGrp="1"/>
          </p:cNvGraphicFramePr>
          <p:nvPr>
            <p:extLst/>
          </p:nvPr>
        </p:nvGraphicFramePr>
        <p:xfrm>
          <a:off x="10359819" y="5090141"/>
          <a:ext cx="1624915" cy="741680"/>
        </p:xfrm>
        <a:graphic>
          <a:graphicData uri="http://schemas.openxmlformats.org/drawingml/2006/table">
            <a:tbl>
              <a:tblPr firstRow="1" bandRow="1">
                <a:tableStyleId>{5940675A-B579-460E-94D1-54222C63F5DA}</a:tableStyleId>
              </a:tblPr>
              <a:tblGrid>
                <a:gridCol w="1066165">
                  <a:extLst>
                    <a:ext uri="{9D8B030D-6E8A-4147-A177-3AD203B41FA5}">
                      <a16:colId xmlns="" xmlns:a16="http://schemas.microsoft.com/office/drawing/2014/main" val="1701448381"/>
                    </a:ext>
                  </a:extLst>
                </a:gridCol>
                <a:gridCol w="558750">
                  <a:extLst>
                    <a:ext uri="{9D8B030D-6E8A-4147-A177-3AD203B41FA5}">
                      <a16:colId xmlns="" xmlns:a16="http://schemas.microsoft.com/office/drawing/2014/main" val="2216838226"/>
                    </a:ext>
                  </a:extLst>
                </a:gridCol>
              </a:tblGrid>
              <a:tr h="370840">
                <a:tc>
                  <a:txBody>
                    <a:bodyPr/>
                    <a:lstStyle/>
                    <a:p>
                      <a:r>
                        <a:rPr lang="en-GB" sz="1600" dirty="0" smtClean="0"/>
                        <a:t>147152436</a:t>
                      </a:r>
                      <a:endParaRPr lang="en-GB" sz="1600" dirty="0"/>
                    </a:p>
                  </a:txBody>
                  <a:tcPr marL="45720" marR="45720">
                    <a:solidFill>
                      <a:schemeClr val="bg1"/>
                    </a:solidFill>
                  </a:tcPr>
                </a:tc>
                <a:tc>
                  <a:txBody>
                    <a:bodyPr/>
                    <a:lstStyle/>
                    <a:p>
                      <a:r>
                        <a:rPr lang="en-GB" sz="1600" dirty="0" smtClean="0"/>
                        <a:t>126.3</a:t>
                      </a:r>
                      <a:endParaRPr lang="en-GB" sz="1600" dirty="0"/>
                    </a:p>
                  </a:txBody>
                  <a:tcPr marL="45720" marR="45720">
                    <a:solidFill>
                      <a:schemeClr val="bg1"/>
                    </a:solidFill>
                  </a:tcPr>
                </a:tc>
                <a:extLst>
                  <a:ext uri="{0D108BD9-81ED-4DB2-BD59-A6C34878D82A}">
                    <a16:rowId xmlns="" xmlns:a16="http://schemas.microsoft.com/office/drawing/2014/main" val="1293537102"/>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600" dirty="0" smtClean="0"/>
                        <a:t>147152442</a:t>
                      </a:r>
                    </a:p>
                  </a:txBody>
                  <a:tcPr marL="45720" marR="45720">
                    <a:solidFill>
                      <a:schemeClr val="bg1"/>
                    </a:solidFill>
                  </a:tcPr>
                </a:tc>
                <a:tc>
                  <a:txBody>
                    <a:bodyPr/>
                    <a:lstStyle/>
                    <a:p>
                      <a:r>
                        <a:rPr lang="en-GB" sz="1600" dirty="0" smtClean="0"/>
                        <a:t>127.1</a:t>
                      </a:r>
                      <a:endParaRPr lang="en-GB" sz="1600" dirty="0"/>
                    </a:p>
                  </a:txBody>
                  <a:tcPr marL="45720" marR="45720">
                    <a:solidFill>
                      <a:schemeClr val="bg1"/>
                    </a:solidFill>
                  </a:tcPr>
                </a:tc>
                <a:extLst>
                  <a:ext uri="{0D108BD9-81ED-4DB2-BD59-A6C34878D82A}">
                    <a16:rowId xmlns="" xmlns:a16="http://schemas.microsoft.com/office/drawing/2014/main" val="3966502916"/>
                  </a:ext>
                </a:extLst>
              </a:tr>
            </a:tbl>
          </a:graphicData>
        </a:graphic>
      </p:graphicFrame>
      <p:sp>
        <p:nvSpPr>
          <p:cNvPr id="7" name="Projection"/>
          <p:cNvSpPr/>
          <p:nvPr/>
        </p:nvSpPr>
        <p:spPr>
          <a:xfrm>
            <a:off x="10343939" y="4594904"/>
            <a:ext cx="1659616" cy="495237"/>
          </a:xfrm>
          <a:prstGeom prst="trapezoid">
            <a:avLst>
              <a:gd name="adj" fmla="val 38004"/>
            </a:avLst>
          </a:prstGeom>
          <a:solidFill>
            <a:srgbClr val="4F81BD">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p:cNvSpPr>
            <a:spLocks noGrp="1"/>
          </p:cNvSpPr>
          <p:nvPr>
            <p:ph type="title"/>
          </p:nvPr>
        </p:nvSpPr>
        <p:spPr>
          <a:xfrm>
            <a:off x="483637" y="286916"/>
            <a:ext cx="10515600" cy="1325563"/>
          </a:xfrm>
        </p:spPr>
        <p:txBody>
          <a:bodyPr/>
          <a:lstStyle/>
          <a:p>
            <a:r>
              <a:rPr lang="en-US" dirty="0" err="1" smtClean="0"/>
              <a:t>HBase</a:t>
            </a:r>
            <a:r>
              <a:rPr lang="en-US" dirty="0" smtClean="0"/>
              <a:t> – Data Structure</a:t>
            </a:r>
            <a:endParaRPr lang="en-US" dirty="0"/>
          </a:p>
        </p:txBody>
      </p:sp>
    </p:spTree>
    <p:extLst>
      <p:ext uri="{BB962C8B-B14F-4D97-AF65-F5344CB8AC3E}">
        <p14:creationId xmlns:p14="http://schemas.microsoft.com/office/powerpoint/2010/main" val="2577984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normAutofit fontScale="90000"/>
          </a:bodyPr>
          <a:lstStyle/>
          <a:p>
            <a:pPr algn="ctr"/>
            <a:r>
              <a:rPr lang="en-GB" dirty="0"/>
              <a:t>How Do </a:t>
            </a:r>
            <a:r>
              <a:rPr lang="en-GB" dirty="0" smtClean="0"/>
              <a:t>You </a:t>
            </a:r>
            <a:r>
              <a:rPr lang="en-GB" dirty="0"/>
              <a:t>Work with an </a:t>
            </a:r>
            <a:r>
              <a:rPr lang="en-GB" dirty="0" err="1"/>
              <a:t>HBase</a:t>
            </a:r>
            <a:r>
              <a:rPr lang="en-GB" dirty="0"/>
              <a:t> Table</a:t>
            </a:r>
            <a:r>
              <a:rPr lang="en-GB" dirty="0" smtClean="0"/>
              <a:t>?</a:t>
            </a:r>
            <a:br>
              <a:rPr lang="en-GB" dirty="0" smtClean="0"/>
            </a:br>
            <a:r>
              <a:rPr lang="en-GB" dirty="0" smtClean="0"/>
              <a:t>CRUD on </a:t>
            </a:r>
            <a:r>
              <a:rPr lang="en-GB" dirty="0" err="1" smtClean="0"/>
              <a:t>HBase</a:t>
            </a:r>
            <a:endParaRPr lang="en-GB" dirty="0"/>
          </a:p>
        </p:txBody>
      </p:sp>
    </p:spTree>
    <p:extLst>
      <p:ext uri="{BB962C8B-B14F-4D97-AF65-F5344CB8AC3E}">
        <p14:creationId xmlns:p14="http://schemas.microsoft.com/office/powerpoint/2010/main" val="77667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reate Statement"/>
          <p:cNvSpPr/>
          <p:nvPr/>
        </p:nvSpPr>
        <p:spPr>
          <a:xfrm>
            <a:off x="508142" y="4134812"/>
            <a:ext cx="9624903" cy="1015663"/>
          </a:xfrm>
          <a:prstGeom prst="rect">
            <a:avLst/>
          </a:prstGeom>
        </p:spPr>
        <p:txBody>
          <a:bodyPr wrap="square">
            <a:spAutoFit/>
          </a:bodyPr>
          <a:lstStyle/>
          <a:p>
            <a:r>
              <a:rPr lang="en-US" sz="2400" dirty="0">
                <a:latin typeface="Courier New" panose="02070309020205020404" pitchFamily="49" charset="0"/>
                <a:ea typeface="Calibri" panose="020F0502020204030204" pitchFamily="34" charset="0"/>
              </a:rPr>
              <a:t>create </a:t>
            </a:r>
            <a:r>
              <a:rPr lang="en-US" sz="2400" dirty="0" smtClean="0">
                <a:latin typeface="Courier New" panose="02070309020205020404" pitchFamily="49" charset="0"/>
                <a:ea typeface="Calibri" panose="020F0502020204030204" pitchFamily="34" charset="0"/>
              </a:rPr>
              <a:t>'readings', 'sensor', 'reading‘</a:t>
            </a:r>
          </a:p>
          <a:p>
            <a:endParaRPr lang="en-US" sz="2400" dirty="0">
              <a:latin typeface="Courier New" panose="02070309020205020404" pitchFamily="49" charset="0"/>
            </a:endParaRPr>
          </a:p>
          <a:p>
            <a:r>
              <a:rPr lang="en-US" sz="1200" dirty="0" smtClean="0">
                <a:latin typeface="Courier New" panose="02070309020205020404" pitchFamily="49" charset="0"/>
              </a:rPr>
              <a:t>Create “readings” table with 2 column placeholders called sensor and reading</a:t>
            </a:r>
            <a:endParaRPr lang="en-GB" sz="1200" dirty="0"/>
          </a:p>
        </p:txBody>
      </p:sp>
      <p:graphicFrame>
        <p:nvGraphicFramePr>
          <p:cNvPr id="5" name="Column-Families"/>
          <p:cNvGraphicFramePr>
            <a:graphicFrameLocks noGrp="1"/>
          </p:cNvGraphicFramePr>
          <p:nvPr>
            <p:extLst/>
          </p:nvPr>
        </p:nvGraphicFramePr>
        <p:xfrm>
          <a:off x="2872994" y="2156633"/>
          <a:ext cx="6537470" cy="148336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2614988">
                  <a:extLst>
                    <a:ext uri="{9D8B030D-6E8A-4147-A177-3AD203B41FA5}">
                      <a16:colId xmlns="" xmlns:a16="http://schemas.microsoft.com/office/drawing/2014/main" val="20001"/>
                    </a:ext>
                  </a:extLst>
                </a:gridCol>
                <a:gridCol w="2614988">
                  <a:extLst>
                    <a:ext uri="{9D8B030D-6E8A-4147-A177-3AD203B41FA5}">
                      <a16:colId xmlns="" xmlns:a16="http://schemas.microsoft.com/office/drawing/2014/main" val="20003"/>
                    </a:ext>
                  </a:extLst>
                </a:gridCol>
              </a:tblGrid>
              <a:tr h="370840">
                <a:tc gridSpan="3">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extLst>
                  <a:ext uri="{0D108BD9-81ED-4DB2-BD59-A6C34878D82A}">
                    <a16:rowId xmlns="" xmlns:a16="http://schemas.microsoft.com/office/drawing/2014/main" val="10000"/>
                  </a:ext>
                </a:extLst>
              </a:tr>
              <a:tr h="741680">
                <a:tc>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extLst>
                  <a:ext uri="{0D108BD9-81ED-4DB2-BD59-A6C34878D82A}">
                    <a16:rowId xmlns="" xmlns:a16="http://schemas.microsoft.com/office/drawing/2014/main" val="10001"/>
                  </a:ext>
                </a:extLst>
              </a:tr>
              <a:tr h="3708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473349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ut 1"/>
          <p:cNvSpPr/>
          <p:nvPr/>
        </p:nvSpPr>
        <p:spPr>
          <a:xfrm>
            <a:off x="1378847" y="1414595"/>
            <a:ext cx="8111516" cy="461665"/>
          </a:xfrm>
          <a:prstGeom prst="rect">
            <a:avLst/>
          </a:prstGeom>
          <a:solidFill>
            <a:schemeClr val="bg1"/>
          </a:solidFill>
        </p:spPr>
        <p:txBody>
          <a:bodyPr wrap="none">
            <a:spAutoFit/>
          </a:bodyPr>
          <a:lstStyle/>
          <a:p>
            <a:r>
              <a:rPr lang="en-US" sz="2400" dirty="0" smtClean="0">
                <a:latin typeface="Courier New" panose="02070309020205020404" pitchFamily="49" charset="0"/>
                <a:ea typeface="Calibri" panose="020F0502020204030204" pitchFamily="34" charset="0"/>
              </a:rPr>
              <a:t>put 'readings', '1', '</a:t>
            </a:r>
            <a:r>
              <a:rPr lang="en-US" sz="2400" dirty="0" err="1" smtClean="0">
                <a:latin typeface="Courier New" panose="02070309020205020404" pitchFamily="49" charset="0"/>
                <a:ea typeface="Calibri" panose="020F0502020204030204" pitchFamily="34" charset="0"/>
              </a:rPr>
              <a:t>sensor:id</a:t>
            </a:r>
            <a:r>
              <a:rPr lang="en-US" sz="2400" dirty="0" smtClean="0">
                <a:latin typeface="Courier New" panose="02070309020205020404" pitchFamily="49" charset="0"/>
                <a:ea typeface="Calibri" panose="020F0502020204030204" pitchFamily="34" charset="0"/>
              </a:rPr>
              <a:t>', 'Sensor1'</a:t>
            </a:r>
            <a:endParaRPr lang="en-GB" sz="2400" dirty="0"/>
          </a:p>
        </p:txBody>
      </p:sp>
      <p:graphicFrame>
        <p:nvGraphicFramePr>
          <p:cNvPr id="5" name="Column-Families"/>
          <p:cNvGraphicFramePr>
            <a:graphicFrameLocks noGrp="1"/>
          </p:cNvGraphicFramePr>
          <p:nvPr>
            <p:extLst/>
          </p:nvPr>
        </p:nvGraphicFramePr>
        <p:xfrm>
          <a:off x="2872994" y="2156633"/>
          <a:ext cx="6537470" cy="148336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2614988">
                  <a:extLst>
                    <a:ext uri="{9D8B030D-6E8A-4147-A177-3AD203B41FA5}">
                      <a16:colId xmlns="" xmlns:a16="http://schemas.microsoft.com/office/drawing/2014/main" val="20001"/>
                    </a:ext>
                  </a:extLst>
                </a:gridCol>
                <a:gridCol w="2614988">
                  <a:extLst>
                    <a:ext uri="{9D8B030D-6E8A-4147-A177-3AD203B41FA5}">
                      <a16:colId xmlns="" xmlns:a16="http://schemas.microsoft.com/office/drawing/2014/main" val="20003"/>
                    </a:ext>
                  </a:extLst>
                </a:gridCol>
              </a:tblGrid>
              <a:tr h="370840">
                <a:tc gridSpan="3">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extLst>
                  <a:ext uri="{0D108BD9-81ED-4DB2-BD59-A6C34878D82A}">
                    <a16:rowId xmlns="" xmlns:a16="http://schemas.microsoft.com/office/drawing/2014/main" val="10000"/>
                  </a:ext>
                </a:extLst>
              </a:tr>
              <a:tr h="741680">
                <a:tc>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extLst>
                  <a:ext uri="{0D108BD9-81ED-4DB2-BD59-A6C34878D82A}">
                    <a16:rowId xmlns="" xmlns:a16="http://schemas.microsoft.com/office/drawing/2014/main" val="10001"/>
                  </a:ext>
                </a:extLst>
              </a:tr>
              <a:tr h="3708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 xmlns:a16="http://schemas.microsoft.com/office/drawing/2014/main" val="10003"/>
                  </a:ext>
                </a:extLst>
              </a:tr>
            </a:tbl>
          </a:graphicData>
        </a:graphic>
      </p:graphicFrame>
      <p:graphicFrame>
        <p:nvGraphicFramePr>
          <p:cNvPr id="6" name="column1"/>
          <p:cNvGraphicFramePr>
            <a:graphicFrameLocks noGrp="1"/>
          </p:cNvGraphicFramePr>
          <p:nvPr>
            <p:extLst/>
          </p:nvPr>
        </p:nvGraphicFramePr>
        <p:xfrm>
          <a:off x="2872994" y="2156633"/>
          <a:ext cx="6537470" cy="148336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2614988">
                  <a:extLst>
                    <a:ext uri="{9D8B030D-6E8A-4147-A177-3AD203B41FA5}">
                      <a16:colId xmlns="" xmlns:a16="http://schemas.microsoft.com/office/drawing/2014/main" val="20001"/>
                    </a:ext>
                  </a:extLst>
                </a:gridCol>
                <a:gridCol w="2614988">
                  <a:extLst>
                    <a:ext uri="{9D8B030D-6E8A-4147-A177-3AD203B41FA5}">
                      <a16:colId xmlns="" xmlns:a16="http://schemas.microsoft.com/office/drawing/2014/main" val="20003"/>
                    </a:ext>
                  </a:extLst>
                </a:gridCol>
              </a:tblGrid>
              <a:tr h="370840">
                <a:tc gridSpan="3">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 xmlns:a16="http://schemas.microsoft.com/office/drawing/2014/main" val="10003"/>
                  </a:ext>
                </a:extLst>
              </a:tr>
            </a:tbl>
          </a:graphicData>
        </a:graphic>
      </p:graphicFrame>
      <p:graphicFrame>
        <p:nvGraphicFramePr>
          <p:cNvPr id="8" name="Column2"/>
          <p:cNvGraphicFramePr>
            <a:graphicFrameLocks noGrp="1"/>
          </p:cNvGraphicFramePr>
          <p:nvPr>
            <p:extLst/>
          </p:nvPr>
        </p:nvGraphicFramePr>
        <p:xfrm>
          <a:off x="2872994" y="2156633"/>
          <a:ext cx="6537470" cy="148336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2614988">
                  <a:extLst>
                    <a:ext uri="{9D8B030D-6E8A-4147-A177-3AD203B41FA5}">
                      <a16:colId xmlns="" xmlns:a16="http://schemas.microsoft.com/office/drawing/2014/main" val="20001"/>
                    </a:ext>
                  </a:extLst>
                </a:gridCol>
                <a:gridCol w="2614988">
                  <a:extLst>
                    <a:ext uri="{9D8B030D-6E8A-4147-A177-3AD203B41FA5}">
                      <a16:colId xmlns="" xmlns:a16="http://schemas.microsoft.com/office/drawing/2014/main" val="20003"/>
                    </a:ext>
                  </a:extLst>
                </a:gridCol>
              </a:tblGrid>
              <a:tr h="370840">
                <a:tc gridSpan="3">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extLst>
                  <a:ext uri="{0D108BD9-81ED-4DB2-BD59-A6C34878D82A}">
                    <a16:rowId xmlns="" xmlns:a16="http://schemas.microsoft.com/office/drawing/2014/main" val="10003"/>
                  </a:ext>
                </a:extLst>
              </a:tr>
            </a:tbl>
          </a:graphicData>
        </a:graphic>
      </p:graphicFrame>
      <p:sp>
        <p:nvSpPr>
          <p:cNvPr id="9" name="put 2"/>
          <p:cNvSpPr/>
          <p:nvPr/>
        </p:nvSpPr>
        <p:spPr>
          <a:xfrm>
            <a:off x="1451287" y="1414595"/>
            <a:ext cx="9954969" cy="461665"/>
          </a:xfrm>
          <a:prstGeom prst="rect">
            <a:avLst/>
          </a:prstGeom>
          <a:solidFill>
            <a:schemeClr val="bg1"/>
          </a:solidFill>
        </p:spPr>
        <p:txBody>
          <a:bodyPr wrap="none">
            <a:spAutoFit/>
          </a:bodyPr>
          <a:lstStyle/>
          <a:p>
            <a:r>
              <a:rPr lang="en-US" sz="2400" dirty="0" smtClean="0">
                <a:latin typeface="Courier New" panose="02070309020205020404" pitchFamily="49" charset="0"/>
                <a:ea typeface="Calibri" panose="020F0502020204030204" pitchFamily="34" charset="0"/>
              </a:rPr>
              <a:t>put 'readings', '1', '</a:t>
            </a:r>
            <a:r>
              <a:rPr lang="en-US" sz="2400" dirty="0" err="1" smtClean="0">
                <a:latin typeface="Courier New" panose="02070309020205020404" pitchFamily="49" charset="0"/>
                <a:ea typeface="Calibri" panose="020F0502020204030204" pitchFamily="34" charset="0"/>
              </a:rPr>
              <a:t>reading:datetime</a:t>
            </a:r>
            <a:r>
              <a:rPr lang="en-US" sz="2400" dirty="0" smtClean="0">
                <a:latin typeface="Courier New" panose="02070309020205020404" pitchFamily="49" charset="0"/>
                <a:ea typeface="Calibri" panose="020F0502020204030204" pitchFamily="34" charset="0"/>
              </a:rPr>
              <a:t>', '2015-01-01'</a:t>
            </a:r>
            <a:endParaRPr lang="en-GB" sz="2400" dirty="0"/>
          </a:p>
        </p:txBody>
      </p:sp>
      <p:sp>
        <p:nvSpPr>
          <p:cNvPr id="10" name="put 3"/>
          <p:cNvSpPr/>
          <p:nvPr/>
        </p:nvSpPr>
        <p:spPr>
          <a:xfrm>
            <a:off x="1451287" y="1414594"/>
            <a:ext cx="9770088"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put 'readings', '1', '</a:t>
            </a:r>
            <a:r>
              <a:rPr lang="en-US" sz="2400" dirty="0" err="1" smtClean="0">
                <a:latin typeface="Courier New" panose="02070309020205020404" pitchFamily="49" charset="0"/>
                <a:ea typeface="Calibri" panose="020F0502020204030204" pitchFamily="34" charset="0"/>
              </a:rPr>
              <a:t>reading:value</a:t>
            </a:r>
            <a:r>
              <a:rPr lang="en-US" sz="2400" dirty="0" smtClean="0">
                <a:latin typeface="Courier New" panose="02070309020205020404" pitchFamily="49" charset="0"/>
                <a:ea typeface="Calibri" panose="020F0502020204030204" pitchFamily="34" charset="0"/>
              </a:rPr>
              <a:t>', '125.9'</a:t>
            </a:r>
            <a:endParaRPr lang="en-GB" sz="2400" dirty="0"/>
          </a:p>
        </p:txBody>
      </p:sp>
      <p:graphicFrame>
        <p:nvGraphicFramePr>
          <p:cNvPr id="11" name="Column 3"/>
          <p:cNvGraphicFramePr>
            <a:graphicFrameLocks noGrp="1"/>
          </p:cNvGraphicFramePr>
          <p:nvPr>
            <p:extLst/>
          </p:nvPr>
        </p:nvGraphicFramePr>
        <p:xfrm>
          <a:off x="2872994" y="2156632"/>
          <a:ext cx="6537470" cy="148336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2614988">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4">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l"/>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bl>
          </a:graphicData>
        </a:graphic>
      </p:graphicFrame>
      <p:sp>
        <p:nvSpPr>
          <p:cNvPr id="12" name="put row 2 - 1"/>
          <p:cNvSpPr/>
          <p:nvPr/>
        </p:nvSpPr>
        <p:spPr>
          <a:xfrm>
            <a:off x="1451287" y="1414593"/>
            <a:ext cx="9770088"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put 'readings', '2', '</a:t>
            </a:r>
            <a:r>
              <a:rPr lang="en-US" sz="2400" dirty="0" err="1" smtClean="0">
                <a:latin typeface="Courier New" panose="02070309020205020404" pitchFamily="49" charset="0"/>
                <a:ea typeface="Calibri" panose="020F0502020204030204" pitchFamily="34" charset="0"/>
              </a:rPr>
              <a:t>sensor:id</a:t>
            </a:r>
            <a:r>
              <a:rPr lang="en-US" sz="2400" dirty="0" smtClean="0">
                <a:latin typeface="Courier New" panose="02070309020205020404" pitchFamily="49" charset="0"/>
                <a:ea typeface="Calibri" panose="020F0502020204030204" pitchFamily="34" charset="0"/>
              </a:rPr>
              <a:t>', '2'</a:t>
            </a:r>
            <a:endParaRPr lang="en-GB" sz="2400" dirty="0"/>
          </a:p>
        </p:txBody>
      </p:sp>
      <p:graphicFrame>
        <p:nvGraphicFramePr>
          <p:cNvPr id="13" name="row 2 - 1"/>
          <p:cNvGraphicFramePr>
            <a:graphicFrameLocks noGrp="1"/>
          </p:cNvGraphicFramePr>
          <p:nvPr>
            <p:extLst/>
          </p:nvPr>
        </p:nvGraphicFramePr>
        <p:xfrm>
          <a:off x="2872994" y="2153878"/>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2614988">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4">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 xmlns:a16="http://schemas.microsoft.com/office/drawing/2014/main" val="10004"/>
                  </a:ext>
                </a:extLst>
              </a:tr>
            </a:tbl>
          </a:graphicData>
        </a:graphic>
      </p:graphicFrame>
      <p:sp>
        <p:nvSpPr>
          <p:cNvPr id="14" name="put row 2 - 2"/>
          <p:cNvSpPr/>
          <p:nvPr/>
        </p:nvSpPr>
        <p:spPr>
          <a:xfrm>
            <a:off x="1451287" y="1414592"/>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put 'readings', '2', '</a:t>
            </a:r>
            <a:r>
              <a:rPr lang="en-US" sz="2400" dirty="0" err="1" smtClean="0">
                <a:latin typeface="Courier New" panose="02070309020205020404" pitchFamily="49" charset="0"/>
                <a:ea typeface="Calibri" panose="020F0502020204030204" pitchFamily="34" charset="0"/>
              </a:rPr>
              <a:t>reading:datetime</a:t>
            </a:r>
            <a:r>
              <a:rPr lang="en-US" sz="2400" dirty="0" smtClean="0">
                <a:latin typeface="Courier New" panose="02070309020205020404" pitchFamily="49" charset="0"/>
                <a:ea typeface="Calibri" panose="020F0502020204030204" pitchFamily="34" charset="0"/>
              </a:rPr>
              <a:t>', '2015-01-01'</a:t>
            </a:r>
            <a:endParaRPr lang="en-GB" sz="2400" dirty="0"/>
          </a:p>
        </p:txBody>
      </p:sp>
      <p:graphicFrame>
        <p:nvGraphicFramePr>
          <p:cNvPr id="15" name="row 2 -2"/>
          <p:cNvGraphicFramePr>
            <a:graphicFrameLocks noGrp="1"/>
          </p:cNvGraphicFramePr>
          <p:nvPr>
            <p:extLst/>
          </p:nvPr>
        </p:nvGraphicFramePr>
        <p:xfrm>
          <a:off x="2872994" y="2151120"/>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2614988">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4">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 xmlns:a16="http://schemas.microsoft.com/office/drawing/2014/main" val="10004"/>
                  </a:ext>
                </a:extLst>
              </a:tr>
            </a:tbl>
          </a:graphicData>
        </a:graphic>
      </p:graphicFrame>
      <p:sp>
        <p:nvSpPr>
          <p:cNvPr id="16" name="put row 2 - 3"/>
          <p:cNvSpPr/>
          <p:nvPr/>
        </p:nvSpPr>
        <p:spPr>
          <a:xfrm>
            <a:off x="145128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put 'readings', '2', '</a:t>
            </a:r>
            <a:r>
              <a:rPr lang="en-US" sz="2400" dirty="0" err="1" smtClean="0">
                <a:latin typeface="Courier New" panose="02070309020205020404" pitchFamily="49" charset="0"/>
                <a:ea typeface="Calibri" panose="020F0502020204030204" pitchFamily="34" charset="0"/>
              </a:rPr>
              <a:t>reading:value</a:t>
            </a:r>
            <a:r>
              <a:rPr lang="en-US" sz="2400" dirty="0" smtClean="0">
                <a:latin typeface="Courier New" panose="02070309020205020404" pitchFamily="49" charset="0"/>
                <a:ea typeface="Calibri" panose="020F0502020204030204" pitchFamily="34" charset="0"/>
              </a:rPr>
              <a:t>', '152.3'</a:t>
            </a:r>
            <a:endParaRPr lang="en-GB" sz="2400" dirty="0"/>
          </a:p>
        </p:txBody>
      </p:sp>
      <p:graphicFrame>
        <p:nvGraphicFramePr>
          <p:cNvPr id="17" name="row 2 - 3"/>
          <p:cNvGraphicFramePr>
            <a:graphicFrameLocks noGrp="1"/>
          </p:cNvGraphicFramePr>
          <p:nvPr>
            <p:extLst/>
          </p:nvPr>
        </p:nvGraphicFramePr>
        <p:xfrm>
          <a:off x="2872994" y="2157240"/>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2614988">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4">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a:txBody>
                    <a:bodyPr/>
                    <a:lstStyle/>
                    <a:p>
                      <a:r>
                        <a:rPr lang="en-GB" dirty="0" smtClean="0"/>
                        <a:t>Sensor1</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152.3</a:t>
                      </a:r>
                      <a:endParaRPr lang="en-US" dirty="0"/>
                    </a:p>
                  </a:txBody>
                  <a:tcPr>
                    <a:solidFill>
                      <a:schemeClr val="bg1"/>
                    </a:solidFill>
                  </a:tcPr>
                </a:tc>
                <a:extLst>
                  <a:ext uri="{0D108BD9-81ED-4DB2-BD59-A6C34878D82A}">
                    <a16:rowId xmlns="" xmlns:a16="http://schemas.microsoft.com/office/drawing/2014/main" val="10004"/>
                  </a:ext>
                </a:extLst>
              </a:tr>
            </a:tbl>
          </a:graphicData>
        </a:graphic>
      </p:graphicFrame>
      <p:graphicFrame>
        <p:nvGraphicFramePr>
          <p:cNvPr id="18" name="New column"/>
          <p:cNvGraphicFramePr>
            <a:graphicFrameLocks noGrp="1"/>
          </p:cNvGraphicFramePr>
          <p:nvPr>
            <p:extLst/>
          </p:nvPr>
        </p:nvGraphicFramePr>
        <p:xfrm>
          <a:off x="2872994" y="2157847"/>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1307494">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458561018"/>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gridSpan="2">
                  <a:txBody>
                    <a:bodyPr/>
                    <a:lstStyle/>
                    <a:p>
                      <a:r>
                        <a:rPr lang="en-GB" dirty="0" smtClean="0"/>
                        <a:t>Sensor1</a:t>
                      </a:r>
                      <a:endParaRPr lang="en-US" dirty="0"/>
                    </a:p>
                  </a:txBody>
                  <a:tcPr>
                    <a:solidFill>
                      <a:schemeClr val="bg1"/>
                    </a:solidFill>
                  </a:tcPr>
                </a:tc>
                <a:tc hMerge="1">
                  <a:txBody>
                    <a:bodyPr/>
                    <a:lstStyle/>
                    <a:p>
                      <a:endParaRPr lang="en-GB"/>
                    </a:p>
                  </a:txBody>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152.3</a:t>
                      </a:r>
                      <a:endParaRPr lang="en-US" dirty="0"/>
                    </a:p>
                  </a:txBody>
                  <a:tcPr>
                    <a:solidFill>
                      <a:schemeClr val="bg1"/>
                    </a:solidFill>
                  </a:tcPr>
                </a:tc>
                <a:extLst>
                  <a:ext uri="{0D108BD9-81ED-4DB2-BD59-A6C34878D82A}">
                    <a16:rowId xmlns="" xmlns:a16="http://schemas.microsoft.com/office/drawing/2014/main" val="10004"/>
                  </a:ext>
                </a:extLst>
              </a:tr>
            </a:tbl>
          </a:graphicData>
        </a:graphic>
      </p:graphicFrame>
      <p:sp>
        <p:nvSpPr>
          <p:cNvPr id="19" name="put new column"/>
          <p:cNvSpPr/>
          <p:nvPr/>
        </p:nvSpPr>
        <p:spPr>
          <a:xfrm>
            <a:off x="1451287" y="1417349"/>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put 'readings', '2', '</a:t>
            </a:r>
            <a:r>
              <a:rPr lang="en-US" sz="2400" dirty="0" err="1" smtClean="0">
                <a:latin typeface="Courier New" panose="02070309020205020404" pitchFamily="49" charset="0"/>
                <a:ea typeface="Calibri" panose="020F0502020204030204" pitchFamily="34" charset="0"/>
              </a:rPr>
              <a:t>sensor:location</a:t>
            </a:r>
            <a:r>
              <a:rPr lang="en-US" sz="2400" dirty="0" smtClean="0">
                <a:latin typeface="Courier New" panose="02070309020205020404" pitchFamily="49" charset="0"/>
                <a:ea typeface="Calibri" panose="020F0502020204030204" pitchFamily="34" charset="0"/>
              </a:rPr>
              <a:t>', 'Building 2'</a:t>
            </a:r>
            <a:endParaRPr lang="en-GB" sz="2400" dirty="0"/>
          </a:p>
        </p:txBody>
      </p:sp>
      <p:sp>
        <p:nvSpPr>
          <p:cNvPr id="20" name="put update"/>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put 'readings', '2', '</a:t>
            </a:r>
            <a:r>
              <a:rPr lang="en-US" sz="2400" dirty="0" err="1" smtClean="0">
                <a:latin typeface="Courier New" panose="02070309020205020404" pitchFamily="49" charset="0"/>
                <a:ea typeface="Calibri" panose="020F0502020204030204" pitchFamily="34" charset="0"/>
              </a:rPr>
              <a:t>reading:value</a:t>
            </a:r>
            <a:r>
              <a:rPr lang="en-US" sz="2400" dirty="0" smtClean="0">
                <a:latin typeface="Courier New" panose="02070309020205020404" pitchFamily="49" charset="0"/>
                <a:ea typeface="Calibri" panose="020F0502020204030204" pitchFamily="34" charset="0"/>
              </a:rPr>
              <a:t>', '157.6'</a:t>
            </a:r>
            <a:endParaRPr lang="en-GB" sz="2400" dirty="0"/>
          </a:p>
        </p:txBody>
      </p:sp>
      <p:graphicFrame>
        <p:nvGraphicFramePr>
          <p:cNvPr id="7" name="Update"/>
          <p:cNvGraphicFramePr>
            <a:graphicFrameLocks noGrp="1"/>
          </p:cNvGraphicFramePr>
          <p:nvPr>
            <p:extLst/>
          </p:nvPr>
        </p:nvGraphicFramePr>
        <p:xfrm>
          <a:off x="2872994" y="2154731"/>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1307494">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458561018"/>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gridSpan="2">
                  <a:txBody>
                    <a:bodyPr/>
                    <a:lstStyle/>
                    <a:p>
                      <a:r>
                        <a:rPr lang="en-GB" dirty="0" smtClean="0"/>
                        <a:t>Sensor1</a:t>
                      </a:r>
                      <a:endParaRPr lang="en-US" dirty="0"/>
                    </a:p>
                  </a:txBody>
                  <a:tcPr>
                    <a:solidFill>
                      <a:schemeClr val="bg1"/>
                    </a:solidFill>
                  </a:tcPr>
                </a:tc>
                <a:tc hMerge="1">
                  <a:txBody>
                    <a:bodyPr/>
                    <a:lstStyle/>
                    <a:p>
                      <a:endParaRPr lang="en-GB"/>
                    </a:p>
                  </a:txBody>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24855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1901"/>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50"/>
                                  </p:iterate>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2401"/>
                            </p:stCondLst>
                            <p:childTnLst>
                              <p:par>
                                <p:cTn id="16" presetID="10"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50"/>
                                  </p:iterate>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2001"/>
                            </p:stCondLst>
                            <p:childTnLst>
                              <p:par>
                                <p:cTn id="24" presetID="10"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50"/>
                                  </p:iterate>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1601"/>
                            </p:stCondLst>
                            <p:childTnLst>
                              <p:par>
                                <p:cTn id="32" presetID="1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par>
                          <p:cTn id="35" fill="hold">
                            <p:stCondLst>
                              <p:cond delay="2101"/>
                            </p:stCondLst>
                            <p:childTnLst>
                              <p:par>
                                <p:cTn id="36" presetID="1" presetClass="entr" presetSubtype="0" fill="hold" grpId="0" nodeType="afterEffect">
                                  <p:stCondLst>
                                    <p:cond delay="0"/>
                                  </p:stCondLst>
                                  <p:iterate type="lt">
                                    <p:tmAbs val="50"/>
                                  </p:iterate>
                                  <p:childTnLst>
                                    <p:set>
                                      <p:cBhvr>
                                        <p:cTn id="37" dur="1" fill="hold">
                                          <p:stCondLst>
                                            <p:cond delay="0"/>
                                          </p:stCondLst>
                                        </p:cTn>
                                        <p:tgtEl>
                                          <p:spTgt spid="14"/>
                                        </p:tgtEl>
                                        <p:attrNameLst>
                                          <p:attrName>style.visibility</p:attrName>
                                        </p:attrNameLst>
                                      </p:cBhvr>
                                      <p:to>
                                        <p:strVal val="visible"/>
                                      </p:to>
                                    </p:set>
                                  </p:childTnLst>
                                </p:cTn>
                              </p:par>
                            </p:childTnLst>
                          </p:cTn>
                        </p:par>
                        <p:par>
                          <p:cTn id="38" fill="hold">
                            <p:stCondLst>
                              <p:cond delay="4502"/>
                            </p:stCondLst>
                            <p:childTnLst>
                              <p:par>
                                <p:cTn id="39" presetID="10"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5002"/>
                            </p:stCondLst>
                            <p:childTnLst>
                              <p:par>
                                <p:cTn id="43" presetID="1" presetClass="entr" presetSubtype="0" fill="hold" grpId="0" nodeType="afterEffect">
                                  <p:stCondLst>
                                    <p:cond delay="0"/>
                                  </p:stCondLst>
                                  <p:iterate type="lt">
                                    <p:tmAbs val="50"/>
                                  </p:iterate>
                                  <p:childTnLst>
                                    <p:set>
                                      <p:cBhvr>
                                        <p:cTn id="44" dur="1" fill="hold">
                                          <p:stCondLst>
                                            <p:cond delay="0"/>
                                          </p:stCondLst>
                                        </p:cTn>
                                        <p:tgtEl>
                                          <p:spTgt spid="16"/>
                                        </p:tgtEl>
                                        <p:attrNameLst>
                                          <p:attrName>style.visibility</p:attrName>
                                        </p:attrNameLst>
                                      </p:cBhvr>
                                      <p:to>
                                        <p:strVal val="visible"/>
                                      </p:to>
                                    </p:set>
                                  </p:childTnLst>
                                </p:cTn>
                              </p:par>
                            </p:childTnLst>
                          </p:cTn>
                        </p:par>
                        <p:par>
                          <p:cTn id="45" fill="hold">
                            <p:stCondLst>
                              <p:cond delay="7003"/>
                            </p:stCondLst>
                            <p:childTnLst>
                              <p:par>
                                <p:cTn id="46" presetID="10" presetClass="entr" presetSubtype="0"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50"/>
                                  </p:iterate>
                                  <p:childTnLst>
                                    <p:set>
                                      <p:cBhvr>
                                        <p:cTn id="52" dur="1" fill="hold">
                                          <p:stCondLst>
                                            <p:cond delay="0"/>
                                          </p:stCondLst>
                                        </p:cTn>
                                        <p:tgtEl>
                                          <p:spTgt spid="19"/>
                                        </p:tgtEl>
                                        <p:attrNameLst>
                                          <p:attrName>style.visibility</p:attrName>
                                        </p:attrNameLst>
                                      </p:cBhvr>
                                      <p:to>
                                        <p:strVal val="visible"/>
                                      </p:to>
                                    </p:set>
                                  </p:childTnLst>
                                </p:cTn>
                              </p:par>
                            </p:childTnLst>
                          </p:cTn>
                        </p:par>
                        <p:par>
                          <p:cTn id="53" fill="hold">
                            <p:stCondLst>
                              <p:cond delay="2301"/>
                            </p:stCondLst>
                            <p:childTnLst>
                              <p:par>
                                <p:cTn id="54" presetID="10" presetClass="entr" presetSubtype="0"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iterate type="lt">
                                    <p:tmAbs val="50"/>
                                  </p:iterate>
                                  <p:childTnLst>
                                    <p:set>
                                      <p:cBhvr>
                                        <p:cTn id="60" dur="1" fill="hold">
                                          <p:stCondLst>
                                            <p:cond delay="0"/>
                                          </p:stCondLst>
                                        </p:cTn>
                                        <p:tgtEl>
                                          <p:spTgt spid="20"/>
                                        </p:tgtEl>
                                        <p:attrNameLst>
                                          <p:attrName>style.visibility</p:attrName>
                                        </p:attrNameLst>
                                      </p:cBhvr>
                                      <p:to>
                                        <p:strVal val="visible"/>
                                      </p:to>
                                    </p:set>
                                  </p:childTnLst>
                                </p:cTn>
                              </p:par>
                            </p:childTnLst>
                          </p:cTn>
                        </p:par>
                        <p:par>
                          <p:cTn id="61" fill="hold">
                            <p:stCondLst>
                              <p:cond delay="2001"/>
                            </p:stCondLst>
                            <p:childTnLst>
                              <p:par>
                                <p:cTn id="62" presetID="10" presetClass="entr" presetSubtype="0" fill="hold"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2" grpId="0" animBg="1"/>
      <p:bldP spid="14" grpId="0" animBg="1"/>
      <p:bldP spid="16"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get"/>
          <p:cNvSpPr/>
          <p:nvPr/>
        </p:nvSpPr>
        <p:spPr>
          <a:xfrm>
            <a:off x="1451217" y="1414591"/>
            <a:ext cx="9955039" cy="461665"/>
          </a:xfrm>
          <a:prstGeom prst="rect">
            <a:avLst/>
          </a:prstGeom>
          <a:solidFill>
            <a:schemeClr val="bg1"/>
          </a:solidFill>
        </p:spPr>
        <p:txBody>
          <a:bodyPr wrap="square">
            <a:spAutoFit/>
          </a:bodyPr>
          <a:lstStyle/>
          <a:p>
            <a:r>
              <a:rPr lang="en-US" sz="2400" dirty="0" smtClean="0">
                <a:latin typeface="Courier New" panose="02070309020205020404" pitchFamily="49" charset="0"/>
                <a:ea typeface="Calibri" panose="020F0502020204030204" pitchFamily="34" charset="0"/>
              </a:rPr>
              <a:t>get 'readings', '2'</a:t>
            </a:r>
            <a:endParaRPr lang="en-GB" sz="2400" dirty="0"/>
          </a:p>
        </p:txBody>
      </p:sp>
      <p:graphicFrame>
        <p:nvGraphicFramePr>
          <p:cNvPr id="7" name="Update"/>
          <p:cNvGraphicFramePr>
            <a:graphicFrameLocks noGrp="1"/>
          </p:cNvGraphicFramePr>
          <p:nvPr>
            <p:extLst/>
          </p:nvPr>
        </p:nvGraphicFramePr>
        <p:xfrm>
          <a:off x="2872994" y="2156636"/>
          <a:ext cx="6537470" cy="1854200"/>
        </p:xfrm>
        <a:graphic>
          <a:graphicData uri="http://schemas.openxmlformats.org/drawingml/2006/table">
            <a:tbl>
              <a:tblPr firstRow="1" bandRow="1">
                <a:tableStyleId>{5940675A-B579-460E-94D1-54222C63F5DA}</a:tableStyleId>
              </a:tblPr>
              <a:tblGrid>
                <a:gridCol w="1307494">
                  <a:extLst>
                    <a:ext uri="{9D8B030D-6E8A-4147-A177-3AD203B41FA5}">
                      <a16:colId xmlns="" xmlns:a16="http://schemas.microsoft.com/office/drawing/2014/main" val="20000"/>
                    </a:ext>
                  </a:extLst>
                </a:gridCol>
                <a:gridCol w="1307494">
                  <a:extLst>
                    <a:ext uri="{9D8B030D-6E8A-4147-A177-3AD203B41FA5}">
                      <a16:colId xmlns="" xmlns:a16="http://schemas.microsoft.com/office/drawing/2014/main" val="20001"/>
                    </a:ext>
                  </a:extLst>
                </a:gridCol>
                <a:gridCol w="1307494">
                  <a:extLst>
                    <a:ext uri="{9D8B030D-6E8A-4147-A177-3AD203B41FA5}">
                      <a16:colId xmlns="" xmlns:a16="http://schemas.microsoft.com/office/drawing/2014/main" val="2458561018"/>
                    </a:ext>
                  </a:extLst>
                </a:gridCol>
                <a:gridCol w="1307494">
                  <a:extLst>
                    <a:ext uri="{9D8B030D-6E8A-4147-A177-3AD203B41FA5}">
                      <a16:colId xmlns="" xmlns:a16="http://schemas.microsoft.com/office/drawing/2014/main" val="20003"/>
                    </a:ext>
                  </a:extLst>
                </a:gridCol>
                <a:gridCol w="1307494">
                  <a:extLst>
                    <a:ext uri="{9D8B030D-6E8A-4147-A177-3AD203B41FA5}">
                      <a16:colId xmlns="" xmlns:a16="http://schemas.microsoft.com/office/drawing/2014/main" val="20004"/>
                    </a:ext>
                  </a:extLst>
                </a:gridCol>
              </a:tblGrid>
              <a:tr h="370840">
                <a:tc gridSpan="5">
                  <a:txBody>
                    <a:bodyPr/>
                    <a:lstStyle/>
                    <a:p>
                      <a:pPr algn="ctr"/>
                      <a:r>
                        <a:rPr lang="en-GB" b="1" dirty="0" smtClean="0">
                          <a:solidFill>
                            <a:schemeClr val="bg1"/>
                          </a:solidFill>
                        </a:rPr>
                        <a:t>readings</a:t>
                      </a:r>
                      <a:endParaRPr lang="en-US" b="1" dirty="0">
                        <a:solidFill>
                          <a:schemeClr val="bg1"/>
                        </a:solidFill>
                      </a:endParaRPr>
                    </a:p>
                  </a:txBody>
                  <a:tcPr>
                    <a:solidFill>
                      <a:schemeClr val="accent1">
                        <a:lumMod val="50000"/>
                      </a:schemeClr>
                    </a:solidFill>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GB"/>
                    </a:p>
                  </a:txBody>
                  <a:tcPr/>
                </a:tc>
                <a:tc hMerge="1">
                  <a:txBody>
                    <a:bodyPr/>
                    <a:lstStyle/>
                    <a:p>
                      <a:endParaRPr lang="en-US" b="1" dirty="0">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 xmlns:a16="http://schemas.microsoft.com/office/drawing/2014/main" val="10000"/>
                  </a:ext>
                </a:extLst>
              </a:tr>
              <a:tr h="370840">
                <a:tc rowSpan="2">
                  <a:txBody>
                    <a:bodyPr/>
                    <a:lstStyle/>
                    <a:p>
                      <a:pPr algn="ctr"/>
                      <a:r>
                        <a:rPr lang="en-GB" b="1" dirty="0" smtClean="0">
                          <a:solidFill>
                            <a:schemeClr val="bg1"/>
                          </a:solidFill>
                        </a:rPr>
                        <a:t>key</a:t>
                      </a:r>
                      <a:endParaRPr lang="en-US" b="1" dirty="0">
                        <a:solidFill>
                          <a:schemeClr val="bg1"/>
                        </a:solidFill>
                      </a:endParaRPr>
                    </a:p>
                  </a:txBody>
                  <a:tcPr>
                    <a:solidFill>
                      <a:schemeClr val="accent1">
                        <a:lumMod val="75000"/>
                      </a:schemeClr>
                    </a:solidFill>
                  </a:tcPr>
                </a:tc>
                <a:tc gridSpan="2">
                  <a:txBody>
                    <a:bodyPr/>
                    <a:lstStyle/>
                    <a:p>
                      <a:pPr algn="ctr"/>
                      <a:r>
                        <a:rPr lang="en-GB" b="1" dirty="0" smtClean="0">
                          <a:solidFill>
                            <a:schemeClr val="bg1"/>
                          </a:solidFill>
                        </a:rPr>
                        <a:t>sensor</a:t>
                      </a:r>
                      <a:endParaRPr lang="en-US" b="1" dirty="0">
                        <a:solidFill>
                          <a:schemeClr val="bg1"/>
                        </a:solidFill>
                      </a:endParaRPr>
                    </a:p>
                  </a:txBody>
                  <a:tcPr>
                    <a:solidFill>
                      <a:schemeClr val="accent1">
                        <a:lumMod val="75000"/>
                      </a:schemeClr>
                    </a:solidFill>
                  </a:tcPr>
                </a:tc>
                <a:tc hMerge="1">
                  <a:txBody>
                    <a:bodyPr/>
                    <a:lstStyle/>
                    <a:p>
                      <a:endParaRPr lang="en-GB"/>
                    </a:p>
                  </a:txBody>
                  <a:tcPr/>
                </a:tc>
                <a:tc gridSpan="2">
                  <a:txBody>
                    <a:bodyPr/>
                    <a:lstStyle/>
                    <a:p>
                      <a:pPr algn="ctr"/>
                      <a:r>
                        <a:rPr lang="en-GB" b="1" dirty="0" smtClean="0">
                          <a:solidFill>
                            <a:schemeClr val="bg1"/>
                          </a:solidFill>
                        </a:rPr>
                        <a:t>reading</a:t>
                      </a:r>
                      <a:endParaRPr lang="en-US" b="1" dirty="0">
                        <a:solidFill>
                          <a:schemeClr val="bg1"/>
                        </a:solidFill>
                      </a:endParaRPr>
                    </a:p>
                  </a:txBody>
                  <a:tcPr>
                    <a:solidFill>
                      <a:schemeClr val="accent1">
                        <a:lumMod val="75000"/>
                      </a:schemeClr>
                    </a:solidFill>
                  </a:tcPr>
                </a:tc>
                <a:tc hMerge="1">
                  <a:txBody>
                    <a:bodyPr/>
                    <a:lstStyle/>
                    <a:p>
                      <a:endParaRPr lang="en-US" dirty="0"/>
                    </a:p>
                  </a:txBody>
                  <a:tcPr/>
                </a:tc>
                <a:extLst>
                  <a:ext uri="{0D108BD9-81ED-4DB2-BD59-A6C34878D82A}">
                    <a16:rowId xmlns="" xmlns:a16="http://schemas.microsoft.com/office/drawing/2014/main" val="10001"/>
                  </a:ext>
                </a:extLst>
              </a:tr>
              <a:tr h="370840">
                <a:tc vMerge="1">
                  <a:txBody>
                    <a:bodyPr/>
                    <a:lstStyle/>
                    <a:p>
                      <a:endParaRPr lang="en-US" dirty="0"/>
                    </a:p>
                  </a:txBody>
                  <a:tcPr/>
                </a:tc>
                <a:tc>
                  <a:txBody>
                    <a:bodyPr/>
                    <a:lstStyle/>
                    <a:p>
                      <a:pPr algn="l"/>
                      <a:r>
                        <a:rPr lang="en-GB" dirty="0" smtClean="0">
                          <a:solidFill>
                            <a:schemeClr val="bg1"/>
                          </a:solidFill>
                        </a:rPr>
                        <a:t>id</a:t>
                      </a:r>
                      <a:endParaRPr lang="en-US" dirty="0">
                        <a:solidFill>
                          <a:schemeClr val="bg1"/>
                        </a:solidFill>
                      </a:endParaRPr>
                    </a:p>
                  </a:txBody>
                  <a:tcPr>
                    <a:solidFill>
                      <a:schemeClr val="accent1">
                        <a:lumMod val="60000"/>
                        <a:lumOff val="40000"/>
                      </a:schemeClr>
                    </a:solidFill>
                  </a:tcPr>
                </a:tc>
                <a:tc>
                  <a:txBody>
                    <a:bodyPr/>
                    <a:lstStyle/>
                    <a:p>
                      <a:pPr algn="l"/>
                      <a:r>
                        <a:rPr lang="en-US" dirty="0" smtClean="0">
                          <a:solidFill>
                            <a:schemeClr val="bg1"/>
                          </a:solidFill>
                        </a:rPr>
                        <a:t>location</a:t>
                      </a:r>
                      <a:endParaRPr lang="en-US" dirty="0">
                        <a:solidFill>
                          <a:schemeClr val="bg1"/>
                        </a:solidFill>
                      </a:endParaRPr>
                    </a:p>
                  </a:txBody>
                  <a:tcPr>
                    <a:solidFill>
                      <a:schemeClr val="accent1">
                        <a:lumMod val="60000"/>
                        <a:lumOff val="40000"/>
                      </a:schemeClr>
                    </a:solidFill>
                  </a:tcPr>
                </a:tc>
                <a:tc>
                  <a:txBody>
                    <a:bodyPr/>
                    <a:lstStyle/>
                    <a:p>
                      <a:pPr algn="ctr"/>
                      <a:r>
                        <a:rPr lang="en-GB" dirty="0" err="1" smtClean="0">
                          <a:solidFill>
                            <a:schemeClr val="bg1"/>
                          </a:solidFill>
                        </a:rPr>
                        <a:t>datetime</a:t>
                      </a:r>
                      <a:endParaRPr lang="en-US" dirty="0">
                        <a:solidFill>
                          <a:schemeClr val="bg1"/>
                        </a:solidFill>
                      </a:endParaRPr>
                    </a:p>
                  </a:txBody>
                  <a:tcPr>
                    <a:solidFill>
                      <a:schemeClr val="accent1">
                        <a:lumMod val="60000"/>
                        <a:lumOff val="40000"/>
                      </a:schemeClr>
                    </a:solidFill>
                  </a:tcPr>
                </a:tc>
                <a:tc>
                  <a:txBody>
                    <a:bodyPr/>
                    <a:lstStyle/>
                    <a:p>
                      <a:pPr algn="ctr"/>
                      <a:r>
                        <a:rPr lang="en-GB" dirty="0" smtClean="0">
                          <a:solidFill>
                            <a:schemeClr val="bg1"/>
                          </a:solidFill>
                        </a:rPr>
                        <a:t>value</a:t>
                      </a:r>
                      <a:endParaRPr lang="en-US" dirty="0">
                        <a:solidFill>
                          <a:schemeClr val="bg1"/>
                        </a:solidFill>
                      </a:endParaRPr>
                    </a:p>
                  </a:txBody>
                  <a:tcPr>
                    <a:solidFill>
                      <a:schemeClr val="accent1">
                        <a:lumMod val="60000"/>
                        <a:lumOff val="40000"/>
                      </a:schemeClr>
                    </a:solidFill>
                  </a:tcPr>
                </a:tc>
                <a:extLst>
                  <a:ext uri="{0D108BD9-81ED-4DB2-BD59-A6C34878D82A}">
                    <a16:rowId xmlns="" xmlns:a16="http://schemas.microsoft.com/office/drawing/2014/main" val="10002"/>
                  </a:ext>
                </a:extLst>
              </a:tr>
              <a:tr h="370840">
                <a:tc>
                  <a:txBody>
                    <a:bodyPr/>
                    <a:lstStyle/>
                    <a:p>
                      <a:r>
                        <a:rPr lang="en-GB" dirty="0" smtClean="0"/>
                        <a:t>1</a:t>
                      </a:r>
                      <a:endParaRPr lang="en-US" dirty="0"/>
                    </a:p>
                  </a:txBody>
                  <a:tcPr>
                    <a:solidFill>
                      <a:schemeClr val="bg1"/>
                    </a:solidFill>
                  </a:tcPr>
                </a:tc>
                <a:tc gridSpan="2">
                  <a:txBody>
                    <a:bodyPr/>
                    <a:lstStyle/>
                    <a:p>
                      <a:r>
                        <a:rPr lang="en-GB" dirty="0" smtClean="0"/>
                        <a:t>Sensor1</a:t>
                      </a:r>
                      <a:endParaRPr lang="en-US" dirty="0"/>
                    </a:p>
                  </a:txBody>
                  <a:tcPr>
                    <a:solidFill>
                      <a:schemeClr val="bg1"/>
                    </a:solidFill>
                  </a:tcPr>
                </a:tc>
                <a:tc hMerge="1">
                  <a:txBody>
                    <a:bodyPr/>
                    <a:lstStyle/>
                    <a:p>
                      <a:endParaRPr lang="en-GB"/>
                    </a:p>
                  </a:txBody>
                  <a:tcPr/>
                </a:tc>
                <a:tc>
                  <a:txBody>
                    <a:bodyPr/>
                    <a:lstStyle/>
                    <a:p>
                      <a:r>
                        <a:rPr lang="en-GB" dirty="0" smtClean="0"/>
                        <a:t>2015-01-01</a:t>
                      </a:r>
                      <a:endParaRPr lang="en-US" dirty="0"/>
                    </a:p>
                  </a:txBody>
                  <a:tcPr>
                    <a:solidFill>
                      <a:schemeClr val="bg1"/>
                    </a:solidFill>
                  </a:tcPr>
                </a:tc>
                <a:tc>
                  <a:txBody>
                    <a:bodyPr/>
                    <a:lstStyle/>
                    <a:p>
                      <a:r>
                        <a:rPr lang="en-GB" dirty="0" smtClean="0"/>
                        <a:t>125.9</a:t>
                      </a:r>
                      <a:endParaRPr lang="en-US" dirty="0"/>
                    </a:p>
                  </a:txBody>
                  <a:tcPr>
                    <a:solidFill>
                      <a:schemeClr val="bg1"/>
                    </a:solidFill>
                  </a:tcPr>
                </a:tc>
                <a:extLst>
                  <a:ext uri="{0D108BD9-81ED-4DB2-BD59-A6C34878D82A}">
                    <a16:rowId xmlns="" xmlns:a16="http://schemas.microsoft.com/office/drawing/2014/main" val="10003"/>
                  </a:ext>
                </a:extLst>
              </a:tr>
              <a:tr h="370840">
                <a:tc>
                  <a:txBody>
                    <a:bodyPr/>
                    <a:lstStyle/>
                    <a:p>
                      <a:r>
                        <a:rPr lang="en-GB" dirty="0" smtClean="0"/>
                        <a:t>2</a:t>
                      </a:r>
                      <a:endParaRPr lang="en-US" dirty="0"/>
                    </a:p>
                  </a:txBody>
                  <a:tcPr>
                    <a:solidFill>
                      <a:schemeClr val="bg1"/>
                    </a:solidFill>
                  </a:tcPr>
                </a:tc>
                <a:tc>
                  <a:txBody>
                    <a:bodyPr/>
                    <a:lstStyle/>
                    <a:p>
                      <a:r>
                        <a:rPr lang="en-GB" dirty="0" smtClean="0"/>
                        <a:t>Sensor2</a:t>
                      </a:r>
                      <a:endParaRPr lang="en-US" dirty="0"/>
                    </a:p>
                  </a:txBody>
                  <a:tcPr>
                    <a:solidFill>
                      <a:schemeClr val="bg1"/>
                    </a:solidFill>
                  </a:tcPr>
                </a:tc>
                <a:tc>
                  <a:txBody>
                    <a:bodyPr/>
                    <a:lstStyle/>
                    <a:p>
                      <a:r>
                        <a:rPr lang="en-US" dirty="0" smtClean="0"/>
                        <a:t>Building 2</a:t>
                      </a:r>
                      <a:endParaRPr lang="en-US" dirty="0"/>
                    </a:p>
                  </a:txBody>
                  <a:tcPr>
                    <a:solidFill>
                      <a:schemeClr val="bg1"/>
                    </a:solidFill>
                  </a:tcPr>
                </a:tc>
                <a:tc>
                  <a:txBody>
                    <a:bodyPr/>
                    <a:lstStyle/>
                    <a:p>
                      <a:r>
                        <a:rPr lang="en-GB" dirty="0" smtClean="0"/>
                        <a:t>2015-01-01</a:t>
                      </a:r>
                      <a:endParaRPr lang="en-US" dirty="0"/>
                    </a:p>
                  </a:txBody>
                  <a:tcPr>
                    <a:solidFill>
                      <a:schemeClr val="bg1"/>
                    </a:solidFill>
                  </a:tcPr>
                </a:tc>
                <a:tc>
                  <a:txBody>
                    <a:bodyPr/>
                    <a:lstStyle/>
                    <a:p>
                      <a:r>
                        <a:rPr lang="en-GB" dirty="0" smtClean="0"/>
                        <a:t>157.6</a:t>
                      </a:r>
                      <a:endParaRPr lang="en-US" dirty="0"/>
                    </a:p>
                  </a:txBody>
                  <a:tcPr>
                    <a:solidFill>
                      <a:schemeClr val="bg1"/>
                    </a:solidFill>
                  </a:tcPr>
                </a:tc>
                <a:extLst>
                  <a:ext uri="{0D108BD9-81ED-4DB2-BD59-A6C34878D82A}">
                    <a16:rowId xmlns="" xmlns:a16="http://schemas.microsoft.com/office/drawing/2014/main" val="10004"/>
                  </a:ext>
                </a:extLst>
              </a:tr>
            </a:tbl>
          </a:graphicData>
        </a:graphic>
      </p:graphicFrame>
      <p:graphicFrame>
        <p:nvGraphicFramePr>
          <p:cNvPr id="22" name="Results"/>
          <p:cNvGraphicFramePr>
            <a:graphicFrameLocks noGrp="1"/>
          </p:cNvGraphicFramePr>
          <p:nvPr>
            <p:extLst/>
          </p:nvPr>
        </p:nvGraphicFramePr>
        <p:xfrm>
          <a:off x="2136983" y="3908695"/>
          <a:ext cx="8476304" cy="1828800"/>
        </p:xfrm>
        <a:graphic>
          <a:graphicData uri="http://schemas.openxmlformats.org/drawingml/2006/table">
            <a:tbl>
              <a:tblPr firstRow="1" bandRow="1">
                <a:tableStyleId>{5940675A-B579-460E-94D1-54222C63F5DA}</a:tableStyleId>
              </a:tblPr>
              <a:tblGrid>
                <a:gridCol w="1839405">
                  <a:extLst>
                    <a:ext uri="{9D8B030D-6E8A-4147-A177-3AD203B41FA5}">
                      <a16:colId xmlns="" xmlns:a16="http://schemas.microsoft.com/office/drawing/2014/main" val="20000"/>
                    </a:ext>
                  </a:extLst>
                </a:gridCol>
                <a:gridCol w="6636899">
                  <a:extLst>
                    <a:ext uri="{9D8B030D-6E8A-4147-A177-3AD203B41FA5}">
                      <a16:colId xmlns="" xmlns:a16="http://schemas.microsoft.com/office/drawing/2014/main" val="20001"/>
                    </a:ext>
                  </a:extLst>
                </a:gridCol>
              </a:tblGrid>
              <a:tr h="221488">
                <a:tc>
                  <a:txBody>
                    <a:bodyPr/>
                    <a:lstStyle/>
                    <a:p>
                      <a:r>
                        <a:rPr lang="en-US" sz="1800" dirty="0" smtClean="0"/>
                        <a:t>COLUMN</a:t>
                      </a:r>
                      <a:endParaRPr lang="en-US" sz="1800" dirty="0"/>
                    </a:p>
                  </a:txBody>
                  <a:tcPr>
                    <a:solidFill>
                      <a:schemeClr val="bg1"/>
                    </a:solidFill>
                  </a:tcPr>
                </a:tc>
                <a:tc>
                  <a:txBody>
                    <a:bodyPr/>
                    <a:lstStyle/>
                    <a:p>
                      <a:r>
                        <a:rPr lang="en-US" sz="1800" dirty="0" smtClean="0"/>
                        <a:t>CELL</a:t>
                      </a:r>
                      <a:endParaRPr lang="en-US" sz="1800" dirty="0"/>
                    </a:p>
                  </a:txBody>
                  <a:tcPr>
                    <a:solidFill>
                      <a:schemeClr val="bg1"/>
                    </a:solidFill>
                  </a:tcPr>
                </a:tc>
                <a:extLst>
                  <a:ext uri="{0D108BD9-81ED-4DB2-BD59-A6C34878D82A}">
                    <a16:rowId xmlns="" xmlns:a16="http://schemas.microsoft.com/office/drawing/2014/main" val="4103965646"/>
                  </a:ext>
                </a:extLst>
              </a:tr>
              <a:tr h="221488">
                <a:tc>
                  <a:txBody>
                    <a:bodyPr/>
                    <a:lstStyle/>
                    <a:p>
                      <a:r>
                        <a:rPr lang="en-GB" sz="1800" dirty="0" err="1" smtClean="0"/>
                        <a:t>sensor:id</a:t>
                      </a:r>
                      <a:endParaRPr lang="en-US" sz="1800" dirty="0"/>
                    </a:p>
                  </a:txBody>
                  <a:tcPr>
                    <a:solidFill>
                      <a:schemeClr val="bg1"/>
                    </a:solidFill>
                  </a:tcPr>
                </a:tc>
                <a:tc>
                  <a:txBody>
                    <a:bodyPr/>
                    <a:lstStyle/>
                    <a:p>
                      <a:r>
                        <a:rPr lang="en-GB" sz="1800" dirty="0" smtClean="0"/>
                        <a:t>timestamp=142361, value=Sensor2</a:t>
                      </a:r>
                      <a:endParaRPr lang="en-US" sz="1800" dirty="0"/>
                    </a:p>
                  </a:txBody>
                  <a:tcPr>
                    <a:solidFill>
                      <a:schemeClr val="bg1"/>
                    </a:solidFill>
                  </a:tcPr>
                </a:tc>
                <a:extLst>
                  <a:ext uri="{0D108BD9-81ED-4DB2-BD59-A6C34878D82A}">
                    <a16:rowId xmlns="" xmlns:a16="http://schemas.microsoft.com/office/drawing/2014/main" val="10003"/>
                  </a:ext>
                </a:extLst>
              </a:tr>
              <a:tr h="221488">
                <a:tc>
                  <a:txBody>
                    <a:bodyPr/>
                    <a:lstStyle/>
                    <a:p>
                      <a:r>
                        <a:rPr lang="en-GB" sz="1800" dirty="0" err="1" smtClean="0"/>
                        <a:t>sensor:location</a:t>
                      </a:r>
                      <a:endParaRPr lang="en-US" sz="1800" dirty="0"/>
                    </a:p>
                  </a:txBody>
                  <a:tcPr>
                    <a:solidFill>
                      <a:schemeClr val="bg1"/>
                    </a:solidFill>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sz="1800" dirty="0" smtClean="0"/>
                        <a:t>timestamp=142366, value=Building</a:t>
                      </a:r>
                      <a:r>
                        <a:rPr lang="en-GB" sz="1800" baseline="0" dirty="0" smtClean="0"/>
                        <a:t> 2</a:t>
                      </a:r>
                      <a:endParaRPr lang="en-US" sz="1800" dirty="0" smtClean="0"/>
                    </a:p>
                  </a:txBody>
                  <a:tcPr>
                    <a:solidFill>
                      <a:schemeClr val="bg1"/>
                    </a:solidFill>
                  </a:tcPr>
                </a:tc>
                <a:extLst>
                  <a:ext uri="{0D108BD9-81ED-4DB2-BD59-A6C34878D82A}">
                    <a16:rowId xmlns="" xmlns:a16="http://schemas.microsoft.com/office/drawing/2014/main" val="10004"/>
                  </a:ext>
                </a:extLst>
              </a:tr>
              <a:tr h="221488">
                <a:tc>
                  <a:txBody>
                    <a:bodyPr/>
                    <a:lstStyle/>
                    <a:p>
                      <a:r>
                        <a:rPr lang="en-GB" sz="1800" dirty="0" smtClean="0"/>
                        <a:t>reading:</a:t>
                      </a:r>
                      <a:r>
                        <a:rPr lang="en-US" sz="1800" dirty="0" err="1" smtClean="0"/>
                        <a:t>datetime</a:t>
                      </a:r>
                      <a:endParaRPr lang="en-US" sz="1800" dirty="0"/>
                    </a:p>
                  </a:txBody>
                  <a:tcPr>
                    <a:solidFill>
                      <a:schemeClr val="bg1"/>
                    </a:solidFill>
                  </a:tcPr>
                </a:tc>
                <a:tc>
                  <a:txBody>
                    <a:bodyPr/>
                    <a:lstStyle/>
                    <a:p>
                      <a:r>
                        <a:rPr lang="en-US" sz="1800" dirty="0" smtClean="0"/>
                        <a:t>timestamp=142363, value=</a:t>
                      </a:r>
                      <a:r>
                        <a:rPr lang="en-GB" sz="1800" dirty="0" smtClean="0"/>
                        <a:t>2015-01-01</a:t>
                      </a:r>
                      <a:endParaRPr lang="en-US" sz="1800" dirty="0"/>
                    </a:p>
                  </a:txBody>
                  <a:tcPr>
                    <a:solidFill>
                      <a:schemeClr val="bg1"/>
                    </a:solidFill>
                  </a:tcPr>
                </a:tc>
                <a:extLst>
                  <a:ext uri="{0D108BD9-81ED-4DB2-BD59-A6C34878D82A}">
                    <a16:rowId xmlns="" xmlns:a16="http://schemas.microsoft.com/office/drawing/2014/main" val="10005"/>
                  </a:ext>
                </a:extLst>
              </a:tr>
              <a:tr h="221488">
                <a:tc>
                  <a:txBody>
                    <a:bodyPr/>
                    <a:lstStyle/>
                    <a:p>
                      <a:r>
                        <a:rPr lang="en-GB" sz="1800" dirty="0" err="1" smtClean="0"/>
                        <a:t>reading:value</a:t>
                      </a:r>
                      <a:endParaRPr lang="en-US" sz="1800" dirty="0"/>
                    </a:p>
                  </a:txBody>
                  <a:tcPr>
                    <a:solidFill>
                      <a:schemeClr val="bg1"/>
                    </a:solidFill>
                  </a:tcPr>
                </a:tc>
                <a:tc>
                  <a:txBody>
                    <a:bodyPr/>
                    <a:lstStyle/>
                    <a:p>
                      <a:r>
                        <a:rPr lang="en-GB" sz="1800" dirty="0" smtClean="0"/>
                        <a:t>timestamp=142381,</a:t>
                      </a:r>
                      <a:r>
                        <a:rPr lang="en-GB" sz="1800" baseline="0" dirty="0" smtClean="0"/>
                        <a:t> value=157.6</a:t>
                      </a:r>
                      <a:endParaRPr lang="en-US" sz="1800" dirty="0"/>
                    </a:p>
                  </a:txBody>
                  <a:tcPr>
                    <a:solidFill>
                      <a:schemeClr val="bg1"/>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51956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
                                  </p:iterate>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801"/>
                            </p:stCondLst>
                            <p:childTnLst>
                              <p:par>
                                <p:cTn id="8" presetID="22" presetClass="entr" presetSubtype="1" fill="hold" nodeType="afterEffect">
                                  <p:stCondLst>
                                    <p:cond delay="50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TotalTime>
  <Words>3644</Words>
  <Application>Microsoft Office PowerPoint</Application>
  <PresentationFormat>Widescreen</PresentationFormat>
  <Paragraphs>1045</Paragraphs>
  <Slides>38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Arial Narrow</vt:lpstr>
      <vt:lpstr>Calibri</vt:lpstr>
      <vt:lpstr>Calibri Light</vt:lpstr>
      <vt:lpstr>Courier New</vt:lpstr>
      <vt:lpstr>Segoe</vt:lpstr>
      <vt:lpstr>Segoe UI</vt:lpstr>
      <vt:lpstr>Webdings</vt:lpstr>
      <vt:lpstr>Wingdings</vt:lpstr>
      <vt:lpstr>Office Theme</vt:lpstr>
      <vt:lpstr>HDInsight - introduction</vt:lpstr>
      <vt:lpstr>HBase - introduction</vt:lpstr>
      <vt:lpstr>HBase – implementing on HDInsight</vt:lpstr>
      <vt:lpstr>HBase – Data Structure</vt:lpstr>
      <vt:lpstr>HBase – Data Structure</vt:lpstr>
      <vt:lpstr>How Do You Work with an HBase Table? CRUD on HBase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HBase – on HDInsight</vt:lpstr>
      <vt:lpstr>HBase – Bulk load Data</vt:lpstr>
      <vt:lpstr>HBase – Bulk load data</vt:lpstr>
      <vt:lpstr>Using HIVE to query Hbase</vt:lpstr>
      <vt:lpstr>PowerPoint Presentation</vt:lpstr>
      <vt:lpstr>PowerPoint Presentation</vt:lpstr>
      <vt:lpstr>STORM</vt:lpstr>
      <vt:lpstr>PowerPoint Presentation</vt:lpstr>
      <vt:lpstr>PowerPoint Presentation</vt:lpstr>
      <vt:lpstr>PowerPoint Presentation</vt:lpstr>
      <vt:lpstr>PowerPoint Presentation</vt:lpstr>
      <vt:lpstr>SPARK</vt:lpstr>
      <vt:lpstr>PowerPoint Presentation</vt:lpstr>
      <vt:lpstr>PowerPoint Presentation</vt:lpstr>
      <vt:lpstr>PowerPoint Presentation</vt:lpstr>
      <vt:lpstr>SPARK Operations</vt:lpstr>
      <vt:lpstr>Common Transformations:</vt:lpstr>
      <vt:lpstr>Common Actions:</vt:lpstr>
      <vt:lpstr>SPARK SQL</vt:lpstr>
      <vt:lpstr>PowerPoint Presentation</vt:lpstr>
      <vt:lpstr>SPARK SQL Screenshots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Milford Properties</dc:creator>
  <cp:lastModifiedBy>Milford Properties</cp:lastModifiedBy>
  <cp:revision>57</cp:revision>
  <dcterms:created xsi:type="dcterms:W3CDTF">2016-03-16T19:33:31Z</dcterms:created>
  <dcterms:modified xsi:type="dcterms:W3CDTF">2016-03-19T20:38:03Z</dcterms:modified>
</cp:coreProperties>
</file>