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9" r:id="rId9"/>
    <p:sldId id="268" r:id="rId10"/>
    <p:sldId id="266" r:id="rId11"/>
    <p:sldId id="260" r:id="rId12"/>
    <p:sldId id="261" r:id="rId13"/>
    <p:sldId id="262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1136" y="224"/>
      </p:cViewPr>
      <p:guideLst>
        <p:guide orient="horz" pos="4319"/>
        <p:guide pos="1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684808"/>
        <c:axId val="2059522344"/>
      </c:barChart>
      <c:catAx>
        <c:axId val="-2079684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59522344"/>
        <c:crosses val="autoZero"/>
        <c:auto val="1"/>
        <c:lblAlgn val="ctr"/>
        <c:lblOffset val="100"/>
        <c:noMultiLvlLbl val="0"/>
      </c:catAx>
      <c:valAx>
        <c:axId val="2059522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9684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512408"/>
        <c:axId val="2129788984"/>
      </c:barChart>
      <c:catAx>
        <c:axId val="2095512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29788984"/>
        <c:crosses val="autoZero"/>
        <c:auto val="1"/>
        <c:lblAlgn val="ctr"/>
        <c:lblOffset val="100"/>
        <c:noMultiLvlLbl val="0"/>
      </c:catAx>
      <c:valAx>
        <c:axId val="2129788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512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508008"/>
        <c:axId val="-2079858648"/>
      </c:barChart>
      <c:catAx>
        <c:axId val="-2079508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79858648"/>
        <c:crosses val="autoZero"/>
        <c:auto val="1"/>
        <c:lblAlgn val="ctr"/>
        <c:lblOffset val="100"/>
        <c:noMultiLvlLbl val="0"/>
      </c:catAx>
      <c:valAx>
        <c:axId val="-2079858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9508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4721768"/>
        <c:axId val="2128256920"/>
      </c:barChart>
      <c:catAx>
        <c:axId val="-205472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28256920"/>
        <c:crosses val="autoZero"/>
        <c:auto val="1"/>
        <c:lblAlgn val="ctr"/>
        <c:lblOffset val="100"/>
        <c:noMultiLvlLbl val="0"/>
      </c:catAx>
      <c:valAx>
        <c:axId val="2128256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4721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A4E-EEDA-9343-8EEA-EBAD6E406F9E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81F-6902-7C42-B227-2109B8C94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Cyclic leader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 fdtd2d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jacobi-2d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Blocksize</a:t>
            </a:r>
            <a:r>
              <a:rPr lang="en-US" dirty="0" smtClean="0"/>
              <a:t> variation </a:t>
            </a:r>
            <a:r>
              <a:rPr lang="en-US" baseline="0" dirty="0" smtClean="0"/>
              <a:t>jacobi-1d.pdf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Blocksize</a:t>
            </a:r>
            <a:r>
              <a:rPr lang="en-US" dirty="0" smtClean="0"/>
              <a:t> variation variation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Cyclic </a:t>
            </a:r>
            <a:r>
              <a:rPr lang="en-US" smtClean="0"/>
              <a:t>leader after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 Follower Iterator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 Follower Iterator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 fdtd2d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jacobi-2d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63748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dom</a:t>
            </a:r>
            <a:r>
              <a:rPr lang="en-US" sz="1800" dirty="0" smtClean="0"/>
              <a:t> = {1..8, 1..8};</a:t>
            </a:r>
          </a:p>
          <a:p>
            <a:pPr eaLnBrk="1" hangingPunct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cycDist</a:t>
            </a:r>
            <a:r>
              <a:rPr lang="en-US" sz="1800" dirty="0" smtClean="0"/>
              <a:t> =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dmapped</a:t>
            </a:r>
            <a:r>
              <a:rPr lang="en-US" sz="1800" dirty="0" smtClean="0"/>
              <a:t> Cyclic(</a:t>
            </a:r>
            <a:r>
              <a:rPr lang="en-US" sz="1800" dirty="0" err="1" smtClean="0"/>
              <a:t>startIdx</a:t>
            </a:r>
            <a:r>
              <a:rPr lang="en-US" sz="1800" dirty="0" smtClean="0"/>
              <a:t>=</a:t>
            </a:r>
            <a:r>
              <a:rPr lang="en-US" sz="1800" dirty="0" err="1" smtClean="0"/>
              <a:t>dom.low</a:t>
            </a:r>
            <a:r>
              <a:rPr lang="en-US" sz="1800" dirty="0" smtClean="0"/>
              <a:t>};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/>
              <a:t>//A and A</a:t>
            </a:r>
            <a:r>
              <a:rPr lang="en-US" sz="1800" baseline="-25000" dirty="0"/>
              <a:t>new</a:t>
            </a:r>
            <a:r>
              <a:rPr lang="en-US" sz="1800" dirty="0"/>
              <a:t> are 2D array distributed </a:t>
            </a:r>
            <a:r>
              <a:rPr lang="en-US" sz="1800" dirty="0" smtClean="0"/>
              <a:t>cyclically</a:t>
            </a:r>
          </a:p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A,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: [</a:t>
            </a:r>
            <a:r>
              <a:rPr lang="en-US" sz="1800" dirty="0" err="1" smtClean="0"/>
              <a:t>cycDist</a:t>
            </a:r>
            <a:r>
              <a:rPr lang="en-US" sz="1800" dirty="0" smtClean="0"/>
              <a:t>] real;	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//set array elements on the boundary to 1.0</a:t>
            </a:r>
          </a:p>
          <a:p>
            <a:pPr eaLnBrk="1" hangingPunct="1"/>
            <a:r>
              <a:rPr lang="en-US" sz="1800" dirty="0" smtClean="0"/>
              <a:t>A[1, 1..8] = 1.0;</a:t>
            </a:r>
          </a:p>
          <a:p>
            <a:pPr eaLnBrk="1" hangingPunct="1"/>
            <a:r>
              <a:rPr lang="en-US" sz="1800" dirty="0" smtClean="0"/>
              <a:t>A[8, 1..8] = 1.0;</a:t>
            </a:r>
          </a:p>
          <a:p>
            <a:pPr eaLnBrk="1" hangingPunct="1"/>
            <a:r>
              <a:rPr lang="en-US" sz="1800" dirty="0" smtClean="0"/>
              <a:t>A[1..8, 1] = 1.0;</a:t>
            </a:r>
          </a:p>
          <a:p>
            <a:pPr eaLnBrk="1" hangingPunct="1"/>
            <a:r>
              <a:rPr lang="en-US" sz="1800" dirty="0" smtClean="0"/>
              <a:t>A[1..8, 8] = 1.0;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//Jacobi relaxation pass</a:t>
            </a:r>
          </a:p>
          <a:p>
            <a:pPr eaLnBrk="1" hangingPunct="1"/>
            <a:r>
              <a:rPr lang="en-US" sz="1800" dirty="0" err="1" smtClean="0"/>
              <a:t>forall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in {2..7, 2..7} {</a:t>
            </a:r>
          </a:p>
          <a:p>
            <a:pPr eaLnBrk="1" hangingPunct="1"/>
            <a:r>
              <a:rPr lang="en-US" sz="1800" dirty="0"/>
              <a:t>   A</a:t>
            </a:r>
            <a:r>
              <a:rPr lang="en-US" sz="1800" baseline="-25000" dirty="0"/>
              <a:t>new</a:t>
            </a:r>
            <a:r>
              <a:rPr lang="en-US" sz="1800" dirty="0"/>
              <a:t>[</a:t>
            </a:r>
            <a:r>
              <a:rPr lang="en-US" sz="1800" dirty="0" err="1"/>
              <a:t>i,j</a:t>
            </a:r>
            <a:r>
              <a:rPr lang="en-US" sz="1800" dirty="0"/>
              <a:t>] = (A[i+1, j] + A[i-1, j] + A[</a:t>
            </a:r>
            <a:r>
              <a:rPr lang="en-US" sz="1800" dirty="0" err="1"/>
              <a:t>i</a:t>
            </a:r>
            <a:r>
              <a:rPr lang="en-US" sz="1800" dirty="0"/>
              <a:t>, j+1] + A[</a:t>
            </a:r>
            <a:r>
              <a:rPr lang="en-US" sz="1800" dirty="0" err="1"/>
              <a:t>i</a:t>
            </a:r>
            <a:r>
              <a:rPr lang="en-US" sz="1800" dirty="0"/>
              <a:t>, j-1])/4.0;</a:t>
            </a:r>
          </a:p>
          <a:p>
            <a:pPr eaLnBrk="1" hangingPunct="1"/>
            <a:r>
              <a:rPr lang="en-US" sz="1800" dirty="0" smtClean="0"/>
              <a:t>}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//update state of the system after the first relaxation pass</a:t>
            </a:r>
          </a:p>
          <a:p>
            <a:pPr eaLnBrk="1" hangingPunct="1"/>
            <a:r>
              <a:rPr lang="en-US" sz="1800" dirty="0" smtClean="0"/>
              <a:t>A[2..7, 2..7] =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[2..7, 2..7];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03" y="578920"/>
            <a:ext cx="924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iterKind.follower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in 0..tasks-1 do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for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in core..blocksize-1 by tasks {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//compute and yield slices of work (ranges) such that the range’s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//stride is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cyclesize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</a:p>
          <a:p>
            <a:r>
              <a:rPr lang="en-US" sz="1100" dirty="0" smtClean="0">
                <a:latin typeface="Courier"/>
                <a:cs typeface="Courier"/>
              </a:rPr>
              <a:t>}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}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     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015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dtd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4502"/>
            <a:ext cx="5234354" cy="367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2353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3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jacobi-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7353"/>
            <a:ext cx="5234354" cy="367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2353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03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 descr="foldin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974502"/>
            <a:ext cx="5294829" cy="3717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15390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1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2203821"/>
            <a:ext cx="3694545" cy="262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910993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942" y="1544563"/>
            <a:ext cx="3075289" cy="23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14" y="2430935"/>
            <a:ext cx="3442645" cy="2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254" y="3071455"/>
            <a:ext cx="2655455" cy="1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080" y="3270877"/>
            <a:ext cx="2760414" cy="241405"/>
          </a:xfrm>
          <a:prstGeom prst="rect">
            <a:avLst/>
          </a:prstGeom>
        </p:spPr>
      </p:pic>
      <p:pic>
        <p:nvPicPr>
          <p:cNvPr id="3" name="Picture 2" descr="pascal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4503"/>
            <a:ext cx="5234354" cy="36751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5536" y="2822150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673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dtd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" y="982093"/>
            <a:ext cx="5376041" cy="3774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2353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5335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n: </a:t>
            </a:r>
            <a:r>
              <a:rPr lang="en-US" sz="1400" b="1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= 8;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2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= {2..n-1, </a:t>
            </a:r>
            <a:r>
              <a:rPr lang="en-US" sz="1400" dirty="0">
                <a:latin typeface="Courier"/>
                <a:cs typeface="Courier"/>
              </a:rPr>
              <a:t>2</a:t>
            </a:r>
            <a:r>
              <a:rPr lang="en-US" sz="1400" dirty="0" smtClean="0">
                <a:latin typeface="Courier"/>
                <a:cs typeface="Courier"/>
              </a:rPr>
              <a:t>..n-1};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//Jacobi 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b="1" dirty="0">
                <a:latin typeface="Courier"/>
                <a:cs typeface="Courier"/>
              </a:rPr>
              <a:t>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] = (A[i+1, j] + A[i-1, j] + </a:t>
            </a:r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7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  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j+1] +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j-1])/4.0;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10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//update state of the system after the first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11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12</a:t>
            </a:r>
            <a:r>
              <a:rPr lang="en-US" sz="1400" dirty="0" smtClean="0">
                <a:latin typeface="Courier"/>
                <a:cs typeface="Courier"/>
              </a:rPr>
              <a:t>  A[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 =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582" y="482250"/>
            <a:ext cx="5673711" cy="294675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 descr="jacobi-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" y="1091796"/>
            <a:ext cx="5133680" cy="3604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5536" y="2335279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56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oldin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" y="1037749"/>
            <a:ext cx="5214614" cy="3661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2824" y="237099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15986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2216649"/>
            <a:ext cx="3694545" cy="262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87331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923821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942" y="1557391"/>
            <a:ext cx="3075289" cy="23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14" y="2443763"/>
            <a:ext cx="3442645" cy="2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254" y="3084283"/>
            <a:ext cx="2655455" cy="1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080" y="3283705"/>
            <a:ext cx="2760414" cy="241405"/>
          </a:xfrm>
          <a:prstGeom prst="rect">
            <a:avLst/>
          </a:prstGeom>
        </p:spPr>
      </p:pic>
      <p:pic>
        <p:nvPicPr>
          <p:cNvPr id="7" name="Picture 6" descr="pascal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" y="1060413"/>
            <a:ext cx="5234354" cy="36751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55712" y="282556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41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75" y="1272202"/>
            <a:ext cx="2854624" cy="19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6" y="1931475"/>
            <a:ext cx="3627423" cy="19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8" y="2598787"/>
            <a:ext cx="1951711" cy="182160"/>
          </a:xfrm>
          <a:prstGeom prst="rect">
            <a:avLst/>
          </a:prstGeom>
        </p:spPr>
      </p:pic>
      <p:pic>
        <p:nvPicPr>
          <p:cNvPr id="2" name="Picture 1" descr="jacobi-1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4410"/>
            <a:ext cx="5299808" cy="3721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6436" y="2308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17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Curves Showing # of Elements (right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75" y="1272202"/>
            <a:ext cx="2854624" cy="19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6" y="1931475"/>
            <a:ext cx="3627423" cy="19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8" y="2598787"/>
            <a:ext cx="1951711" cy="182160"/>
          </a:xfrm>
          <a:prstGeom prst="rect">
            <a:avLst/>
          </a:prstGeom>
        </p:spPr>
      </p:pic>
      <p:pic>
        <p:nvPicPr>
          <p:cNvPr id="2" name="Picture 1" descr="pasca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0505"/>
            <a:ext cx="5279650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1" y="1024743"/>
            <a:ext cx="688234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//(a) Parallel loop with affine array accesses</a:t>
            </a: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1..10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  <a:r>
              <a:rPr lang="en-US" sz="1400" dirty="0" smtClean="0">
                <a:latin typeface="Courier"/>
                <a:cs typeface="Courier"/>
              </a:rPr>
              <a:t>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 = B[i+2];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</a:t>
            </a:r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b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) Equivalent loop written using zippered iteration 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7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(A[1..10]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[3..12])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     a </a:t>
            </a:r>
            <a:r>
              <a:rPr lang="en-US" sz="1400" dirty="0">
                <a:latin typeface="Courier"/>
                <a:cs typeface="Courier"/>
              </a:rPr>
              <a:t>= b;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112" y="806827"/>
            <a:ext cx="6525359" cy="2382837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4209" y="179444"/>
            <a:ext cx="4852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err="1">
                <a:latin typeface="Courier"/>
                <a:cs typeface="Courier"/>
              </a:rPr>
              <a:t>f</a:t>
            </a:r>
            <a:r>
              <a:rPr lang="en-US" sz="1400" b="1" dirty="0" err="1" smtClean="0">
                <a:latin typeface="Courier"/>
                <a:cs typeface="Courier"/>
              </a:rPr>
              <a:t>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s..e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n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3171" y="122080"/>
            <a:ext cx="4245901" cy="1011471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7539" y="1405378"/>
            <a:ext cx="673198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k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0..((lcm(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)/n)-1)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(</a:t>
            </a:r>
            <a:r>
              <a:rPr lang="en-US" sz="1400" dirty="0" err="1" smtClean="0">
                <a:latin typeface="Courier"/>
                <a:cs typeface="Courier"/>
              </a:rPr>
              <a:t>s+k</a:t>
            </a:r>
            <a:r>
              <a:rPr lang="en-US" sz="1400" dirty="0" smtClean="0">
                <a:latin typeface="Courier"/>
                <a:cs typeface="Courier"/>
              </a:rPr>
              <a:t>*n)..e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     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          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5   }    }</a:t>
            </a:r>
          </a:p>
          <a:p>
            <a:pPr eaLnBrk="1" hangingPunct="1"/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6108" y="1405378"/>
            <a:ext cx="5129533" cy="126813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424027" y="2860363"/>
            <a:ext cx="8932758" cy="3849444"/>
            <a:chOff x="424026" y="3154751"/>
            <a:chExt cx="8932758" cy="3849444"/>
          </a:xfrm>
        </p:grpSpPr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87777" y="3249321"/>
              <a:ext cx="8769007" cy="375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</a:t>
              </a:r>
              <a:r>
                <a:rPr lang="en-US" sz="1400" b="1" dirty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 for</a:t>
              </a:r>
              <a:r>
                <a:rPr lang="en-US" sz="1400" dirty="0" smtClean="0">
                  <a:latin typeface="Courier"/>
                  <a:cs typeface="Courier"/>
                </a:rPr>
                <a:t> k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0..((lcm(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)/n)-1)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2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</a:t>
              </a:r>
              <a:r>
                <a:rPr lang="en-US" sz="1400" b="1" dirty="0" smtClean="0">
                  <a:latin typeface="Courier"/>
                  <a:cs typeface="Courier"/>
                </a:rPr>
                <a:t>for</a:t>
              </a:r>
              <a:r>
                <a:rPr lang="en-US" sz="1400" dirty="0" smtClean="0">
                  <a:latin typeface="Courier"/>
                  <a:cs typeface="Courier"/>
                </a:rPr>
                <a:t> j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0..N-1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3  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(f(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)*j)/B mod N == $)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4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//fetch elements from 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5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400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//that are not owning expressions of the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6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buf1 = GET(A2[(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)*j)+b2..e+b2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N*lcm(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)*a2]);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7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h = 0;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8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forall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dirty="0" err="1" smtClean="0">
                  <a:latin typeface="Courier"/>
                  <a:cs typeface="Courier"/>
                </a:rPr>
                <a:t>i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in 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)*j)..e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)*N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9   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10             A1[a1*i+b1] = buf1[h] + 3;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11             h++;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12          }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13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//write buffer elements back if written to during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14  </a:t>
              </a:r>
              <a:r>
                <a:rPr lang="en-US" sz="1400" dirty="0"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(buf1_is_modified)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15  	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  SET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smtClean="0">
                  <a:latin typeface="Courier"/>
                  <a:cs typeface="Courier"/>
                </a:rPr>
                <a:t>A2[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s+k</a:t>
              </a:r>
              <a:r>
                <a:rPr lang="en-US" sz="1400" dirty="0">
                  <a:latin typeface="Courier"/>
                  <a:cs typeface="Courier"/>
                </a:rPr>
                <a:t>*</a:t>
              </a:r>
              <a:r>
                <a:rPr lang="en-US" sz="1400" dirty="0" err="1">
                  <a:latin typeface="Courier"/>
                  <a:cs typeface="Courier"/>
                </a:rPr>
                <a:t>n+lcm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)*j)+b2..e+b2 </a:t>
              </a:r>
              <a:r>
                <a:rPr lang="en-US" sz="1400" b="1" dirty="0">
                  <a:latin typeface="Courier"/>
                  <a:cs typeface="Courier"/>
                </a:rPr>
                <a:t>by</a:t>
              </a:r>
              <a:r>
                <a:rPr lang="en-US" sz="1400" dirty="0">
                  <a:latin typeface="Courier"/>
                  <a:cs typeface="Courier"/>
                </a:rPr>
                <a:t> N*lcm(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)*a2]</a:t>
              </a:r>
              <a:r>
                <a:rPr lang="en-US" sz="1400" dirty="0" smtClean="0">
                  <a:latin typeface="Courier"/>
                  <a:cs typeface="Courier"/>
                </a:rPr>
                <a:t>) = </a:t>
              </a:r>
              <a:r>
                <a:rPr lang="en-US" sz="1400" dirty="0">
                  <a:latin typeface="Courier"/>
                  <a:cs typeface="Courier"/>
                </a:rPr>
                <a:t>buf1</a:t>
              </a:r>
              <a:r>
                <a:rPr lang="en-US" sz="1400" dirty="0" smtClean="0">
                  <a:latin typeface="Courier"/>
                  <a:cs typeface="Courier"/>
                </a:rPr>
                <a:t>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16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}  }  }</a:t>
              </a:r>
            </a:p>
            <a:p>
              <a:pPr eaLnBrk="1" hangingPunct="1"/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24026" y="3154751"/>
              <a:ext cx="8547699" cy="3849444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106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06" y="1609667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106" y="344966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4545769" y="786079"/>
            <a:ext cx="826002" cy="459396"/>
          </a:xfrm>
          <a:prstGeom prst="curvedConnector3">
            <a:avLst>
              <a:gd name="adj1" fmla="val -70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3"/>
          </p:cNvCxnSpPr>
          <p:nvPr/>
        </p:nvCxnSpPr>
        <p:spPr>
          <a:xfrm>
            <a:off x="5585641" y="2039443"/>
            <a:ext cx="2090733" cy="820920"/>
          </a:xfrm>
          <a:prstGeom prst="curvedConnector3">
            <a:avLst>
              <a:gd name="adj1" fmla="val 991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85660" y="153393"/>
            <a:ext cx="2715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 = starting loop bound</a:t>
            </a:r>
          </a:p>
          <a:p>
            <a:r>
              <a:rPr lang="en-US" sz="1400" dirty="0" smtClean="0"/>
              <a:t>e = ending loop bound</a:t>
            </a:r>
          </a:p>
          <a:p>
            <a:r>
              <a:rPr lang="en-US" sz="1400" dirty="0" smtClean="0"/>
              <a:t>n = loop stride</a:t>
            </a:r>
          </a:p>
          <a:p>
            <a:r>
              <a:rPr lang="en-US" sz="1400" dirty="0" smtClean="0"/>
              <a:t>B = block size</a:t>
            </a:r>
          </a:p>
          <a:p>
            <a:r>
              <a:rPr lang="en-US" sz="1400" dirty="0" smtClean="0"/>
              <a:t>N = number of locales</a:t>
            </a:r>
          </a:p>
          <a:p>
            <a:r>
              <a:rPr lang="en-US" sz="1400" dirty="0" smtClean="0"/>
              <a:t>$ = current locale identifier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7890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52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433146"/>
            <a:ext cx="92402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1</a:t>
            </a:r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iterKind.leader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2</a:t>
            </a:r>
          </a:p>
          <a:p>
            <a:r>
              <a:rPr lang="en-US" sz="1100" dirty="0" smtClean="0">
                <a:latin typeface="Courier"/>
                <a:cs typeface="Courier"/>
              </a:rPr>
              <a:t>3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/calculate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blockcyclesize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4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numLocales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5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6</a:t>
            </a:r>
            <a:r>
              <a:rPr lang="en-US" sz="1100" dirty="0" smtClean="0">
                <a:latin typeface="Courier"/>
                <a:cs typeface="Courier"/>
              </a:rPr>
              <a:t>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/assign loop iterations to locales</a:t>
            </a:r>
            <a:endParaRPr lang="en-US" sz="11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7  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do on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8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9</a:t>
            </a:r>
            <a:r>
              <a:rPr lang="en-US" sz="1100" dirty="0" smtClean="0">
                <a:latin typeface="Courier"/>
                <a:cs typeface="Courier"/>
              </a:rPr>
              <a:t>		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//determine the index of the first element in the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locDom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10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v</a:t>
            </a:r>
            <a:r>
              <a:rPr lang="en-US" sz="1100" b="1" dirty="0" err="1" smtClean="0">
                <a:latin typeface="Courier"/>
                <a:cs typeface="Courier"/>
              </a:rPr>
              <a:t>ar</a:t>
            </a:r>
            <a:r>
              <a:rPr lang="en-US" sz="1100" dirty="0" smtClean="0">
                <a:latin typeface="Courier"/>
                <a:cs typeface="Courier"/>
              </a:rPr>
              <a:t> start = </a:t>
            </a:r>
            <a:r>
              <a:rPr lang="en-US" sz="1100" dirty="0" err="1" smtClean="0">
                <a:latin typeface="Courier"/>
                <a:cs typeface="Courier"/>
              </a:rPr>
              <a:t>locDom.myStarts.low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11   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12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13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//each core on a locale can handle its own chunk of work in parallel</a:t>
            </a:r>
          </a:p>
          <a:p>
            <a:r>
              <a:rPr lang="en-US" sz="1100" dirty="0" smtClean="0">
                <a:latin typeface="Courier"/>
                <a:cs typeface="Courier"/>
              </a:rPr>
              <a:t>14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0..tasks-1 </a:t>
            </a:r>
            <a:r>
              <a:rPr lang="en-US" sz="1100" b="1" dirty="0" smtClean="0">
                <a:latin typeface="Courier"/>
                <a:cs typeface="Courier"/>
              </a:rPr>
              <a:t>do</a:t>
            </a:r>
          </a:p>
          <a:p>
            <a:r>
              <a:rPr lang="en-US" sz="1100" dirty="0" smtClean="0">
                <a:latin typeface="Courier"/>
                <a:cs typeface="Courier"/>
              </a:rPr>
              <a:t>15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16</a:t>
            </a:r>
            <a:r>
              <a:rPr lang="en-US" sz="1100" dirty="0" smtClean="0">
                <a:latin typeface="Courier"/>
                <a:cs typeface="Courier"/>
              </a:rPr>
              <a:t>	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//serialize the division of work in case there are </a:t>
            </a:r>
          </a:p>
          <a:p>
            <a:r>
              <a:rPr lang="en-US" sz="1100" dirty="0" smtClean="0">
                <a:latin typeface="Courier"/>
                <a:cs typeface="Courier"/>
              </a:rPr>
              <a:t>17</a:t>
            </a:r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//more elements within a block than there are cores</a:t>
            </a:r>
          </a:p>
          <a:p>
            <a:r>
              <a:rPr lang="en-US" sz="1100" dirty="0" smtClean="0">
                <a:latin typeface="Courier"/>
                <a:cs typeface="Courier"/>
              </a:rPr>
              <a:t>18	            </a:t>
            </a:r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core..blocksize-1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tasks {</a:t>
            </a:r>
          </a:p>
          <a:p>
            <a:r>
              <a:rPr lang="en-US" sz="1100" dirty="0" smtClean="0">
                <a:latin typeface="Courier"/>
                <a:cs typeface="Courier"/>
              </a:rPr>
              <a:t>19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20</a:t>
            </a:r>
            <a:r>
              <a:rPr lang="en-US" sz="1100" dirty="0" smtClean="0">
                <a:latin typeface="Courier"/>
                <a:cs typeface="Courier"/>
              </a:rPr>
              <a:t>		            </a:t>
            </a:r>
            <a:r>
              <a:rPr lang="en-US" sz="1100" b="1" dirty="0" smtClean="0">
                <a:latin typeface="Courier"/>
                <a:cs typeface="Courier"/>
              </a:rPr>
              <a:t>yield</a:t>
            </a:r>
            <a:r>
              <a:rPr lang="en-US" sz="1100" dirty="0" smtClean="0">
                <a:latin typeface="Courier"/>
                <a:cs typeface="Courier"/>
              </a:rPr>
              <a:t> (</a:t>
            </a:r>
            <a:r>
              <a:rPr lang="en-US" sz="1100" dirty="0" err="1" smtClean="0">
                <a:latin typeface="Courier"/>
                <a:cs typeface="Courier"/>
              </a:rPr>
              <a:t>start+i</a:t>
            </a:r>
            <a:r>
              <a:rPr lang="en-US" sz="1100" dirty="0" smtClean="0">
                <a:latin typeface="Courier"/>
                <a:cs typeface="Courier"/>
              </a:rPr>
              <a:t>)..end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21  </a:t>
            </a:r>
            <a:r>
              <a:rPr lang="en-US" sz="1100" dirty="0" smtClean="0">
                <a:latin typeface="Courier"/>
                <a:cs typeface="Courier"/>
              </a:rPr>
              <a:t>}  }         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7900" y="205147"/>
            <a:ext cx="7859133" cy="4159683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3306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433146"/>
            <a:ext cx="92402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iterKind.leader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3</a:t>
            </a:r>
          </a:p>
          <a:p>
            <a:r>
              <a:rPr lang="en-US" sz="1100" dirty="0" smtClean="0">
                <a:latin typeface="Courier"/>
                <a:cs typeface="Courier"/>
              </a:rPr>
              <a:t>4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//calculate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blockcyclesize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5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numLocales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6</a:t>
            </a:r>
          </a:p>
          <a:p>
            <a:r>
              <a:rPr lang="en-US" sz="1100" dirty="0" smtClean="0">
                <a:latin typeface="Courier"/>
                <a:cs typeface="Courier"/>
              </a:rPr>
              <a:t>7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//assign loop iterations to locales</a:t>
            </a:r>
            <a:endParaRPr lang="en-US" sz="11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8  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do on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9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10		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//determine the index of the first element in the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locDom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11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v</a:t>
            </a:r>
            <a:r>
              <a:rPr lang="en-US" sz="1100" b="1" dirty="0" err="1" smtClean="0">
                <a:latin typeface="Courier"/>
                <a:cs typeface="Courier"/>
              </a:rPr>
              <a:t>ar</a:t>
            </a:r>
            <a:r>
              <a:rPr lang="en-US" sz="1100" dirty="0" smtClean="0">
                <a:latin typeface="Courier"/>
                <a:cs typeface="Courier"/>
              </a:rPr>
              <a:t> start = </a:t>
            </a:r>
            <a:r>
              <a:rPr lang="en-US" sz="1100" dirty="0" err="1" smtClean="0">
                <a:latin typeface="Courier"/>
                <a:cs typeface="Courier"/>
              </a:rPr>
              <a:t>locDom.myStarts.low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12   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13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14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//each core on a locale can handle its own chunk of work in parallel</a:t>
            </a:r>
          </a:p>
          <a:p>
            <a:r>
              <a:rPr lang="en-US" sz="1100" dirty="0" smtClean="0">
                <a:latin typeface="Courier"/>
                <a:cs typeface="Courier"/>
              </a:rPr>
              <a:t>15	       </a:t>
            </a:r>
            <a:r>
              <a:rPr lang="en-US" sz="1100" b="1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0..tasks-1 </a:t>
            </a:r>
            <a:r>
              <a:rPr lang="en-US" sz="1100" b="1" dirty="0" smtClean="0">
                <a:latin typeface="Courier"/>
                <a:cs typeface="Courier"/>
              </a:rPr>
              <a:t>do</a:t>
            </a:r>
          </a:p>
          <a:p>
            <a:r>
              <a:rPr lang="en-US" sz="1100" dirty="0" smtClean="0">
                <a:latin typeface="Courier"/>
                <a:cs typeface="Courier"/>
              </a:rPr>
              <a:t>16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17	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//serialize the division of work in case there are </a:t>
            </a:r>
          </a:p>
          <a:p>
            <a:r>
              <a:rPr lang="en-US" sz="1100" dirty="0" smtClean="0">
                <a:latin typeface="Courier"/>
                <a:cs typeface="Courier"/>
              </a:rPr>
              <a:t>18</a:t>
            </a:r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//more elements within a block than there are cores</a:t>
            </a:r>
          </a:p>
          <a:p>
            <a:r>
              <a:rPr lang="en-US" sz="1100" dirty="0" smtClean="0">
                <a:latin typeface="Courier"/>
                <a:cs typeface="Courier"/>
              </a:rPr>
              <a:t>19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     </a:t>
            </a:r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core..blocksize-1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tasks {</a:t>
            </a:r>
          </a:p>
          <a:p>
            <a:r>
              <a:rPr lang="en-US" sz="1100" dirty="0" smtClean="0">
                <a:latin typeface="Courier"/>
                <a:cs typeface="Courier"/>
              </a:rPr>
              <a:t>20 </a:t>
            </a:r>
          </a:p>
          <a:p>
            <a:r>
              <a:rPr lang="en-US" sz="1100" dirty="0" smtClean="0">
                <a:latin typeface="Courier"/>
                <a:cs typeface="Courier"/>
              </a:rPr>
              <a:t>21		            </a:t>
            </a:r>
            <a:r>
              <a:rPr lang="en-US" sz="1100" b="1" dirty="0" smtClean="0">
                <a:latin typeface="Courier"/>
                <a:cs typeface="Courier"/>
              </a:rPr>
              <a:t>yield</a:t>
            </a:r>
            <a:r>
              <a:rPr lang="en-US" sz="1100" dirty="0" smtClean="0">
                <a:latin typeface="Courier"/>
                <a:cs typeface="Courier"/>
              </a:rPr>
              <a:t> (</a:t>
            </a:r>
            <a:r>
              <a:rPr lang="en-US" sz="1100" dirty="0" err="1" smtClean="0">
                <a:latin typeface="Courier"/>
                <a:cs typeface="Courier"/>
              </a:rPr>
              <a:t>start+i</a:t>
            </a:r>
            <a:r>
              <a:rPr lang="en-US" sz="1100" dirty="0" smtClean="0">
                <a:latin typeface="Courier"/>
                <a:cs typeface="Courier"/>
              </a:rPr>
              <a:t>)..end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22  }  }         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6779" y="178406"/>
            <a:ext cx="7859133" cy="4159683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941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4804" y="363415"/>
            <a:ext cx="9369942" cy="2035441"/>
            <a:chOff x="328920" y="363415"/>
            <a:chExt cx="9369942" cy="2035441"/>
          </a:xfrm>
        </p:grpSpPr>
        <p:sp>
          <p:nvSpPr>
            <p:cNvPr id="3" name="TextBox 2"/>
            <p:cNvSpPr txBox="1"/>
            <p:nvPr/>
          </p:nvSpPr>
          <p:spPr>
            <a:xfrm>
              <a:off x="458644" y="444475"/>
              <a:ext cx="924021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5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fast follower iterator helper for local elements</a:t>
              </a:r>
            </a:p>
            <a:p>
              <a:pPr marL="228600" indent="-228600">
                <a:buAutoNum type="arabicPlain" startAt="6"/>
              </a:pPr>
              <a:r>
                <a:rPr lang="en-US" sz="1100" dirty="0" smtClean="0">
                  <a:latin typeface="Courier"/>
                  <a:cs typeface="Courier"/>
                </a:rPr>
                <a:t>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>
                  <a:latin typeface="Courier"/>
                  <a:cs typeface="Courier"/>
                </a:rPr>
                <a:t>7</a:t>
              </a:r>
              <a:r>
                <a:rPr lang="en-US" sz="1100" dirty="0" smtClean="0">
                  <a:latin typeface="Courier"/>
                  <a:cs typeface="Courier"/>
                </a:rPr>
                <a:t>	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f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ollowThis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accessHelper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10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11  }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8920" y="363415"/>
              <a:ext cx="7737528" cy="2035441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5701" y="44447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9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6175" y="226683"/>
            <a:ext cx="9478036" cy="5216343"/>
            <a:chOff x="220826" y="255196"/>
            <a:chExt cx="9478036" cy="5216343"/>
          </a:xfrm>
        </p:grpSpPr>
        <p:sp>
          <p:nvSpPr>
            <p:cNvPr id="3" name="TextBox 2"/>
            <p:cNvSpPr txBox="1"/>
            <p:nvPr/>
          </p:nvSpPr>
          <p:spPr>
            <a:xfrm>
              <a:off x="458644" y="444475"/>
              <a:ext cx="9240218" cy="483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/check that all elements in chunk are from the same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locale by examining each dim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5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1..rank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6</a:t>
              </a:r>
              <a:r>
                <a:rPr lang="en-US" sz="1100" b="1" dirty="0" smtClean="0">
                  <a:latin typeface="Courier"/>
                  <a:cs typeface="Courier"/>
                </a:rPr>
                <a:t>        if</a:t>
              </a:r>
              <a:r>
                <a:rPr lang="en-US" sz="1100" dirty="0" smtClean="0">
                  <a:latin typeface="Courier"/>
                  <a:cs typeface="Courier"/>
                </a:rPr>
                <a:t> (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* </a:t>
              </a:r>
              <a:r>
                <a:rPr lang="en-US" sz="1100" dirty="0" err="1" smtClean="0">
                  <a:latin typeface="Courier"/>
                  <a:cs typeface="Courier"/>
                </a:rPr>
                <a:t>dom.whole.dim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%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7            </a:t>
              </a:r>
              <a:r>
                <a:rPr lang="en-US" sz="1100" dirty="0" err="1" smtClean="0">
                  <a:latin typeface="Courier"/>
                  <a:cs typeface="Courier"/>
                </a:rPr>
                <a:t>dom.dist.targetLocDom.dim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).size != 0) {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10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accessHelper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11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12  }    }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13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14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fast follower iterator helper for 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15 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16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//allocate local buffer to hold remote elements, compute source and destination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17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 //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strides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, number of elements to communicate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18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err="1" smtClean="0">
                  <a:latin typeface="Courier"/>
                  <a:cs typeface="Courier"/>
                </a:rPr>
                <a:t>chpl_comm_gets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arrSection.</a:t>
              </a:r>
              <a:r>
                <a:rPr lang="en-US" sz="1100" dirty="0" err="1" smtClean="0">
                  <a:latin typeface="Courier"/>
                  <a:cs typeface="Courier"/>
                </a:rPr>
                <a:t>myElems</a:t>
              </a:r>
              <a:r>
                <a:rPr lang="en-US" sz="1100" dirty="0" smtClean="0">
                  <a:latin typeface="Courier"/>
                  <a:cs typeface="Courier"/>
                </a:rPr>
                <a:t>._</a:t>
              </a:r>
              <a:r>
                <a:rPr lang="en-US" sz="1100" dirty="0" err="1" smtClean="0">
                  <a:latin typeface="Courier"/>
                  <a:cs typeface="Courier"/>
                </a:rPr>
                <a:t>value.theData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count);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endParaRPr lang="en-US" sz="11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20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21	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22		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23	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24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!=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true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25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26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27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 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chpl_comm_puts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>
                  <a:latin typeface="Courier"/>
                  <a:cs typeface="Courier"/>
                </a:rPr>
                <a:t>arrSection.</a:t>
              </a:r>
              <a:r>
                <a:rPr lang="en-US" sz="1100" dirty="0" err="1">
                  <a:latin typeface="Courier"/>
                  <a:cs typeface="Courier"/>
                </a:rPr>
                <a:t>myElems</a:t>
              </a:r>
              <a:r>
                <a:rPr lang="en-US" sz="1100" dirty="0">
                  <a:latin typeface="Courier"/>
                  <a:cs typeface="Courier"/>
                </a:rPr>
                <a:t>._</a:t>
              </a:r>
              <a:r>
                <a:rPr lang="en-US" sz="1100" dirty="0" err="1">
                  <a:latin typeface="Courier"/>
                  <a:cs typeface="Courier"/>
                </a:rPr>
                <a:t>value.theData</a:t>
              </a:r>
              <a:r>
                <a:rPr lang="en-US" sz="1100" dirty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count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28  }  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826" y="255196"/>
              <a:ext cx="8359063" cy="5216343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6258" y="412976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200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17776</TotalTime>
  <Words>1202</Words>
  <Application>Microsoft Macintosh PowerPoint</Application>
  <PresentationFormat>On-screen Show (4:3)</PresentationFormat>
  <Paragraphs>246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132</cp:revision>
  <dcterms:created xsi:type="dcterms:W3CDTF">2014-04-17T02:11:29Z</dcterms:created>
  <dcterms:modified xsi:type="dcterms:W3CDTF">2014-11-05T01:32:39Z</dcterms:modified>
</cp:coreProperties>
</file>