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4" r:id="rId6"/>
    <p:sldId id="265" r:id="rId7"/>
    <p:sldId id="270" r:id="rId8"/>
    <p:sldId id="269" r:id="rId9"/>
    <p:sldId id="268" r:id="rId10"/>
    <p:sldId id="266" r:id="rId11"/>
    <p:sldId id="260" r:id="rId12"/>
    <p:sldId id="261" r:id="rId13"/>
    <p:sldId id="262" r:id="rId14"/>
    <p:sldId id="26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63" d="100"/>
          <a:sy n="63" d="100"/>
        </p:scale>
        <p:origin x="-1912" y="-392"/>
      </p:cViewPr>
      <p:guideLst>
        <p:guide orient="horz" pos="4319"/>
        <p:guide pos="13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Cyclic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LTS'!$I$5:$I$16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v>Cyclic Modulo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LTS'!$N$5:$N$16</c:f>
              <c:numCache>
                <c:formatCode>General</c:formatCode>
                <c:ptCount val="12"/>
                <c:pt idx="0">
                  <c:v>1.091063566318107</c:v>
                </c:pt>
                <c:pt idx="1">
                  <c:v>1.088760092847073</c:v>
                </c:pt>
                <c:pt idx="2">
                  <c:v>1.011392661466027</c:v>
                </c:pt>
                <c:pt idx="3">
                  <c:v>0.430533279507126</c:v>
                </c:pt>
                <c:pt idx="4">
                  <c:v>0.852632284542315</c:v>
                </c:pt>
                <c:pt idx="5">
                  <c:v>0.907963959268016</c:v>
                </c:pt>
                <c:pt idx="6">
                  <c:v>0.314858472750294</c:v>
                </c:pt>
                <c:pt idx="7">
                  <c:v>0.101819376680275</c:v>
                </c:pt>
                <c:pt idx="8">
                  <c:v>0.454484923125819</c:v>
                </c:pt>
                <c:pt idx="9">
                  <c:v>0.34703467892137</c:v>
                </c:pt>
                <c:pt idx="10">
                  <c:v>0.747877432925947</c:v>
                </c:pt>
                <c:pt idx="11">
                  <c:v>0.554185617903178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1696904"/>
        <c:axId val="2071702376"/>
      </c:barChart>
      <c:catAx>
        <c:axId val="2071696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71702376"/>
        <c:crosses val="autoZero"/>
        <c:auto val="1"/>
        <c:lblAlgn val="ctr"/>
        <c:lblOffset val="100"/>
        <c:noMultiLvlLbl val="0"/>
      </c:catAx>
      <c:valAx>
        <c:axId val="2071702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 Normalized</a:t>
                </a:r>
                <a:r>
                  <a:rPr lang="en-US" baseline="0"/>
                  <a:t> to Cyclic Distribution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1696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Cyclic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LTS'!$K$5:$K$16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v>Cyclic Modulo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LTS'!$P$5:$P$16</c:f>
              <c:numCache>
                <c:formatCode>General</c:formatCode>
                <c:ptCount val="12"/>
                <c:pt idx="0">
                  <c:v>1.000029086321673</c:v>
                </c:pt>
                <c:pt idx="1">
                  <c:v>0.972299350879232</c:v>
                </c:pt>
                <c:pt idx="2">
                  <c:v>0.996449986506737</c:v>
                </c:pt>
                <c:pt idx="3">
                  <c:v>0.0698210858270214</c:v>
                </c:pt>
                <c:pt idx="4">
                  <c:v>0.853444974474862</c:v>
                </c:pt>
                <c:pt idx="5">
                  <c:v>0.851909917468783</c:v>
                </c:pt>
                <c:pt idx="6">
                  <c:v>0.0509739781503888</c:v>
                </c:pt>
                <c:pt idx="7">
                  <c:v>0.0135468541455854</c:v>
                </c:pt>
                <c:pt idx="8">
                  <c:v>0.0654980503155921</c:v>
                </c:pt>
                <c:pt idx="9">
                  <c:v>0.0905526362801929</c:v>
                </c:pt>
                <c:pt idx="10">
                  <c:v>0.573686646473997</c:v>
                </c:pt>
                <c:pt idx="11">
                  <c:v>0.234070579157616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1778712"/>
        <c:axId val="2071784184"/>
      </c:barChart>
      <c:catAx>
        <c:axId val="2071778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71784184"/>
        <c:crosses val="autoZero"/>
        <c:auto val="1"/>
        <c:lblAlgn val="ctr"/>
        <c:lblOffset val="100"/>
        <c:noMultiLvlLbl val="0"/>
      </c:catAx>
      <c:valAx>
        <c:axId val="20717841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Count Normalized to Cyclic Distribution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17787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Block Cyclic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LTS'!$U$14:$U$16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v>Block Cyclic Modulo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LTS'!$Z$14:$Z$16</c:f>
              <c:numCache>
                <c:formatCode>General</c:formatCode>
                <c:ptCount val="3"/>
                <c:pt idx="0">
                  <c:v>0.0957998849562477</c:v>
                </c:pt>
                <c:pt idx="1">
                  <c:v>0.83019560114575</c:v>
                </c:pt>
                <c:pt idx="2">
                  <c:v>0.282015324195239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1817496"/>
        <c:axId val="2071822968"/>
      </c:barChart>
      <c:catAx>
        <c:axId val="2071817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71822968"/>
        <c:crosses val="autoZero"/>
        <c:auto val="1"/>
        <c:lblAlgn val="ctr"/>
        <c:lblOffset val="100"/>
        <c:noMultiLvlLbl val="0"/>
      </c:catAx>
      <c:valAx>
        <c:axId val="20718229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Count Normalized to Block Cyclic Distribution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1817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Block Cyclic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LTS'!$S$14:$S$16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v>Block Cyclic Modulo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LTS'!$X$14:$X$16</c:f>
              <c:numCache>
                <c:formatCode>General</c:formatCode>
                <c:ptCount val="3"/>
                <c:pt idx="0">
                  <c:v>0.292318569503556</c:v>
                </c:pt>
                <c:pt idx="1">
                  <c:v>0.764203375874846</c:v>
                </c:pt>
                <c:pt idx="2">
                  <c:v>0.472642399331168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1856616"/>
        <c:axId val="2071862088"/>
      </c:barChart>
      <c:catAx>
        <c:axId val="2071856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71862088"/>
        <c:crosses val="autoZero"/>
        <c:auto val="1"/>
        <c:lblAlgn val="ctr"/>
        <c:lblOffset val="100"/>
        <c:noMultiLvlLbl val="0"/>
      </c:catAx>
      <c:valAx>
        <c:axId val="20718620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</a:t>
                </a:r>
                <a:r>
                  <a:rPr lang="en-US" baseline="0"/>
                  <a:t> Normalized to Block Cyclic Distribution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1856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99A4E-EEDA-9343-8EEA-EBAD6E406F9E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6081F-6902-7C42-B227-2109B8C94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 Cyclic leader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scaling fdtd2d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r>
              <a:rPr lang="en-US" baseline="0" dirty="0" smtClean="0"/>
              <a:t> jacobi-2d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folding.pdf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pascal.pdf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Blocksize</a:t>
            </a:r>
            <a:r>
              <a:rPr lang="en-US" dirty="0" smtClean="0"/>
              <a:t> variation </a:t>
            </a:r>
            <a:r>
              <a:rPr lang="en-US" baseline="0" dirty="0" smtClean="0"/>
              <a:t>jacobi-1d.pdf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Blocksize</a:t>
            </a:r>
            <a:r>
              <a:rPr lang="en-US" dirty="0" smtClean="0"/>
              <a:t> variation variation </a:t>
            </a:r>
            <a:r>
              <a:rPr lang="en-US" baseline="0" dirty="0" err="1" smtClean="0"/>
              <a:t>pascal.pdf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Cyclic </a:t>
            </a:r>
            <a:r>
              <a:rPr lang="en-US" smtClean="0"/>
              <a:t>leader after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Cyclic Follower Iterator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Cyclic Follower Iterator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 scaling fdtd2d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  <a:r>
              <a:rPr lang="en-US" baseline="0" dirty="0" smtClean="0"/>
              <a:t> jacobi-2d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folding.pdf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pascal.pdf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7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3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4CF1-BEB0-E047-8412-243553DBA7FF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24435" y="608012"/>
            <a:ext cx="6163748" cy="535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dom</a:t>
            </a:r>
            <a:r>
              <a:rPr lang="en-US" sz="1800" dirty="0" smtClean="0"/>
              <a:t> = {1..8, 1..8};</a:t>
            </a:r>
          </a:p>
          <a:p>
            <a:pPr eaLnBrk="1" hangingPunct="1"/>
            <a:r>
              <a:rPr lang="en-US" sz="1800" dirty="0" err="1"/>
              <a:t>v</a:t>
            </a:r>
            <a:r>
              <a:rPr lang="en-US" sz="1800" dirty="0" err="1" smtClean="0"/>
              <a:t>ar</a:t>
            </a:r>
            <a:r>
              <a:rPr lang="en-US" sz="1800" dirty="0" smtClean="0"/>
              <a:t> </a:t>
            </a:r>
            <a:r>
              <a:rPr lang="en-US" sz="1800" dirty="0" err="1" smtClean="0"/>
              <a:t>cycDist</a:t>
            </a:r>
            <a:r>
              <a:rPr lang="en-US" sz="1800" dirty="0" smtClean="0"/>
              <a:t> = </a:t>
            </a:r>
            <a:r>
              <a:rPr lang="en-US" sz="1800" dirty="0" err="1" smtClean="0"/>
              <a:t>dom</a:t>
            </a:r>
            <a:r>
              <a:rPr lang="en-US" sz="1800" dirty="0" smtClean="0"/>
              <a:t> </a:t>
            </a:r>
            <a:r>
              <a:rPr lang="en-US" sz="1800" dirty="0" err="1" smtClean="0"/>
              <a:t>dmapped</a:t>
            </a:r>
            <a:r>
              <a:rPr lang="en-US" sz="1800" dirty="0" smtClean="0"/>
              <a:t> Cyclic(</a:t>
            </a:r>
            <a:r>
              <a:rPr lang="en-US" sz="1800" dirty="0" err="1" smtClean="0"/>
              <a:t>startIdx</a:t>
            </a:r>
            <a:r>
              <a:rPr lang="en-US" sz="1800" dirty="0" smtClean="0"/>
              <a:t>=</a:t>
            </a:r>
            <a:r>
              <a:rPr lang="en-US" sz="1800" dirty="0" err="1" smtClean="0"/>
              <a:t>dom.low</a:t>
            </a:r>
            <a:r>
              <a:rPr lang="en-US" sz="1800" dirty="0" smtClean="0"/>
              <a:t>};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/>
              <a:t>//A and A</a:t>
            </a:r>
            <a:r>
              <a:rPr lang="en-US" sz="1800" baseline="-25000" dirty="0"/>
              <a:t>new</a:t>
            </a:r>
            <a:r>
              <a:rPr lang="en-US" sz="1800" dirty="0"/>
              <a:t> are 2D array distributed </a:t>
            </a:r>
            <a:r>
              <a:rPr lang="en-US" sz="1800" dirty="0" smtClean="0"/>
              <a:t>cyclically</a:t>
            </a:r>
          </a:p>
          <a:p>
            <a:pPr eaLnBrk="1" hangingPunct="1"/>
            <a:r>
              <a:rPr lang="en-US" sz="1800" dirty="0" err="1" smtClean="0"/>
              <a:t>var</a:t>
            </a:r>
            <a:r>
              <a:rPr lang="en-US" sz="1800" dirty="0" smtClean="0"/>
              <a:t> A,  A</a:t>
            </a:r>
            <a:r>
              <a:rPr lang="en-US" sz="1800" baseline="-25000" dirty="0" smtClean="0"/>
              <a:t>new</a:t>
            </a:r>
            <a:r>
              <a:rPr lang="en-US" sz="1800" dirty="0" smtClean="0"/>
              <a:t>: [</a:t>
            </a:r>
            <a:r>
              <a:rPr lang="en-US" sz="1800" dirty="0" err="1" smtClean="0"/>
              <a:t>cycDist</a:t>
            </a:r>
            <a:r>
              <a:rPr lang="en-US" sz="1800" dirty="0" smtClean="0"/>
              <a:t>] real;	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//set array elements on the boundary to 1.0</a:t>
            </a:r>
          </a:p>
          <a:p>
            <a:pPr eaLnBrk="1" hangingPunct="1"/>
            <a:r>
              <a:rPr lang="en-US" sz="1800" dirty="0" smtClean="0"/>
              <a:t>A[1, 1..8] = 1.0;</a:t>
            </a:r>
          </a:p>
          <a:p>
            <a:pPr eaLnBrk="1" hangingPunct="1"/>
            <a:r>
              <a:rPr lang="en-US" sz="1800" dirty="0" smtClean="0"/>
              <a:t>A[8, 1..8] = 1.0;</a:t>
            </a:r>
          </a:p>
          <a:p>
            <a:pPr eaLnBrk="1" hangingPunct="1"/>
            <a:r>
              <a:rPr lang="en-US" sz="1800" dirty="0" smtClean="0"/>
              <a:t>A[1..8, 1] = 1.0;</a:t>
            </a:r>
          </a:p>
          <a:p>
            <a:pPr eaLnBrk="1" hangingPunct="1"/>
            <a:r>
              <a:rPr lang="en-US" sz="1800" dirty="0" smtClean="0"/>
              <a:t>A[1..8, 8] = 1.0;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//Jacobi relaxation pass</a:t>
            </a:r>
          </a:p>
          <a:p>
            <a:pPr eaLnBrk="1" hangingPunct="1"/>
            <a:r>
              <a:rPr lang="en-US" sz="1800" dirty="0" err="1" smtClean="0"/>
              <a:t>forall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i,j</a:t>
            </a:r>
            <a:r>
              <a:rPr lang="en-US" sz="1800" dirty="0"/>
              <a:t>) in {2..7, 2..7} {</a:t>
            </a:r>
          </a:p>
          <a:p>
            <a:pPr eaLnBrk="1" hangingPunct="1"/>
            <a:r>
              <a:rPr lang="en-US" sz="1800" dirty="0"/>
              <a:t>   A</a:t>
            </a:r>
            <a:r>
              <a:rPr lang="en-US" sz="1800" baseline="-25000" dirty="0"/>
              <a:t>new</a:t>
            </a:r>
            <a:r>
              <a:rPr lang="en-US" sz="1800" dirty="0"/>
              <a:t>[</a:t>
            </a:r>
            <a:r>
              <a:rPr lang="en-US" sz="1800" dirty="0" err="1"/>
              <a:t>i,j</a:t>
            </a:r>
            <a:r>
              <a:rPr lang="en-US" sz="1800" dirty="0"/>
              <a:t>] = (A[i+1, j] + A[i-1, j] + A[</a:t>
            </a:r>
            <a:r>
              <a:rPr lang="en-US" sz="1800" dirty="0" err="1"/>
              <a:t>i</a:t>
            </a:r>
            <a:r>
              <a:rPr lang="en-US" sz="1800" dirty="0"/>
              <a:t>, j+1] + A[</a:t>
            </a:r>
            <a:r>
              <a:rPr lang="en-US" sz="1800" dirty="0" err="1"/>
              <a:t>i</a:t>
            </a:r>
            <a:r>
              <a:rPr lang="en-US" sz="1800" dirty="0"/>
              <a:t>, j-1])/4.0;</a:t>
            </a:r>
          </a:p>
          <a:p>
            <a:pPr eaLnBrk="1" hangingPunct="1"/>
            <a:r>
              <a:rPr lang="en-US" sz="1800" dirty="0" smtClean="0"/>
              <a:t>}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//update state of the system after the first relaxation pass</a:t>
            </a:r>
          </a:p>
          <a:p>
            <a:pPr eaLnBrk="1" hangingPunct="1"/>
            <a:r>
              <a:rPr lang="en-US" sz="1800" dirty="0" smtClean="0"/>
              <a:t>A[2..7, 2..7] =  A</a:t>
            </a:r>
            <a:r>
              <a:rPr lang="en-US" sz="1800" baseline="-25000" dirty="0" smtClean="0"/>
              <a:t>new</a:t>
            </a:r>
            <a:r>
              <a:rPr lang="en-US" sz="1800" dirty="0" smtClean="0"/>
              <a:t>[2..7, 2..7];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54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703" y="578920"/>
            <a:ext cx="924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ourier"/>
                <a:cs typeface="Courier"/>
              </a:rPr>
              <a:t>iter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BlockCyclicDom.these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b="1" dirty="0" err="1" smtClean="0">
                <a:latin typeface="Courier"/>
                <a:cs typeface="Courier"/>
              </a:rPr>
              <a:t>param</a:t>
            </a:r>
            <a:r>
              <a:rPr lang="en-US" sz="1100" dirty="0" smtClean="0">
                <a:latin typeface="Courier"/>
                <a:cs typeface="Courier"/>
              </a:rPr>
              <a:t> tag: </a:t>
            </a:r>
            <a:r>
              <a:rPr lang="en-US" sz="1100" dirty="0" err="1" smtClean="0">
                <a:latin typeface="Courier"/>
                <a:cs typeface="Courier"/>
              </a:rPr>
              <a:t>iterKind</a:t>
            </a:r>
            <a:r>
              <a:rPr lang="en-US" sz="1100" dirty="0" smtClean="0">
                <a:latin typeface="Courier"/>
                <a:cs typeface="Courier"/>
              </a:rPr>
              <a:t>) </a:t>
            </a:r>
            <a:r>
              <a:rPr lang="en-US" sz="1100" b="1" dirty="0" smtClean="0">
                <a:latin typeface="Courier"/>
                <a:cs typeface="Courier"/>
              </a:rPr>
              <a:t>where</a:t>
            </a:r>
            <a:r>
              <a:rPr lang="en-US" sz="1100" dirty="0" smtClean="0">
                <a:latin typeface="Courier"/>
                <a:cs typeface="Courier"/>
              </a:rPr>
              <a:t> tag == </a:t>
            </a:r>
            <a:r>
              <a:rPr lang="en-US" sz="1100" dirty="0" err="1" smtClean="0">
                <a:latin typeface="Courier"/>
                <a:cs typeface="Courier"/>
              </a:rPr>
              <a:t>iterKind.follower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</a:t>
            </a:r>
            <a:r>
              <a:rPr lang="en-US" sz="1100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tasks = </a:t>
            </a:r>
            <a:r>
              <a:rPr lang="en-US" sz="1100" dirty="0" err="1" smtClean="0">
                <a:latin typeface="Courier"/>
                <a:cs typeface="Courier"/>
              </a:rPr>
              <a:t>here.numCores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</a:t>
            </a:r>
            <a:r>
              <a:rPr lang="en-US" sz="1100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core in 0..tasks-1 do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  for 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 in core..blocksize-1 by tasks {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           //compute and yield slices of work (ranges) such that the range’s </a:t>
            </a: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    //stride is </a:t>
            </a:r>
            <a:r>
              <a:rPr lang="en-US" sz="1100" dirty="0" err="1" smtClean="0">
                <a:latin typeface="Courier"/>
                <a:cs typeface="Courier"/>
              </a:rPr>
              <a:t>blocksize</a:t>
            </a:r>
            <a:r>
              <a:rPr lang="en-US" sz="1100" dirty="0" smtClean="0">
                <a:latin typeface="Courier"/>
                <a:cs typeface="Courier"/>
              </a:rPr>
              <a:t>*</a:t>
            </a:r>
            <a:r>
              <a:rPr lang="en-US" sz="1100" dirty="0" err="1" smtClean="0">
                <a:latin typeface="Courier"/>
                <a:cs typeface="Courier"/>
              </a:rPr>
              <a:t>cyclesize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</a:p>
          <a:p>
            <a:r>
              <a:rPr lang="en-US" sz="1100" dirty="0" smtClean="0">
                <a:latin typeface="Courier"/>
                <a:cs typeface="Courier"/>
              </a:rPr>
              <a:t>}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}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       </a:t>
            </a:r>
            <a:endParaRPr lang="en-US" sz="1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6015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986059"/>
              </p:ext>
            </p:extLst>
          </p:nvPr>
        </p:nvGraphicFramePr>
        <p:xfrm>
          <a:off x="0" y="1400175"/>
          <a:ext cx="9144000" cy="4395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08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725548"/>
              </p:ext>
            </p:extLst>
          </p:nvPr>
        </p:nvGraphicFramePr>
        <p:xfrm>
          <a:off x="0" y="1120775"/>
          <a:ext cx="9144000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37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445536"/>
              </p:ext>
            </p:extLst>
          </p:nvPr>
        </p:nvGraphicFramePr>
        <p:xfrm>
          <a:off x="472158" y="1647692"/>
          <a:ext cx="7776010" cy="387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26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967452"/>
              </p:ext>
            </p:extLst>
          </p:nvPr>
        </p:nvGraphicFramePr>
        <p:xfrm>
          <a:off x="717550" y="1497120"/>
          <a:ext cx="7708900" cy="398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466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5483" y="2299108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3" name="Picture 2" descr="fdtd2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" y="974502"/>
            <a:ext cx="5234354" cy="36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5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5483" y="2299108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3" name="Picture 2" descr="jacobi-2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" y="977353"/>
            <a:ext cx="5234354" cy="36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39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5483" y="2299108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2" name="Picture 1" descr="folding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" y="974502"/>
            <a:ext cx="5294829" cy="371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2203821"/>
            <a:ext cx="3694545" cy="2623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910993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5483" y="2780454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942" y="1544563"/>
            <a:ext cx="3075289" cy="230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314" y="2430935"/>
            <a:ext cx="3442645" cy="262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254" y="3071455"/>
            <a:ext cx="2655455" cy="199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3080" y="3270877"/>
            <a:ext cx="2760414" cy="241405"/>
          </a:xfrm>
          <a:prstGeom prst="rect">
            <a:avLst/>
          </a:prstGeom>
        </p:spPr>
      </p:pic>
      <p:pic>
        <p:nvPicPr>
          <p:cNvPr id="3" name="Picture 2" descr="pascal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" y="974503"/>
            <a:ext cx="5234354" cy="36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3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5483" y="2299108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3" name="Picture 2" descr="fdtd2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" y="982093"/>
            <a:ext cx="5376041" cy="37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24435" y="608012"/>
            <a:ext cx="653352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var</a:t>
            </a:r>
            <a:r>
              <a:rPr lang="en-US" sz="1400" dirty="0" smtClean="0">
                <a:latin typeface="Courier"/>
                <a:cs typeface="Courier"/>
              </a:rPr>
              <a:t> n: </a:t>
            </a:r>
            <a:r>
              <a:rPr lang="en-US" sz="1400" b="1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= 8;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2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var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 = {2..n-1, </a:t>
            </a:r>
            <a:r>
              <a:rPr lang="en-US" sz="1400" dirty="0">
                <a:latin typeface="Courier"/>
                <a:cs typeface="Courier"/>
              </a:rPr>
              <a:t>2</a:t>
            </a:r>
            <a:r>
              <a:rPr lang="en-US" sz="1400" dirty="0" smtClean="0">
                <a:latin typeface="Courier"/>
                <a:cs typeface="Courier"/>
              </a:rPr>
              <a:t>..n-1};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3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4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//Jacobi relaxation pass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5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forall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i,j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b="1" dirty="0">
                <a:latin typeface="Courier"/>
                <a:cs typeface="Courier"/>
              </a:rPr>
              <a:t>in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 {</a:t>
            </a:r>
            <a:endParaRPr lang="en-US" sz="1400" dirty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6</a:t>
            </a: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A_new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i,j</a:t>
            </a:r>
            <a:r>
              <a:rPr lang="en-US" sz="1400" dirty="0">
                <a:latin typeface="Courier"/>
                <a:cs typeface="Courier"/>
              </a:rPr>
              <a:t>] = (A[i+1, j] + A[i-1, j] + </a:t>
            </a:r>
            <a:endParaRPr lang="en-US" sz="1400" dirty="0" smtClean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7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	          A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j+1] + A[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j-1])/4.0;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8</a:t>
            </a:r>
            <a:r>
              <a:rPr lang="en-US" sz="1400" dirty="0" smtClean="0">
                <a:latin typeface="Courier"/>
                <a:cs typeface="Courier"/>
              </a:rPr>
              <a:t>   }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10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//update state of the system after the first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11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//relaxation pass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12</a:t>
            </a:r>
            <a:r>
              <a:rPr lang="en-US" sz="1400" dirty="0" smtClean="0">
                <a:latin typeface="Courier"/>
                <a:cs typeface="Courier"/>
              </a:rPr>
              <a:t>  A[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] =  </a:t>
            </a:r>
            <a:r>
              <a:rPr lang="en-US" sz="1400" dirty="0" err="1" smtClean="0">
                <a:latin typeface="Courier"/>
                <a:cs typeface="Courier"/>
              </a:rPr>
              <a:t>A_new</a:t>
            </a:r>
            <a:r>
              <a:rPr lang="en-US" sz="1400" dirty="0" smtClean="0">
                <a:latin typeface="Courier"/>
                <a:cs typeface="Courier"/>
              </a:rPr>
              <a:t>[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];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7582" y="482250"/>
            <a:ext cx="5673711" cy="2946750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5483" y="2299108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2" name="Picture 1" descr="jacobi-2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8" y="1091796"/>
            <a:ext cx="5133680" cy="36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63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1961886"/>
            <a:ext cx="3694545" cy="262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78" y="2647997"/>
            <a:ext cx="2770909" cy="2204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5483" y="2299108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3" name="Picture 2" descr="folding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" y="1037749"/>
            <a:ext cx="5214614" cy="366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6" y="1303158"/>
            <a:ext cx="2907355" cy="24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4" y="2203821"/>
            <a:ext cx="3694545" cy="2623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910993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5483" y="2780454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942" y="1544563"/>
            <a:ext cx="3075289" cy="230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314" y="2430935"/>
            <a:ext cx="3442645" cy="262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254" y="3071455"/>
            <a:ext cx="2655455" cy="199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3080" y="3270877"/>
            <a:ext cx="2760414" cy="241405"/>
          </a:xfrm>
          <a:prstGeom prst="rect">
            <a:avLst/>
          </a:prstGeom>
        </p:spPr>
      </p:pic>
      <p:pic>
        <p:nvPicPr>
          <p:cNvPr id="7" name="Picture 6" descr="pascal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" y="1047585"/>
            <a:ext cx="5234354" cy="36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76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5483" y="2299108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975" y="1272202"/>
            <a:ext cx="2854624" cy="197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176" y="1931475"/>
            <a:ext cx="3627423" cy="197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888" y="2598787"/>
            <a:ext cx="1951711" cy="182160"/>
          </a:xfrm>
          <a:prstGeom prst="rect">
            <a:avLst/>
          </a:prstGeom>
        </p:spPr>
      </p:pic>
      <p:pic>
        <p:nvPicPr>
          <p:cNvPr id="2" name="Picture 1" descr="jacobi-1d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14410"/>
            <a:ext cx="5299808" cy="37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74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93080" y="974503"/>
            <a:ext cx="3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Runtime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5483" y="1633776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5483" y="2299108"/>
            <a:ext cx="414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Times New Roman"/>
                <a:cs typeface="Times New Roman"/>
              </a:rPr>
              <a:t>Normalized Message Count Curves (left y-axis)</a:t>
            </a:r>
            <a:endParaRPr lang="en-US" sz="1200" b="1" u="sng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975" y="1272202"/>
            <a:ext cx="2854624" cy="197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176" y="1931475"/>
            <a:ext cx="3627423" cy="197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888" y="2598787"/>
            <a:ext cx="1951711" cy="182160"/>
          </a:xfrm>
          <a:prstGeom prst="rect">
            <a:avLst/>
          </a:prstGeom>
        </p:spPr>
      </p:pic>
      <p:pic>
        <p:nvPicPr>
          <p:cNvPr id="2" name="Picture 1" descr="pascal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0505"/>
            <a:ext cx="5279650" cy="37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1414" y="486426"/>
            <a:ext cx="3648917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/>
              <a:t>(a)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 smtClean="0"/>
              <a:t>for 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, f) in </a:t>
            </a:r>
            <a:r>
              <a:rPr lang="en-US" sz="1600" b="1" dirty="0"/>
              <a:t>zip(1..5, </a:t>
            </a:r>
            <a:r>
              <a:rPr lang="en-US" sz="1600" b="1" dirty="0" err="1" smtClean="0"/>
              <a:t>fibonacci</a:t>
            </a:r>
            <a:r>
              <a:rPr lang="en-US" sz="1600" b="1" dirty="0" smtClean="0"/>
              <a:t>(</a:t>
            </a:r>
            <a:r>
              <a:rPr lang="en-US" sz="1600" b="1" dirty="0"/>
              <a:t>5)) </a:t>
            </a:r>
            <a:r>
              <a:rPr lang="en-US" sz="1600" dirty="0"/>
              <a:t>{ </a:t>
            </a:r>
          </a:p>
          <a:p>
            <a:pPr eaLnBrk="1" hangingPunct="1"/>
            <a:r>
              <a:rPr lang="en-US" sz="1600" dirty="0"/>
              <a:t>   </a:t>
            </a:r>
            <a:r>
              <a:rPr lang="en-US" sz="1600" dirty="0" err="1"/>
              <a:t>writeln</a:t>
            </a:r>
            <a:r>
              <a:rPr lang="en-US" sz="1600" dirty="0"/>
              <a:t>(“Fibonacci ”, </a:t>
            </a:r>
            <a:r>
              <a:rPr lang="en-US" sz="1600" dirty="0" err="1"/>
              <a:t>i</a:t>
            </a:r>
            <a:r>
              <a:rPr lang="en-US" sz="1600" dirty="0"/>
              <a:t>, “ = ”, f);</a:t>
            </a:r>
          </a:p>
          <a:p>
            <a:pPr eaLnBrk="1" hangingPunct="1"/>
            <a:r>
              <a:rPr lang="en-US" sz="1600" dirty="0"/>
              <a:t>}</a:t>
            </a:r>
          </a:p>
          <a:p>
            <a:pPr eaLnBrk="1" hangingPunct="1"/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0" y="500393"/>
            <a:ext cx="236269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/>
              <a:t>(b)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smtClean="0"/>
              <a:t>Fibonacci </a:t>
            </a:r>
            <a:r>
              <a:rPr lang="en-US" sz="1600" dirty="0"/>
              <a:t>1 = 0</a:t>
            </a:r>
          </a:p>
          <a:p>
            <a:pPr eaLnBrk="1" hangingPunct="1"/>
            <a:r>
              <a:rPr lang="en-US" sz="1600" dirty="0"/>
              <a:t>Fibonacci 2 = 1</a:t>
            </a:r>
          </a:p>
          <a:p>
            <a:pPr eaLnBrk="1" hangingPunct="1"/>
            <a:r>
              <a:rPr lang="en-US" sz="1600" dirty="0"/>
              <a:t>Fibonacci 3 = 1</a:t>
            </a:r>
          </a:p>
          <a:p>
            <a:pPr eaLnBrk="1" hangingPunct="1"/>
            <a:r>
              <a:rPr lang="en-US" sz="1600" dirty="0"/>
              <a:t>Fibonacci 4 = 2</a:t>
            </a:r>
          </a:p>
          <a:p>
            <a:pPr eaLnBrk="1" hangingPunct="1"/>
            <a:r>
              <a:rPr lang="en-US" sz="1600" dirty="0"/>
              <a:t>Fibonacci 5 = 3</a:t>
            </a:r>
          </a:p>
        </p:txBody>
      </p:sp>
    </p:spTree>
    <p:extLst>
      <p:ext uri="{BB962C8B-B14F-4D97-AF65-F5344CB8AC3E}">
        <p14:creationId xmlns:p14="http://schemas.microsoft.com/office/powerpoint/2010/main" val="70122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3071" y="1024743"/>
            <a:ext cx="6882341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   //(a) Parallel loop with affine array accesses</a:t>
            </a: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forall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  <a:cs typeface="Courier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1..10 {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3</a:t>
            </a:r>
            <a:r>
              <a:rPr lang="en-US" sz="1400" dirty="0" smtClean="0">
                <a:latin typeface="Courier"/>
                <a:cs typeface="Courier"/>
              </a:rPr>
              <a:t>        A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 = B[i+2];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4</a:t>
            </a:r>
            <a:r>
              <a:rPr lang="en-US" sz="1400" dirty="0" smtClean="0">
                <a:latin typeface="Courier"/>
                <a:cs typeface="Courier"/>
              </a:rPr>
              <a:t>   }</a:t>
            </a:r>
            <a:endParaRPr lang="en-US" sz="1400" dirty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5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6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   //(</a:t>
            </a:r>
            <a:r>
              <a:rPr lang="en-US" sz="1400" b="1" dirty="0">
                <a:solidFill>
                  <a:srgbClr val="660066"/>
                </a:solidFill>
                <a:latin typeface="Courier"/>
                <a:cs typeface="Courier"/>
              </a:rPr>
              <a:t>b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) Equivalent loop written using zippered iteration 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7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forall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a,b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sz="1400" b="1" dirty="0">
                <a:solidFill>
                  <a:srgbClr val="000000"/>
                </a:solidFill>
                <a:latin typeface="Courier"/>
                <a:cs typeface="Courier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  <a:cs typeface="Courier"/>
              </a:rPr>
              <a:t>zip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(A[1..10]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B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[3..12]) {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8</a:t>
            </a:r>
            <a:r>
              <a:rPr lang="en-US" sz="1400" dirty="0" smtClean="0">
                <a:latin typeface="Courier"/>
                <a:cs typeface="Courier"/>
              </a:rPr>
              <a:t>        a </a:t>
            </a:r>
            <a:r>
              <a:rPr lang="en-US" sz="1400" dirty="0">
                <a:latin typeface="Courier"/>
                <a:cs typeface="Courier"/>
              </a:rPr>
              <a:t>= b;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9</a:t>
            </a:r>
            <a:r>
              <a:rPr lang="en-US" sz="1400" dirty="0" smtClean="0">
                <a:latin typeface="Courier"/>
                <a:cs typeface="Courier"/>
              </a:rPr>
              <a:t>   }</a:t>
            </a:r>
            <a:endParaRPr lang="en-US" sz="1400" dirty="0">
              <a:latin typeface="Courier"/>
              <a:cs typeface="Courier"/>
            </a:endParaRPr>
          </a:p>
          <a:p>
            <a:pPr eaLnBrk="1" hangingPunct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7112" y="806827"/>
            <a:ext cx="6525359" cy="2382837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4209" y="179444"/>
            <a:ext cx="48526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1   </a:t>
            </a:r>
            <a:r>
              <a:rPr lang="en-US" sz="1400" b="1" dirty="0" err="1">
                <a:latin typeface="Courier"/>
                <a:cs typeface="Courier"/>
              </a:rPr>
              <a:t>f</a:t>
            </a:r>
            <a:r>
              <a:rPr lang="en-US" sz="1400" b="1" dirty="0" err="1" smtClean="0">
                <a:latin typeface="Courier"/>
                <a:cs typeface="Courier"/>
              </a:rPr>
              <a:t>orall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in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s..e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by</a:t>
            </a:r>
            <a:r>
              <a:rPr lang="en-US" sz="1400" dirty="0" smtClean="0">
                <a:latin typeface="Courier"/>
                <a:cs typeface="Courier"/>
              </a:rPr>
              <a:t> n {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2      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//affine array expressions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3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A1[a1*i+b1] = A2[a2*i+b2] + 3;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4   }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3171" y="122080"/>
            <a:ext cx="4245901" cy="1011471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7539" y="1405378"/>
            <a:ext cx="673198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1   </a:t>
            </a:r>
            <a:r>
              <a:rPr lang="en-US" sz="1400" b="1" dirty="0" smtClean="0">
                <a:latin typeface="Courier"/>
                <a:cs typeface="Courier"/>
              </a:rPr>
              <a:t>for</a:t>
            </a:r>
            <a:r>
              <a:rPr lang="en-US" sz="1400" dirty="0" smtClean="0">
                <a:latin typeface="Courier"/>
                <a:cs typeface="Courier"/>
              </a:rPr>
              <a:t> k </a:t>
            </a:r>
            <a:r>
              <a:rPr lang="en-US" sz="1400" b="1" dirty="0" smtClean="0">
                <a:latin typeface="Courier"/>
                <a:cs typeface="Courier"/>
              </a:rPr>
              <a:t>in</a:t>
            </a:r>
            <a:r>
              <a:rPr lang="en-US" sz="1400" dirty="0" smtClean="0">
                <a:latin typeface="Courier"/>
                <a:cs typeface="Courier"/>
              </a:rPr>
              <a:t> 0..((lcm(</a:t>
            </a:r>
            <a:r>
              <a:rPr lang="en-US" sz="1400" dirty="0" err="1" smtClean="0">
                <a:latin typeface="Courier"/>
                <a:cs typeface="Courier"/>
              </a:rPr>
              <a:t>B,n</a:t>
            </a:r>
            <a:r>
              <a:rPr lang="en-US" sz="1400" dirty="0" smtClean="0">
                <a:latin typeface="Courier"/>
                <a:cs typeface="Courier"/>
              </a:rPr>
              <a:t>)/n)-1) {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2        </a:t>
            </a:r>
            <a:r>
              <a:rPr lang="en-US" sz="1400" b="1" dirty="0" err="1" smtClean="0">
                <a:latin typeface="Courier"/>
                <a:cs typeface="Courier"/>
              </a:rPr>
              <a:t>forall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in</a:t>
            </a:r>
            <a:r>
              <a:rPr lang="en-US" sz="1400" dirty="0" smtClean="0">
                <a:latin typeface="Courier"/>
                <a:cs typeface="Courier"/>
              </a:rPr>
              <a:t> (</a:t>
            </a:r>
            <a:r>
              <a:rPr lang="en-US" sz="1400" dirty="0" err="1" smtClean="0">
                <a:latin typeface="Courier"/>
                <a:cs typeface="Courier"/>
              </a:rPr>
              <a:t>s+k</a:t>
            </a:r>
            <a:r>
              <a:rPr lang="en-US" sz="1400" dirty="0" smtClean="0">
                <a:latin typeface="Courier"/>
                <a:cs typeface="Courier"/>
              </a:rPr>
              <a:t>*n)..e </a:t>
            </a:r>
            <a:r>
              <a:rPr lang="en-US" sz="1400" b="1" dirty="0" smtClean="0">
                <a:latin typeface="Courier"/>
                <a:cs typeface="Courier"/>
              </a:rPr>
              <a:t>by</a:t>
            </a:r>
            <a:r>
              <a:rPr lang="en-US" sz="1400" dirty="0" smtClean="0">
                <a:latin typeface="Courier"/>
                <a:cs typeface="Courier"/>
              </a:rPr>
              <a:t> lcm(</a:t>
            </a:r>
            <a:r>
              <a:rPr lang="en-US" sz="1400" dirty="0" err="1" smtClean="0">
                <a:latin typeface="Courier"/>
                <a:cs typeface="Courier"/>
              </a:rPr>
              <a:t>B,n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3           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//affine array expressions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4             A1[a1*i+b1] = A2[a2*i+b2] + 3;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5   }    }</a:t>
            </a:r>
          </a:p>
          <a:p>
            <a:pPr eaLnBrk="1" hangingPunct="1"/>
            <a:endParaRPr lang="en-US" sz="1400" dirty="0" smtClean="0">
              <a:latin typeface="Courier"/>
              <a:cs typeface="Courier"/>
            </a:endParaRPr>
          </a:p>
          <a:p>
            <a:pPr eaLnBrk="1" hangingPunct="1"/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6108" y="1405378"/>
            <a:ext cx="5129533" cy="1268130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424027" y="2860363"/>
            <a:ext cx="8932758" cy="3849444"/>
            <a:chOff x="424026" y="3154751"/>
            <a:chExt cx="8932758" cy="3849444"/>
          </a:xfrm>
        </p:grpSpPr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87777" y="3249321"/>
              <a:ext cx="8769007" cy="375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</a:t>
              </a:r>
              <a:r>
                <a:rPr lang="en-US" sz="1400" b="1" dirty="0">
                  <a:latin typeface="Courier"/>
                  <a:cs typeface="Courier"/>
                </a:rPr>
                <a:t> </a:t>
              </a:r>
              <a:r>
                <a:rPr lang="en-US" sz="1400" b="1" dirty="0" smtClean="0">
                  <a:latin typeface="Courier"/>
                  <a:cs typeface="Courier"/>
                </a:rPr>
                <a:t> for</a:t>
              </a:r>
              <a:r>
                <a:rPr lang="en-US" sz="1400" dirty="0" smtClean="0">
                  <a:latin typeface="Courier"/>
                  <a:cs typeface="Courier"/>
                </a:rPr>
                <a:t> k </a:t>
              </a:r>
              <a:r>
                <a:rPr lang="en-US" sz="1400" b="1" dirty="0" smtClean="0">
                  <a:latin typeface="Courier"/>
                  <a:cs typeface="Courier"/>
                </a:rPr>
                <a:t>in</a:t>
              </a:r>
              <a:r>
                <a:rPr lang="en-US" sz="1400" dirty="0" smtClean="0">
                  <a:latin typeface="Courier"/>
                  <a:cs typeface="Courier"/>
                </a:rPr>
                <a:t> 0..((lcm(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)/n)-1)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2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</a:t>
              </a:r>
              <a:r>
                <a:rPr lang="en-US" sz="1400" b="1" dirty="0" smtClean="0">
                  <a:latin typeface="Courier"/>
                  <a:cs typeface="Courier"/>
                </a:rPr>
                <a:t>for</a:t>
              </a:r>
              <a:r>
                <a:rPr lang="en-US" sz="1400" dirty="0" smtClean="0">
                  <a:latin typeface="Courier"/>
                  <a:cs typeface="Courier"/>
                </a:rPr>
                <a:t> j </a:t>
              </a:r>
              <a:r>
                <a:rPr lang="en-US" sz="1400" b="1" dirty="0" smtClean="0">
                  <a:latin typeface="Courier"/>
                  <a:cs typeface="Courier"/>
                </a:rPr>
                <a:t>in</a:t>
              </a:r>
              <a:r>
                <a:rPr lang="en-US" sz="1400" dirty="0" smtClean="0">
                  <a:latin typeface="Courier"/>
                  <a:cs typeface="Courier"/>
                </a:rPr>
                <a:t> 0..N-1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3        </a:t>
              </a:r>
              <a:r>
                <a:rPr lang="en-US" sz="1400" b="1" dirty="0" smtClean="0">
                  <a:latin typeface="Courier"/>
                  <a:cs typeface="Courier"/>
                </a:rPr>
                <a:t>if</a:t>
              </a:r>
              <a:r>
                <a:rPr lang="en-US" sz="1400" dirty="0" smtClean="0">
                  <a:latin typeface="Courier"/>
                  <a:cs typeface="Courier"/>
                </a:rPr>
                <a:t>(f(</a:t>
              </a:r>
              <a:r>
                <a:rPr lang="en-US" sz="1400" dirty="0" err="1" smtClean="0">
                  <a:latin typeface="Courier"/>
                  <a:cs typeface="Courier"/>
                </a:rPr>
                <a:t>s+k</a:t>
              </a:r>
              <a:r>
                <a:rPr lang="en-US" sz="1400" dirty="0" smtClean="0">
                  <a:latin typeface="Courier"/>
                  <a:cs typeface="Courier"/>
                </a:rPr>
                <a:t>*</a:t>
              </a:r>
              <a:r>
                <a:rPr lang="en-US" sz="1400" dirty="0" err="1" smtClean="0">
                  <a:latin typeface="Courier"/>
                  <a:cs typeface="Courier"/>
                </a:rPr>
                <a:t>n+lcm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)*j)/B mod N == $)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4     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//fetch elements from affine array expressions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5</a:t>
              </a:r>
              <a:r>
                <a:rPr lang="en-US" sz="1400" dirty="0" smtClean="0">
                  <a:solidFill>
                    <a:srgbClr val="660066"/>
                  </a:solidFill>
                  <a:latin typeface="Courier"/>
                  <a:cs typeface="Courier"/>
                </a:rPr>
                <a:t>   </a:t>
              </a:r>
              <a:r>
                <a:rPr lang="en-US" sz="1400" dirty="0">
                  <a:solidFill>
                    <a:srgbClr val="660066"/>
                  </a:solidFill>
                  <a:latin typeface="Courier"/>
                  <a:cs typeface="Courier"/>
                </a:rPr>
                <a:t>	 </a:t>
              </a:r>
              <a:r>
                <a:rPr lang="en-US" sz="1400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//that are not owning expressions of the loop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6           </a:t>
              </a:r>
              <a:r>
                <a:rPr lang="en-US" sz="1400" b="1" dirty="0" err="1" smtClean="0">
                  <a:latin typeface="Courier"/>
                  <a:cs typeface="Courier"/>
                </a:rPr>
                <a:t>var</a:t>
              </a:r>
              <a:r>
                <a:rPr lang="en-US" sz="1400" dirty="0" smtClean="0">
                  <a:latin typeface="Courier"/>
                  <a:cs typeface="Courier"/>
                </a:rPr>
                <a:t> buf1 = GET(A2[(</a:t>
              </a:r>
              <a:r>
                <a:rPr lang="en-US" sz="1400" dirty="0" err="1" smtClean="0">
                  <a:latin typeface="Courier"/>
                  <a:cs typeface="Courier"/>
                </a:rPr>
                <a:t>s+k</a:t>
              </a:r>
              <a:r>
                <a:rPr lang="en-US" sz="1400" dirty="0" smtClean="0">
                  <a:latin typeface="Courier"/>
                  <a:cs typeface="Courier"/>
                </a:rPr>
                <a:t>*</a:t>
              </a:r>
              <a:r>
                <a:rPr lang="en-US" sz="1400" dirty="0" err="1" smtClean="0">
                  <a:latin typeface="Courier"/>
                  <a:cs typeface="Courier"/>
                </a:rPr>
                <a:t>n+lcm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)*j)+b2..e+b2 </a:t>
              </a:r>
              <a:r>
                <a:rPr lang="en-US" sz="1400" b="1" dirty="0" smtClean="0">
                  <a:latin typeface="Courier"/>
                  <a:cs typeface="Courier"/>
                </a:rPr>
                <a:t>by</a:t>
              </a:r>
              <a:r>
                <a:rPr lang="en-US" sz="1400" dirty="0" smtClean="0">
                  <a:latin typeface="Courier"/>
                  <a:cs typeface="Courier"/>
                </a:rPr>
                <a:t> N*lcm(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)*a2]);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7           </a:t>
              </a:r>
              <a:r>
                <a:rPr lang="en-US" sz="1400" b="1" dirty="0" err="1" smtClean="0">
                  <a:latin typeface="Courier"/>
                  <a:cs typeface="Courier"/>
                </a:rPr>
                <a:t>var</a:t>
              </a:r>
              <a:r>
                <a:rPr lang="en-US" sz="1400" dirty="0" smtClean="0">
                  <a:latin typeface="Courier"/>
                  <a:cs typeface="Courier"/>
                </a:rPr>
                <a:t> h = 0;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8           </a:t>
              </a:r>
              <a:r>
                <a:rPr lang="en-US" sz="1400" b="1" dirty="0" err="1" smtClean="0">
                  <a:latin typeface="Courier"/>
                  <a:cs typeface="Courier"/>
                </a:rPr>
                <a:t>forall</a:t>
              </a:r>
              <a:r>
                <a:rPr lang="en-US" sz="1400" dirty="0" smtClean="0">
                  <a:latin typeface="Courier"/>
                  <a:cs typeface="Courier"/>
                </a:rPr>
                <a:t> </a:t>
              </a:r>
              <a:r>
                <a:rPr lang="en-US" sz="1400" dirty="0" err="1" smtClean="0">
                  <a:latin typeface="Courier"/>
                  <a:cs typeface="Courier"/>
                </a:rPr>
                <a:t>i</a:t>
              </a:r>
              <a:r>
                <a:rPr lang="en-US" sz="1400" dirty="0" smtClean="0">
                  <a:latin typeface="Courier"/>
                  <a:cs typeface="Courier"/>
                </a:rPr>
                <a:t> </a:t>
              </a:r>
              <a:r>
                <a:rPr lang="en-US" sz="1400" b="1" dirty="0" smtClean="0">
                  <a:latin typeface="Courier"/>
                  <a:cs typeface="Courier"/>
                </a:rPr>
                <a:t>in 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s+k</a:t>
              </a:r>
              <a:r>
                <a:rPr lang="en-US" sz="1400" dirty="0" smtClean="0">
                  <a:latin typeface="Courier"/>
                  <a:cs typeface="Courier"/>
                </a:rPr>
                <a:t>*</a:t>
              </a:r>
              <a:r>
                <a:rPr lang="en-US" sz="1400" dirty="0" err="1" smtClean="0">
                  <a:latin typeface="Courier"/>
                  <a:cs typeface="Courier"/>
                </a:rPr>
                <a:t>n+lcm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)*j)..e </a:t>
              </a:r>
              <a:r>
                <a:rPr lang="en-US" sz="1400" b="1" dirty="0" smtClean="0">
                  <a:latin typeface="Courier"/>
                  <a:cs typeface="Courier"/>
                </a:rPr>
                <a:t>by</a:t>
              </a:r>
              <a:r>
                <a:rPr lang="en-US" sz="1400" dirty="0" smtClean="0">
                  <a:latin typeface="Courier"/>
                  <a:cs typeface="Courier"/>
                </a:rPr>
                <a:t> lcm(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)*N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9        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//affine array expressions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10             A1[a1*i+b1] = buf1[h] + 3;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11             h++;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12          }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13    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//write buffer elements back if written to during loop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14  </a:t>
              </a:r>
              <a:r>
                <a:rPr lang="en-US" sz="1400" dirty="0">
                  <a:latin typeface="Courier"/>
                  <a:cs typeface="Courier"/>
                </a:rPr>
                <a:t>	 </a:t>
              </a:r>
              <a:r>
                <a:rPr lang="en-US" sz="1400" dirty="0" smtClean="0">
                  <a:latin typeface="Courier"/>
                  <a:cs typeface="Courier"/>
                </a:rPr>
                <a:t>      </a:t>
              </a:r>
              <a:r>
                <a:rPr lang="en-US" sz="1400" b="1" dirty="0" smtClean="0">
                  <a:latin typeface="Courier"/>
                  <a:cs typeface="Courier"/>
                </a:rPr>
                <a:t>if</a:t>
              </a:r>
              <a:r>
                <a:rPr lang="en-US" sz="1400" dirty="0" smtClean="0">
                  <a:latin typeface="Courier"/>
                  <a:cs typeface="Courier"/>
                </a:rPr>
                <a:t>(buf1_is_modified)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15  	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     SET</a:t>
              </a:r>
              <a:r>
                <a:rPr lang="en-US" sz="1400" dirty="0">
                  <a:latin typeface="Courier"/>
                  <a:cs typeface="Courier"/>
                </a:rPr>
                <a:t>(</a:t>
              </a:r>
              <a:r>
                <a:rPr lang="en-US" sz="1400" dirty="0" smtClean="0">
                  <a:latin typeface="Courier"/>
                  <a:cs typeface="Courier"/>
                </a:rPr>
                <a:t>A2[</a:t>
              </a:r>
              <a:r>
                <a:rPr lang="en-US" sz="1400" dirty="0">
                  <a:latin typeface="Courier"/>
                  <a:cs typeface="Courier"/>
                </a:rPr>
                <a:t>(</a:t>
              </a:r>
              <a:r>
                <a:rPr lang="en-US" sz="1400" dirty="0" err="1">
                  <a:latin typeface="Courier"/>
                  <a:cs typeface="Courier"/>
                </a:rPr>
                <a:t>s+k</a:t>
              </a:r>
              <a:r>
                <a:rPr lang="en-US" sz="1400" dirty="0">
                  <a:latin typeface="Courier"/>
                  <a:cs typeface="Courier"/>
                </a:rPr>
                <a:t>*</a:t>
              </a:r>
              <a:r>
                <a:rPr lang="en-US" sz="1400" dirty="0" err="1">
                  <a:latin typeface="Courier"/>
                  <a:cs typeface="Courier"/>
                </a:rPr>
                <a:t>n+lcm</a:t>
              </a:r>
              <a:r>
                <a:rPr lang="en-US" sz="1400" dirty="0">
                  <a:latin typeface="Courier"/>
                  <a:cs typeface="Courier"/>
                </a:rPr>
                <a:t>(</a:t>
              </a:r>
              <a:r>
                <a:rPr lang="en-US" sz="1400" dirty="0" err="1">
                  <a:latin typeface="Courier"/>
                  <a:cs typeface="Courier"/>
                </a:rPr>
                <a:t>B,n</a:t>
              </a:r>
              <a:r>
                <a:rPr lang="en-US" sz="1400" dirty="0">
                  <a:latin typeface="Courier"/>
                  <a:cs typeface="Courier"/>
                </a:rPr>
                <a:t>)*j)+b2..e+b2 </a:t>
              </a:r>
              <a:r>
                <a:rPr lang="en-US" sz="1400" b="1" dirty="0">
                  <a:latin typeface="Courier"/>
                  <a:cs typeface="Courier"/>
                </a:rPr>
                <a:t>by</a:t>
              </a:r>
              <a:r>
                <a:rPr lang="en-US" sz="1400" dirty="0">
                  <a:latin typeface="Courier"/>
                  <a:cs typeface="Courier"/>
                </a:rPr>
                <a:t> N*lcm(</a:t>
              </a:r>
              <a:r>
                <a:rPr lang="en-US" sz="1400" dirty="0" err="1">
                  <a:latin typeface="Courier"/>
                  <a:cs typeface="Courier"/>
                </a:rPr>
                <a:t>B,n</a:t>
              </a:r>
              <a:r>
                <a:rPr lang="en-US" sz="1400" dirty="0">
                  <a:latin typeface="Courier"/>
                  <a:cs typeface="Courier"/>
                </a:rPr>
                <a:t>)*a2]</a:t>
              </a:r>
              <a:r>
                <a:rPr lang="en-US" sz="1400" dirty="0" smtClean="0">
                  <a:latin typeface="Courier"/>
                  <a:cs typeface="Courier"/>
                </a:rPr>
                <a:t>) = </a:t>
              </a:r>
              <a:r>
                <a:rPr lang="en-US" sz="1400" dirty="0">
                  <a:latin typeface="Courier"/>
                  <a:cs typeface="Courier"/>
                </a:rPr>
                <a:t>buf1</a:t>
              </a:r>
              <a:r>
                <a:rPr lang="en-US" sz="1400" dirty="0" smtClean="0">
                  <a:latin typeface="Courier"/>
                  <a:cs typeface="Courier"/>
                </a:rPr>
                <a:t>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16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}  }  }</a:t>
              </a:r>
            </a:p>
            <a:p>
              <a:pPr eaLnBrk="1" hangingPunct="1"/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   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24026" y="3154751"/>
              <a:ext cx="8547699" cy="3849444"/>
            </a:xfrm>
            <a:prstGeom prst="round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5106" y="95060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5106" y="1609667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5106" y="3449665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(c)</a:t>
            </a:r>
            <a:endParaRPr lang="en-US" sz="1400" dirty="0"/>
          </a:p>
        </p:txBody>
      </p:sp>
      <p:cxnSp>
        <p:nvCxnSpPr>
          <p:cNvPr id="39" name="Curved Connector 38"/>
          <p:cNvCxnSpPr/>
          <p:nvPr/>
        </p:nvCxnSpPr>
        <p:spPr>
          <a:xfrm rot="16200000" flipH="1">
            <a:off x="4545769" y="786079"/>
            <a:ext cx="826002" cy="459396"/>
          </a:xfrm>
          <a:prstGeom prst="curvedConnector3">
            <a:avLst>
              <a:gd name="adj1" fmla="val -70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6" idx="3"/>
          </p:cNvCxnSpPr>
          <p:nvPr/>
        </p:nvCxnSpPr>
        <p:spPr>
          <a:xfrm>
            <a:off x="5585641" y="2039443"/>
            <a:ext cx="2090733" cy="820920"/>
          </a:xfrm>
          <a:prstGeom prst="curvedConnector3">
            <a:avLst>
              <a:gd name="adj1" fmla="val 991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85660" y="153393"/>
            <a:ext cx="271583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 = starting loop bound</a:t>
            </a:r>
          </a:p>
          <a:p>
            <a:r>
              <a:rPr lang="en-US" sz="1400" dirty="0" smtClean="0"/>
              <a:t>e = ending loop bound</a:t>
            </a:r>
          </a:p>
          <a:p>
            <a:r>
              <a:rPr lang="en-US" sz="1400" dirty="0" smtClean="0"/>
              <a:t>n = loop stride</a:t>
            </a:r>
          </a:p>
          <a:p>
            <a:r>
              <a:rPr lang="en-US" sz="1400" dirty="0" smtClean="0"/>
              <a:t>B = block size</a:t>
            </a:r>
          </a:p>
          <a:p>
            <a:r>
              <a:rPr lang="en-US" sz="1400" dirty="0" smtClean="0"/>
              <a:t>N = number of locales</a:t>
            </a:r>
          </a:p>
          <a:p>
            <a:r>
              <a:rPr lang="en-US" sz="1400" dirty="0" smtClean="0"/>
              <a:t>$ = current locale identifier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497890" y="95060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552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644" y="433146"/>
            <a:ext cx="924021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/>
            </a:pPr>
            <a:r>
              <a:rPr lang="en-US" sz="1100" b="1" dirty="0" smtClean="0">
                <a:latin typeface="Courier"/>
                <a:cs typeface="Courier"/>
              </a:rPr>
              <a:t>  </a:t>
            </a:r>
            <a:r>
              <a:rPr lang="en-US" sz="1100" b="1" dirty="0" err="1" smtClean="0">
                <a:latin typeface="Courier"/>
                <a:cs typeface="Courier"/>
              </a:rPr>
              <a:t>iter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BlockCyclicDom.these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b="1" dirty="0" err="1" smtClean="0">
                <a:latin typeface="Courier"/>
                <a:cs typeface="Courier"/>
              </a:rPr>
              <a:t>param</a:t>
            </a:r>
            <a:r>
              <a:rPr lang="en-US" sz="1100" dirty="0" smtClean="0">
                <a:latin typeface="Courier"/>
                <a:cs typeface="Courier"/>
              </a:rPr>
              <a:t> tag: </a:t>
            </a:r>
            <a:r>
              <a:rPr lang="en-US" sz="1100" dirty="0" err="1" smtClean="0">
                <a:latin typeface="Courier"/>
                <a:cs typeface="Courier"/>
              </a:rPr>
              <a:t>iterKind</a:t>
            </a:r>
            <a:r>
              <a:rPr lang="en-US" sz="1100" dirty="0" smtClean="0">
                <a:latin typeface="Courier"/>
                <a:cs typeface="Courier"/>
              </a:rPr>
              <a:t>)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where</a:t>
            </a:r>
            <a:r>
              <a:rPr lang="en-US" sz="1100" dirty="0" smtClean="0">
                <a:latin typeface="Courier"/>
                <a:cs typeface="Courier"/>
              </a:rPr>
              <a:t> tag == </a:t>
            </a:r>
            <a:r>
              <a:rPr lang="en-US" sz="1100" dirty="0" err="1" smtClean="0">
                <a:latin typeface="Courier"/>
                <a:cs typeface="Courier"/>
              </a:rPr>
              <a:t>iterKind.leader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3</a:t>
            </a:r>
          </a:p>
          <a:p>
            <a:r>
              <a:rPr lang="en-US" sz="1100" dirty="0" smtClean="0">
                <a:latin typeface="Courier"/>
                <a:cs typeface="Courier"/>
              </a:rPr>
              <a:t>4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//calculate </a:t>
            </a:r>
            <a:r>
              <a:rPr lang="en-US" sz="1100" b="1" dirty="0" err="1" smtClean="0">
                <a:solidFill>
                  <a:srgbClr val="660066"/>
                </a:solidFill>
                <a:latin typeface="Courier"/>
                <a:cs typeface="Courier"/>
              </a:rPr>
              <a:t>blockcyclesize</a:t>
            </a:r>
            <a:endParaRPr lang="en-US" sz="11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5      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blockcyclesize</a:t>
            </a:r>
            <a:r>
              <a:rPr lang="en-US" sz="1100" dirty="0" smtClean="0">
                <a:latin typeface="Courier"/>
                <a:cs typeface="Courier"/>
              </a:rPr>
              <a:t> = </a:t>
            </a:r>
            <a:r>
              <a:rPr lang="en-US" sz="1100" dirty="0" err="1" smtClean="0">
                <a:latin typeface="Courier"/>
                <a:cs typeface="Courier"/>
              </a:rPr>
              <a:t>blocksize</a:t>
            </a:r>
            <a:r>
              <a:rPr lang="en-US" sz="1100" dirty="0" smtClean="0">
                <a:latin typeface="Courier"/>
                <a:cs typeface="Courier"/>
              </a:rPr>
              <a:t>*</a:t>
            </a:r>
            <a:r>
              <a:rPr lang="en-US" sz="1100" dirty="0" err="1" smtClean="0">
                <a:latin typeface="Courier"/>
                <a:cs typeface="Courier"/>
              </a:rPr>
              <a:t>numLocales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6</a:t>
            </a:r>
          </a:p>
          <a:p>
            <a:r>
              <a:rPr lang="en-US" sz="1100" dirty="0" smtClean="0">
                <a:latin typeface="Courier"/>
                <a:cs typeface="Courier"/>
              </a:rPr>
              <a:t>7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//assign loop iterations to locales</a:t>
            </a:r>
            <a:endParaRPr lang="en-US" sz="11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8       </a:t>
            </a:r>
            <a:r>
              <a:rPr lang="en-US" sz="1100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locDoms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do on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9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10		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//determine the index of the first element in the </a:t>
            </a:r>
            <a:r>
              <a:rPr lang="en-US" sz="1100" b="1" dirty="0" err="1" smtClean="0">
                <a:solidFill>
                  <a:srgbClr val="660066"/>
                </a:solidFill>
                <a:latin typeface="Courier"/>
                <a:cs typeface="Courier"/>
              </a:rPr>
              <a:t>locDom</a:t>
            </a:r>
            <a:endParaRPr lang="en-US" sz="11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11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  </a:t>
            </a:r>
            <a:r>
              <a:rPr lang="en-US" sz="1100" b="1" dirty="0" err="1">
                <a:latin typeface="Courier"/>
                <a:cs typeface="Courier"/>
              </a:rPr>
              <a:t>v</a:t>
            </a:r>
            <a:r>
              <a:rPr lang="en-US" sz="1100" b="1" dirty="0" err="1" smtClean="0">
                <a:latin typeface="Courier"/>
                <a:cs typeface="Courier"/>
              </a:rPr>
              <a:t>ar</a:t>
            </a:r>
            <a:r>
              <a:rPr lang="en-US" sz="1100" dirty="0" smtClean="0">
                <a:latin typeface="Courier"/>
                <a:cs typeface="Courier"/>
              </a:rPr>
              <a:t> start = </a:t>
            </a:r>
            <a:r>
              <a:rPr lang="en-US" sz="1100" dirty="0" err="1" smtClean="0">
                <a:latin typeface="Courier"/>
                <a:cs typeface="Courier"/>
              </a:rPr>
              <a:t>locDom.myStarts.low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12         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tasks = </a:t>
            </a:r>
            <a:r>
              <a:rPr lang="en-US" sz="1100" dirty="0" err="1" smtClean="0">
                <a:latin typeface="Courier"/>
                <a:cs typeface="Courier"/>
              </a:rPr>
              <a:t>here.numCores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13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14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//each core on a locale can handle its own chunk of work in parallel</a:t>
            </a:r>
          </a:p>
          <a:p>
            <a:r>
              <a:rPr lang="en-US" sz="1100" dirty="0" smtClean="0">
                <a:latin typeface="Courier"/>
                <a:cs typeface="Courier"/>
              </a:rPr>
              <a:t>15	       </a:t>
            </a:r>
            <a:r>
              <a:rPr lang="en-US" sz="1100" b="1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core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0..tasks-1 </a:t>
            </a:r>
            <a:r>
              <a:rPr lang="en-US" sz="1100" b="1" dirty="0" smtClean="0">
                <a:latin typeface="Courier"/>
                <a:cs typeface="Courier"/>
              </a:rPr>
              <a:t>do</a:t>
            </a:r>
          </a:p>
          <a:p>
            <a:r>
              <a:rPr lang="en-US" sz="1100" dirty="0" smtClean="0">
                <a:latin typeface="Courier"/>
                <a:cs typeface="Courier"/>
              </a:rPr>
              <a:t>16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17	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//serialize the division of work in case there are </a:t>
            </a:r>
          </a:p>
          <a:p>
            <a:r>
              <a:rPr lang="en-US" sz="1100" dirty="0" smtClean="0">
                <a:latin typeface="Courier"/>
                <a:cs typeface="Courier"/>
              </a:rPr>
              <a:t>18</a:t>
            </a:r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//more elements within a block than there are cores</a:t>
            </a:r>
          </a:p>
          <a:p>
            <a:r>
              <a:rPr lang="en-US" sz="1100" dirty="0" smtClean="0">
                <a:latin typeface="Courier"/>
                <a:cs typeface="Courier"/>
              </a:rPr>
              <a:t>19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       </a:t>
            </a:r>
            <a:r>
              <a:rPr lang="en-US" sz="1100" b="1" dirty="0" smtClean="0">
                <a:latin typeface="Courier"/>
                <a:cs typeface="Courier"/>
              </a:rPr>
              <a:t>for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core..blocksize-1 </a:t>
            </a:r>
            <a:r>
              <a:rPr lang="en-US" sz="1100" b="1" dirty="0" smtClean="0">
                <a:latin typeface="Courier"/>
                <a:cs typeface="Courier"/>
              </a:rPr>
              <a:t>by</a:t>
            </a:r>
            <a:r>
              <a:rPr lang="en-US" sz="1100" dirty="0" smtClean="0">
                <a:latin typeface="Courier"/>
                <a:cs typeface="Courier"/>
              </a:rPr>
              <a:t> tasks {</a:t>
            </a:r>
          </a:p>
          <a:p>
            <a:r>
              <a:rPr lang="en-US" sz="1100" dirty="0" smtClean="0">
                <a:latin typeface="Courier"/>
                <a:cs typeface="Courier"/>
              </a:rPr>
              <a:t>20 </a:t>
            </a:r>
          </a:p>
          <a:p>
            <a:r>
              <a:rPr lang="en-US" sz="1100" dirty="0" smtClean="0">
                <a:latin typeface="Courier"/>
                <a:cs typeface="Courier"/>
              </a:rPr>
              <a:t>21		            </a:t>
            </a:r>
            <a:r>
              <a:rPr lang="en-US" sz="1100" b="1" dirty="0" smtClean="0">
                <a:latin typeface="Courier"/>
                <a:cs typeface="Courier"/>
              </a:rPr>
              <a:t>yield</a:t>
            </a:r>
            <a:r>
              <a:rPr lang="en-US" sz="1100" dirty="0" smtClean="0">
                <a:latin typeface="Courier"/>
                <a:cs typeface="Courier"/>
              </a:rPr>
              <a:t> (</a:t>
            </a:r>
            <a:r>
              <a:rPr lang="en-US" sz="1100" dirty="0" err="1" smtClean="0">
                <a:latin typeface="Courier"/>
                <a:cs typeface="Courier"/>
              </a:rPr>
              <a:t>start+i</a:t>
            </a:r>
            <a:r>
              <a:rPr lang="en-US" sz="1100" dirty="0" smtClean="0">
                <a:latin typeface="Courier"/>
                <a:cs typeface="Courier"/>
              </a:rPr>
              <a:t>)..end </a:t>
            </a:r>
            <a:r>
              <a:rPr lang="en-US" sz="1100" b="1" dirty="0" smtClean="0">
                <a:latin typeface="Courier"/>
                <a:cs typeface="Courier"/>
              </a:rPr>
              <a:t>by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blockcyclesize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22  }  }         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66779" y="178406"/>
            <a:ext cx="7859133" cy="4159683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3306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644" y="433146"/>
            <a:ext cx="924021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/>
            </a:pPr>
            <a:r>
              <a:rPr lang="en-US" sz="1100" b="1" dirty="0" smtClean="0">
                <a:latin typeface="Courier"/>
                <a:cs typeface="Courier"/>
              </a:rPr>
              <a:t>  </a:t>
            </a:r>
            <a:r>
              <a:rPr lang="en-US" sz="1100" b="1" dirty="0" err="1" smtClean="0">
                <a:latin typeface="Courier"/>
                <a:cs typeface="Courier"/>
              </a:rPr>
              <a:t>iter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BlockCyclicDom.these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b="1" dirty="0" err="1" smtClean="0">
                <a:latin typeface="Courier"/>
                <a:cs typeface="Courier"/>
              </a:rPr>
              <a:t>param</a:t>
            </a:r>
            <a:r>
              <a:rPr lang="en-US" sz="1100" dirty="0" smtClean="0">
                <a:latin typeface="Courier"/>
                <a:cs typeface="Courier"/>
              </a:rPr>
              <a:t> tag: </a:t>
            </a:r>
            <a:r>
              <a:rPr lang="en-US" sz="1100" dirty="0" err="1" smtClean="0">
                <a:latin typeface="Courier"/>
                <a:cs typeface="Courier"/>
              </a:rPr>
              <a:t>iterKind</a:t>
            </a:r>
            <a:r>
              <a:rPr lang="en-US" sz="1100" dirty="0" smtClean="0">
                <a:latin typeface="Courier"/>
                <a:cs typeface="Courier"/>
              </a:rPr>
              <a:t>)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where</a:t>
            </a:r>
            <a:r>
              <a:rPr lang="en-US" sz="1100" dirty="0" smtClean="0">
                <a:latin typeface="Courier"/>
                <a:cs typeface="Courier"/>
              </a:rPr>
              <a:t> tag == </a:t>
            </a:r>
            <a:r>
              <a:rPr lang="en-US" sz="1100" dirty="0" err="1" smtClean="0">
                <a:latin typeface="Courier"/>
                <a:cs typeface="Courier"/>
              </a:rPr>
              <a:t>iterKind.leader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3</a:t>
            </a:r>
          </a:p>
          <a:p>
            <a:r>
              <a:rPr lang="en-US" sz="1100" dirty="0" smtClean="0">
                <a:latin typeface="Courier"/>
                <a:cs typeface="Courier"/>
              </a:rPr>
              <a:t>4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//calculate </a:t>
            </a:r>
            <a:r>
              <a:rPr lang="en-US" sz="1100" b="1" dirty="0" err="1" smtClean="0">
                <a:solidFill>
                  <a:srgbClr val="660066"/>
                </a:solidFill>
                <a:latin typeface="Courier"/>
                <a:cs typeface="Courier"/>
              </a:rPr>
              <a:t>blockcyclesize</a:t>
            </a:r>
            <a:endParaRPr lang="en-US" sz="11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5      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blockcyclesize</a:t>
            </a:r>
            <a:r>
              <a:rPr lang="en-US" sz="1100" dirty="0" smtClean="0">
                <a:latin typeface="Courier"/>
                <a:cs typeface="Courier"/>
              </a:rPr>
              <a:t> = </a:t>
            </a:r>
            <a:r>
              <a:rPr lang="en-US" sz="1100" dirty="0" err="1" smtClean="0">
                <a:latin typeface="Courier"/>
                <a:cs typeface="Courier"/>
              </a:rPr>
              <a:t>blocksize</a:t>
            </a:r>
            <a:r>
              <a:rPr lang="en-US" sz="1100" dirty="0" smtClean="0">
                <a:latin typeface="Courier"/>
                <a:cs typeface="Courier"/>
              </a:rPr>
              <a:t>*</a:t>
            </a:r>
            <a:r>
              <a:rPr lang="en-US" sz="1100" dirty="0" err="1" smtClean="0">
                <a:latin typeface="Courier"/>
                <a:cs typeface="Courier"/>
              </a:rPr>
              <a:t>numLocales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6</a:t>
            </a:r>
          </a:p>
          <a:p>
            <a:r>
              <a:rPr lang="en-US" sz="1100" dirty="0" smtClean="0">
                <a:latin typeface="Courier"/>
                <a:cs typeface="Courier"/>
              </a:rPr>
              <a:t>7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//assign loop iterations to locales</a:t>
            </a:r>
            <a:endParaRPr lang="en-US" sz="11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8       </a:t>
            </a:r>
            <a:r>
              <a:rPr lang="en-US" sz="1100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locDoms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do on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locDom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9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10		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//determine the index of the first element in the </a:t>
            </a:r>
            <a:r>
              <a:rPr lang="en-US" sz="1100" b="1" dirty="0" err="1" smtClean="0">
                <a:solidFill>
                  <a:srgbClr val="660066"/>
                </a:solidFill>
                <a:latin typeface="Courier"/>
                <a:cs typeface="Courier"/>
              </a:rPr>
              <a:t>locDom</a:t>
            </a:r>
            <a:endParaRPr lang="en-US" sz="1100" b="1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11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  </a:t>
            </a:r>
            <a:r>
              <a:rPr lang="en-US" sz="1100" b="1" dirty="0" err="1">
                <a:latin typeface="Courier"/>
                <a:cs typeface="Courier"/>
              </a:rPr>
              <a:t>v</a:t>
            </a:r>
            <a:r>
              <a:rPr lang="en-US" sz="1100" b="1" dirty="0" err="1" smtClean="0">
                <a:latin typeface="Courier"/>
                <a:cs typeface="Courier"/>
              </a:rPr>
              <a:t>ar</a:t>
            </a:r>
            <a:r>
              <a:rPr lang="en-US" sz="1100" dirty="0" smtClean="0">
                <a:latin typeface="Courier"/>
                <a:cs typeface="Courier"/>
              </a:rPr>
              <a:t> start = </a:t>
            </a:r>
            <a:r>
              <a:rPr lang="en-US" sz="1100" dirty="0" err="1" smtClean="0">
                <a:latin typeface="Courier"/>
                <a:cs typeface="Courier"/>
              </a:rPr>
              <a:t>locDom.myStarts.low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12          </a:t>
            </a:r>
            <a:r>
              <a:rPr lang="en-US" sz="1100" b="1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tasks = </a:t>
            </a:r>
            <a:r>
              <a:rPr lang="en-US" sz="1100" dirty="0" err="1" smtClean="0">
                <a:latin typeface="Courier"/>
                <a:cs typeface="Courier"/>
              </a:rPr>
              <a:t>here.numCores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13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14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//each core on a locale can handle its own chunk of work in parallel</a:t>
            </a:r>
          </a:p>
          <a:p>
            <a:r>
              <a:rPr lang="en-US" sz="1100" dirty="0" smtClean="0">
                <a:latin typeface="Courier"/>
                <a:cs typeface="Courier"/>
              </a:rPr>
              <a:t>15	       </a:t>
            </a:r>
            <a:r>
              <a:rPr lang="en-US" sz="1100" b="1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core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0..tasks-1 </a:t>
            </a:r>
            <a:r>
              <a:rPr lang="en-US" sz="1100" b="1" dirty="0" smtClean="0">
                <a:latin typeface="Courier"/>
                <a:cs typeface="Courier"/>
              </a:rPr>
              <a:t>do</a:t>
            </a:r>
          </a:p>
          <a:p>
            <a:r>
              <a:rPr lang="en-US" sz="1100" dirty="0" smtClean="0">
                <a:latin typeface="Courier"/>
                <a:cs typeface="Courier"/>
              </a:rPr>
              <a:t>16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17	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//serialize the division of work in case there are </a:t>
            </a:r>
          </a:p>
          <a:p>
            <a:r>
              <a:rPr lang="en-US" sz="1100" dirty="0" smtClean="0">
                <a:latin typeface="Courier"/>
                <a:cs typeface="Courier"/>
              </a:rPr>
              <a:t>18</a:t>
            </a:r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       </a:t>
            </a:r>
            <a:r>
              <a:rPr lang="en-US" sz="1100" b="1" dirty="0" smtClean="0">
                <a:solidFill>
                  <a:srgbClr val="660066"/>
                </a:solidFill>
                <a:latin typeface="Courier"/>
                <a:cs typeface="Courier"/>
              </a:rPr>
              <a:t>//more elements within a block than there are cores</a:t>
            </a:r>
          </a:p>
          <a:p>
            <a:r>
              <a:rPr lang="en-US" sz="1100" dirty="0" smtClean="0">
                <a:latin typeface="Courier"/>
                <a:cs typeface="Courier"/>
              </a:rPr>
              <a:t>19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       </a:t>
            </a:r>
            <a:r>
              <a:rPr lang="en-US" sz="1100" b="1" dirty="0" smtClean="0">
                <a:latin typeface="Courier"/>
                <a:cs typeface="Courier"/>
              </a:rPr>
              <a:t>for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core..blocksize-1 </a:t>
            </a:r>
            <a:r>
              <a:rPr lang="en-US" sz="1100" b="1" dirty="0" smtClean="0">
                <a:latin typeface="Courier"/>
                <a:cs typeface="Courier"/>
              </a:rPr>
              <a:t>by</a:t>
            </a:r>
            <a:r>
              <a:rPr lang="en-US" sz="1100" dirty="0" smtClean="0">
                <a:latin typeface="Courier"/>
                <a:cs typeface="Courier"/>
              </a:rPr>
              <a:t> tasks {</a:t>
            </a:r>
          </a:p>
          <a:p>
            <a:r>
              <a:rPr lang="en-US" sz="1100" dirty="0" smtClean="0">
                <a:latin typeface="Courier"/>
                <a:cs typeface="Courier"/>
              </a:rPr>
              <a:t>20 </a:t>
            </a:r>
          </a:p>
          <a:p>
            <a:r>
              <a:rPr lang="en-US" sz="1100" dirty="0" smtClean="0">
                <a:latin typeface="Courier"/>
                <a:cs typeface="Courier"/>
              </a:rPr>
              <a:t>21		            </a:t>
            </a:r>
            <a:r>
              <a:rPr lang="en-US" sz="1100" b="1" dirty="0" smtClean="0">
                <a:latin typeface="Courier"/>
                <a:cs typeface="Courier"/>
              </a:rPr>
              <a:t>yield</a:t>
            </a:r>
            <a:r>
              <a:rPr lang="en-US" sz="1100" dirty="0" smtClean="0">
                <a:latin typeface="Courier"/>
                <a:cs typeface="Courier"/>
              </a:rPr>
              <a:t> (</a:t>
            </a:r>
            <a:r>
              <a:rPr lang="en-US" sz="1100" dirty="0" err="1" smtClean="0">
                <a:latin typeface="Courier"/>
                <a:cs typeface="Courier"/>
              </a:rPr>
              <a:t>start+i</a:t>
            </a:r>
            <a:r>
              <a:rPr lang="en-US" sz="1100" dirty="0" smtClean="0">
                <a:latin typeface="Courier"/>
                <a:cs typeface="Courier"/>
              </a:rPr>
              <a:t>)..end </a:t>
            </a:r>
            <a:r>
              <a:rPr lang="en-US" sz="1100" b="1" dirty="0" smtClean="0">
                <a:latin typeface="Courier"/>
                <a:cs typeface="Courier"/>
              </a:rPr>
              <a:t>by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blockcyclesize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22  }  }         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66779" y="178406"/>
            <a:ext cx="7859133" cy="4159683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0941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4804" y="363415"/>
            <a:ext cx="9369942" cy="2035441"/>
            <a:chOff x="328920" y="363415"/>
            <a:chExt cx="9369942" cy="2035441"/>
          </a:xfrm>
        </p:grpSpPr>
        <p:sp>
          <p:nvSpPr>
            <p:cNvPr id="3" name="TextBox 2"/>
            <p:cNvSpPr txBox="1"/>
            <p:nvPr/>
          </p:nvSpPr>
          <p:spPr>
            <a:xfrm>
              <a:off x="458644" y="444475"/>
              <a:ext cx="9240218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"/>
                  <a:cs typeface="Courier"/>
                </a:rPr>
                <a:t>1   </a:t>
              </a:r>
              <a:r>
                <a:rPr lang="en-US" sz="1100" b="1" dirty="0" err="1" smtClean="0">
                  <a:latin typeface="Courier"/>
                  <a:cs typeface="Courier"/>
                </a:rPr>
                <a:t>iter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CyclicArr.these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tag: </a:t>
              </a:r>
              <a:r>
                <a:rPr lang="en-US" sz="1100" dirty="0" err="1" smtClean="0">
                  <a:latin typeface="Courier"/>
                  <a:cs typeface="Courier"/>
                </a:rPr>
                <a:t>iterKind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fast: </a:t>
              </a:r>
              <a:r>
                <a:rPr lang="en-US" sz="1100" b="1" dirty="0" err="1" smtClean="0">
                  <a:latin typeface="Courier"/>
                  <a:cs typeface="Courier"/>
                </a:rPr>
                <a:t>bool</a:t>
              </a:r>
              <a:r>
                <a:rPr lang="en-US" sz="1100" dirty="0" smtClean="0">
                  <a:latin typeface="Courier"/>
                  <a:cs typeface="Courier"/>
                </a:rPr>
                <a:t> = </a:t>
              </a:r>
              <a:r>
                <a:rPr lang="en-US" sz="1100" b="1" dirty="0" smtClean="0">
                  <a:latin typeface="Courier"/>
                  <a:cs typeface="Courier"/>
                </a:rPr>
                <a:t>false</a:t>
              </a:r>
              <a:r>
                <a:rPr lang="en-US" sz="1100" dirty="0" smtClean="0">
                  <a:latin typeface="Courier"/>
                  <a:cs typeface="Courier"/>
                </a:rPr>
                <a:t>) </a:t>
              </a:r>
              <a:r>
                <a:rPr lang="en-US" sz="1100" b="1" dirty="0" err="1" smtClean="0">
                  <a:latin typeface="Courier"/>
                  <a:cs typeface="Courier"/>
                </a:rPr>
                <a:t>var</a:t>
              </a:r>
              <a:endParaRPr lang="en-US" sz="1100" dirty="0">
                <a:latin typeface="Courier"/>
                <a:cs typeface="Courier"/>
              </a:endParaRPr>
            </a:p>
            <a:p>
              <a:r>
                <a:rPr lang="en-US" sz="1100" dirty="0" smtClean="0">
                  <a:latin typeface="Courier"/>
                  <a:cs typeface="Courier"/>
                </a:rPr>
                <a:t>2        </a:t>
              </a:r>
              <a:r>
                <a:rPr lang="en-US" sz="1100" b="1" dirty="0" smtClean="0">
                  <a:latin typeface="Courier"/>
                  <a:cs typeface="Courier"/>
                </a:rPr>
                <a:t>where</a:t>
              </a:r>
              <a:r>
                <a:rPr lang="en-US" sz="1100" dirty="0" smtClean="0">
                  <a:latin typeface="Courier"/>
                  <a:cs typeface="Courier"/>
                </a:rPr>
                <a:t> tag == </a:t>
              </a:r>
              <a:r>
                <a:rPr lang="en-US" sz="1100" dirty="0" err="1" smtClean="0">
                  <a:latin typeface="Courier"/>
                  <a:cs typeface="Courier"/>
                </a:rPr>
                <a:t>iterKind.follower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3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4   </a:t>
              </a:r>
              <a:r>
                <a:rPr lang="en-US" sz="1100" b="1" dirty="0" smtClean="0">
                  <a:latin typeface="Courier"/>
                  <a:cs typeface="Courier"/>
                </a:rPr>
                <a:t>if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arrSection.locale.id</a:t>
              </a:r>
              <a:r>
                <a:rPr lang="en-US" sz="1100" dirty="0" smtClean="0">
                  <a:latin typeface="Courier"/>
                  <a:cs typeface="Courier"/>
                </a:rPr>
                <a:t> == </a:t>
              </a:r>
              <a:r>
                <a:rPr lang="en-US" sz="1100" dirty="0" err="1" smtClean="0">
                  <a:latin typeface="Courier"/>
                  <a:cs typeface="Courier"/>
                </a:rPr>
                <a:t>here.id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then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local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5     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//call original fast follower iterator helper for local elements</a:t>
              </a:r>
            </a:p>
            <a:p>
              <a:pPr marL="228600" indent="-228600">
                <a:buAutoNum type="arabicPlain" startAt="6"/>
              </a:pPr>
              <a:r>
                <a:rPr lang="en-US" sz="1100" dirty="0" smtClean="0">
                  <a:latin typeface="Courier"/>
                  <a:cs typeface="Courier"/>
                </a:rPr>
                <a:t> } </a:t>
              </a:r>
              <a:r>
                <a:rPr lang="en-US" sz="1100" b="1" dirty="0" smtClean="0">
                  <a:latin typeface="Courier"/>
                  <a:cs typeface="Courier"/>
                </a:rPr>
                <a:t>else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>
                  <a:latin typeface="Courier"/>
                  <a:cs typeface="Courier"/>
                </a:rPr>
                <a:t>7</a:t>
              </a:r>
              <a:r>
                <a:rPr lang="en-US" sz="1100" dirty="0" smtClean="0">
                  <a:latin typeface="Courier"/>
                  <a:cs typeface="Courier"/>
                </a:rPr>
                <a:t>	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//call original follower iterator helper for nonlocal elements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8       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"/>
                  <a:cs typeface="Courier"/>
                </a:rPr>
                <a:t>f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ollowThis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9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  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yield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accessHelper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10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       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}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    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11  }  }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28920" y="363415"/>
              <a:ext cx="7737528" cy="2035441"/>
            </a:xfrm>
            <a:prstGeom prst="round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5701" y="444475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97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26175" y="226683"/>
            <a:ext cx="9478036" cy="5216343"/>
            <a:chOff x="220826" y="255196"/>
            <a:chExt cx="9478036" cy="5216343"/>
          </a:xfrm>
        </p:grpSpPr>
        <p:sp>
          <p:nvSpPr>
            <p:cNvPr id="3" name="TextBox 2"/>
            <p:cNvSpPr txBox="1"/>
            <p:nvPr/>
          </p:nvSpPr>
          <p:spPr>
            <a:xfrm>
              <a:off x="458644" y="444475"/>
              <a:ext cx="9240218" cy="483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"/>
                  <a:cs typeface="Courier"/>
                </a:rPr>
                <a:t>1   </a:t>
              </a:r>
              <a:r>
                <a:rPr lang="en-US" sz="1100" b="1" dirty="0" err="1" smtClean="0">
                  <a:latin typeface="Courier"/>
                  <a:cs typeface="Courier"/>
                </a:rPr>
                <a:t>iter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CyclicArr.these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tag: </a:t>
              </a:r>
              <a:r>
                <a:rPr lang="en-US" sz="1100" dirty="0" err="1" smtClean="0">
                  <a:latin typeface="Courier"/>
                  <a:cs typeface="Courier"/>
                </a:rPr>
                <a:t>iterKind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fast: </a:t>
              </a:r>
              <a:r>
                <a:rPr lang="en-US" sz="1100" b="1" dirty="0" err="1" smtClean="0">
                  <a:latin typeface="Courier"/>
                  <a:cs typeface="Courier"/>
                </a:rPr>
                <a:t>bool</a:t>
              </a:r>
              <a:r>
                <a:rPr lang="en-US" sz="1100" dirty="0" smtClean="0">
                  <a:latin typeface="Courier"/>
                  <a:cs typeface="Courier"/>
                </a:rPr>
                <a:t> = </a:t>
              </a:r>
              <a:r>
                <a:rPr lang="en-US" sz="1100" b="1" dirty="0" smtClean="0">
                  <a:latin typeface="Courier"/>
                  <a:cs typeface="Courier"/>
                </a:rPr>
                <a:t>false</a:t>
              </a:r>
              <a:r>
                <a:rPr lang="en-US" sz="1100" dirty="0" smtClean="0">
                  <a:latin typeface="Courier"/>
                  <a:cs typeface="Courier"/>
                </a:rPr>
                <a:t>) </a:t>
              </a:r>
              <a:r>
                <a:rPr lang="en-US" sz="1100" b="1" dirty="0" err="1" smtClean="0">
                  <a:latin typeface="Courier"/>
                  <a:cs typeface="Courier"/>
                </a:rPr>
                <a:t>var</a:t>
              </a:r>
              <a:endParaRPr lang="en-US" sz="1100" dirty="0">
                <a:latin typeface="Courier"/>
                <a:cs typeface="Courier"/>
              </a:endParaRPr>
            </a:p>
            <a:p>
              <a:r>
                <a:rPr lang="en-US" sz="1100" dirty="0" smtClean="0">
                  <a:latin typeface="Courier"/>
                  <a:cs typeface="Courier"/>
                </a:rPr>
                <a:t>2        </a:t>
              </a:r>
              <a:r>
                <a:rPr lang="en-US" sz="1100" b="1" dirty="0" smtClean="0">
                  <a:latin typeface="Courier"/>
                  <a:cs typeface="Courier"/>
                </a:rPr>
                <a:t>where</a:t>
              </a:r>
              <a:r>
                <a:rPr lang="en-US" sz="1100" dirty="0" smtClean="0">
                  <a:latin typeface="Courier"/>
                  <a:cs typeface="Courier"/>
                </a:rPr>
                <a:t> tag == </a:t>
              </a:r>
              <a:r>
                <a:rPr lang="en-US" sz="1100" dirty="0" err="1" smtClean="0">
                  <a:latin typeface="Courier"/>
                  <a:cs typeface="Courier"/>
                </a:rPr>
                <a:t>iterKind.follower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3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4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/check that all elements in chunk are from the same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locale by examining each dim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5   </a:t>
              </a:r>
              <a:r>
                <a:rPr lang="en-US" sz="1100" b="1" dirty="0" smtClean="0"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latin typeface="Courier"/>
                  <a:cs typeface="Courier"/>
                </a:rPr>
                <a:t> 1..rank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6</a:t>
              </a:r>
              <a:r>
                <a:rPr lang="en-US" sz="1100" b="1" dirty="0" smtClean="0">
                  <a:latin typeface="Courier"/>
                  <a:cs typeface="Courier"/>
                </a:rPr>
                <a:t>        if</a:t>
              </a:r>
              <a:r>
                <a:rPr lang="en-US" sz="1100" dirty="0" smtClean="0">
                  <a:latin typeface="Courier"/>
                  <a:cs typeface="Courier"/>
                </a:rPr>
                <a:t> (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).stride * </a:t>
              </a:r>
              <a:r>
                <a:rPr lang="en-US" sz="1100" dirty="0" err="1" smtClean="0">
                  <a:latin typeface="Courier"/>
                  <a:cs typeface="Courier"/>
                </a:rPr>
                <a:t>dom.whole.dim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).stride % 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7            </a:t>
              </a:r>
              <a:r>
                <a:rPr lang="en-US" sz="1100" dirty="0" err="1" smtClean="0">
                  <a:latin typeface="Courier"/>
                  <a:cs typeface="Courier"/>
                </a:rPr>
                <a:t>dom.dist.targetLocDom.dim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).size != 0) {</a:t>
              </a:r>
              <a:endParaRPr lang="en-US" sz="1100" dirty="0"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8         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//call original follower iterator helper for nonlocal elements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9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	   </a:t>
              </a:r>
              <a:r>
                <a:rPr lang="en-US" sz="1100" b="1" dirty="0" smtClean="0"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10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   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yield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accessHelper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11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>
                  <a:solidFill>
                    <a:srgbClr val="000000"/>
                  </a:solidFill>
                  <a:latin typeface="Courier"/>
                  <a:cs typeface="Courier"/>
                </a:rPr>
                <a:t>	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  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}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12  }    }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13  </a:t>
              </a:r>
              <a:r>
                <a:rPr lang="en-US" sz="1100" b="1" dirty="0" smtClean="0">
                  <a:latin typeface="Courier"/>
                  <a:cs typeface="Courier"/>
                </a:rPr>
                <a:t>if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arrSection.locale.id</a:t>
              </a:r>
              <a:r>
                <a:rPr lang="en-US" sz="1100" dirty="0" smtClean="0">
                  <a:latin typeface="Courier"/>
                  <a:cs typeface="Courier"/>
                </a:rPr>
                <a:t> == </a:t>
              </a:r>
              <a:r>
                <a:rPr lang="en-US" sz="1100" dirty="0" err="1" smtClean="0">
                  <a:latin typeface="Courier"/>
                  <a:cs typeface="Courier"/>
                </a:rPr>
                <a:t>here.id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then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local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14   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//call original fast follower iterator helper for local elements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15  } </a:t>
              </a:r>
              <a:r>
                <a:rPr lang="en-US" sz="1100" b="1" dirty="0" smtClean="0">
                  <a:latin typeface="Courier"/>
                  <a:cs typeface="Courier"/>
                </a:rPr>
                <a:t>else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16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    //allocate local buffer to hold remote elements, compute source and destination 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	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17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   //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strides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, number of elements to communicate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18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err="1" smtClean="0">
                  <a:latin typeface="Courier"/>
                  <a:cs typeface="Courier"/>
                </a:rPr>
                <a:t>chpl_comm_gets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buf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deststr</a:t>
              </a:r>
              <a:r>
                <a:rPr lang="en-US" sz="1100" dirty="0" smtClean="0">
                  <a:latin typeface="Courier"/>
                  <a:cs typeface="Courier"/>
                </a:rPr>
                <a:t>, arrSection.</a:t>
              </a:r>
              <a:r>
                <a:rPr lang="en-US" sz="1100" dirty="0" err="1" smtClean="0">
                  <a:latin typeface="Courier"/>
                  <a:cs typeface="Courier"/>
                </a:rPr>
                <a:t>myElems</a:t>
              </a:r>
              <a:r>
                <a:rPr lang="en-US" sz="1100" dirty="0" smtClean="0">
                  <a:latin typeface="Courier"/>
                  <a:cs typeface="Courier"/>
                </a:rPr>
                <a:t>._</a:t>
              </a:r>
              <a:r>
                <a:rPr lang="en-US" sz="1100" dirty="0" err="1" smtClean="0">
                  <a:latin typeface="Courier"/>
                  <a:cs typeface="Courier"/>
                </a:rPr>
                <a:t>value.theData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srcstr</a:t>
              </a:r>
              <a:r>
                <a:rPr lang="en-US" sz="1100" dirty="0" smtClean="0">
                  <a:latin typeface="Courier"/>
                  <a:cs typeface="Courier"/>
                </a:rPr>
                <a:t>, count);</a:t>
              </a:r>
              <a:endParaRPr lang="en-US" sz="1100" b="1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19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	</a:t>
              </a:r>
              <a:r>
                <a:rPr lang="en-US" sz="1100" b="1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changed =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false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  <a:endParaRPr lang="en-US" sz="11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20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buf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21			</a:t>
              </a:r>
              <a:r>
                <a:rPr lang="en-US" sz="1100" b="1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old_i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22		    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yield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23			</a:t>
              </a:r>
              <a:r>
                <a:rPr lang="en-US" sz="1100" b="1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new_val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24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	  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if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old_val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!=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new_val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then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changed =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true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25</a:t>
              </a:r>
              <a:r>
                <a:rPr lang="en-US" sz="1100" b="1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}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26</a:t>
              </a:r>
              <a:r>
                <a:rPr lang="en-US" sz="1100" b="1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	if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changed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then 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27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 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       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chpl_comm_puts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>
                  <a:latin typeface="Courier"/>
                  <a:cs typeface="Courier"/>
                </a:rPr>
                <a:t>arrSection.</a:t>
              </a:r>
              <a:r>
                <a:rPr lang="en-US" sz="1100" dirty="0" err="1">
                  <a:latin typeface="Courier"/>
                  <a:cs typeface="Courier"/>
                </a:rPr>
                <a:t>myElems</a:t>
              </a:r>
              <a:r>
                <a:rPr lang="en-US" sz="1100" dirty="0">
                  <a:latin typeface="Courier"/>
                  <a:cs typeface="Courier"/>
                </a:rPr>
                <a:t>._</a:t>
              </a:r>
              <a:r>
                <a:rPr lang="en-US" sz="1100" dirty="0" err="1">
                  <a:latin typeface="Courier"/>
                  <a:cs typeface="Courier"/>
                </a:rPr>
                <a:t>value.theData</a:t>
              </a:r>
              <a:r>
                <a:rPr lang="en-US" sz="1100" dirty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srcstr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buf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deststr</a:t>
              </a:r>
              <a:r>
                <a:rPr lang="en-US" sz="1100" dirty="0" smtClean="0">
                  <a:latin typeface="Courier"/>
                  <a:cs typeface="Courier"/>
                </a:rPr>
                <a:t>, count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);</a:t>
              </a:r>
              <a:endParaRPr lang="en-US" sz="1100" b="1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100" dirty="0" smtClean="0">
                  <a:latin typeface="Courier"/>
                  <a:cs typeface="Courier"/>
                </a:rPr>
                <a:t>28  }    }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20826" y="255196"/>
              <a:ext cx="8359063" cy="5216343"/>
            </a:xfrm>
            <a:prstGeom prst="round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6258" y="412976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200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17613</TotalTime>
  <Words>1192</Words>
  <Application>Microsoft Macintosh PowerPoint</Application>
  <PresentationFormat>On-screen Show (4:3)</PresentationFormat>
  <Paragraphs>246</Paragraphs>
  <Slides>24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Aroon  Sharma</dc:creator>
  <cp:lastModifiedBy>Aroon  Sharma</cp:lastModifiedBy>
  <cp:revision>120</cp:revision>
  <dcterms:created xsi:type="dcterms:W3CDTF">2014-04-17T02:11:29Z</dcterms:created>
  <dcterms:modified xsi:type="dcterms:W3CDTF">2014-10-22T02:42:23Z</dcterms:modified>
</cp:coreProperties>
</file>