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7" r:id="rId3"/>
    <p:sldId id="258" r:id="rId4"/>
    <p:sldId id="280" r:id="rId5"/>
    <p:sldId id="259" r:id="rId6"/>
    <p:sldId id="270" r:id="rId7"/>
    <p:sldId id="274" r:id="rId8"/>
    <p:sldId id="275" r:id="rId9"/>
    <p:sldId id="260" r:id="rId10"/>
    <p:sldId id="271" r:id="rId11"/>
    <p:sldId id="272" r:id="rId12"/>
    <p:sldId id="281" r:id="rId13"/>
    <p:sldId id="262" r:id="rId14"/>
    <p:sldId id="276" r:id="rId15"/>
    <p:sldId id="261" r:id="rId16"/>
    <p:sldId id="277" r:id="rId17"/>
    <p:sldId id="263" r:id="rId18"/>
    <p:sldId id="278" r:id="rId19"/>
    <p:sldId id="279" r:id="rId20"/>
    <p:sldId id="264" r:id="rId21"/>
    <p:sldId id="265" r:id="rId22"/>
    <p:sldId id="269" r:id="rId23"/>
  </p:sldIdLst>
  <p:sldSz cx="18288000" cy="10287000"/>
  <p:notesSz cx="6858000" cy="9144000"/>
  <p:embeddedFontLst>
    <p:embeddedFont>
      <p:font typeface="Oswald Bold" panose="020B0604020202020204" charset="0"/>
      <p:regular r:id="rId25"/>
      <p:bold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6" d="100"/>
          <a:sy n="76" d="100"/>
        </p:scale>
        <p:origin x="47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B098B-71B4-4C7F-BA6A-8D865ED95F56}" type="datetimeFigureOut">
              <a:rPr lang="en-IN" smtClean="0"/>
              <a:t>30-05-2024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469ADC-BC0A-47D2-8CA7-B6954DBCBF9C}" type="slidenum">
              <a:rPr lang="en-IN" smtClean="0"/>
              <a:t>‹#›</a:t>
            </a:fld>
            <a:endParaRPr lang="en-IN"/>
          </a:p>
        </p:txBody>
      </p:sp>
    </p:spTree>
    <p:extLst>
      <p:ext uri="{BB962C8B-B14F-4D97-AF65-F5344CB8AC3E}">
        <p14:creationId xmlns:p14="http://schemas.microsoft.com/office/powerpoint/2010/main" val="242265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469ADC-BC0A-47D2-8CA7-B6954DBCBF9C}" type="slidenum">
              <a:rPr lang="en-IN" smtClean="0"/>
              <a:t>12</a:t>
            </a:fld>
            <a:endParaRPr lang="en-IN"/>
          </a:p>
        </p:txBody>
      </p:sp>
    </p:spTree>
    <p:extLst>
      <p:ext uri="{BB962C8B-B14F-4D97-AF65-F5344CB8AC3E}">
        <p14:creationId xmlns:p14="http://schemas.microsoft.com/office/powerpoint/2010/main" val="1763326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academia.edu/40510103/Speed_Breaker_and_Pothole_Mapping" TargetMode="External"/><Relationship Id="rId2" Type="http://schemas.openxmlformats.org/officeDocument/2006/relationships/hyperlink" Target="https://www.sciencedirect.com/science/article/pii/S1474034611000036?ref=pdf_download&amp;fr=RR-2&amp;rr=836f633b4d809371" TargetMode="External"/><Relationship Id="rId1" Type="http://schemas.openxmlformats.org/officeDocument/2006/relationships/slideLayout" Target="../slideLayouts/slideLayout7.xml"/><Relationship Id="rId6" Type="http://schemas.openxmlformats.org/officeDocument/2006/relationships/hyperlink" Target="https://sci-hub.hkvisa.net/10.1109/BigDataService49289.2020.00039" TargetMode="External"/><Relationship Id="rId5" Type="http://schemas.openxmlformats.org/officeDocument/2006/relationships/hyperlink" Target="https://sci-hub.hkvisa.net/10.1109/ICICT48043.2020.9112424" TargetMode="External"/><Relationship Id="rId4" Type="http://schemas.openxmlformats.org/officeDocument/2006/relationships/hyperlink" Target="https://sci-hub.hkvisa.net/10.1109/IDEA49133.2020.9170705"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link.springer.com/article/10.1007/s43684-022-00037-z#auth-Sriharipriya-K_C-Aff1" TargetMode="External"/><Relationship Id="rId2" Type="http://schemas.openxmlformats.org/officeDocument/2006/relationships/hyperlink" Target="https://link.springer.com/article/10.1007/s43684-022-00037-z#auth-Mohan_Prakash-B-Aff1"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765240" y="1038225"/>
            <a:ext cx="16757519" cy="6010813"/>
          </a:xfrm>
          <a:prstGeom prst="rect">
            <a:avLst/>
          </a:prstGeom>
        </p:spPr>
        <p:txBody>
          <a:bodyPr lIns="0" tIns="0" rIns="0" bIns="0" rtlCol="0" anchor="t">
            <a:spAutoFit/>
          </a:bodyPr>
          <a:lstStyle/>
          <a:p>
            <a:pPr algn="ctr">
              <a:lnSpc>
                <a:spcPts val="5880"/>
              </a:lnSpc>
            </a:pPr>
            <a:r>
              <a:rPr lang="en-US" sz="4900" dirty="0">
                <a:solidFill>
                  <a:srgbClr val="000000"/>
                </a:solidFill>
                <a:latin typeface="Times New Roman" panose="02020603050405020304" pitchFamily="18" charset="0"/>
                <a:cs typeface="Times New Roman" panose="02020603050405020304" pitchFamily="18" charset="0"/>
              </a:rPr>
              <a:t>Pothole detection using </a:t>
            </a:r>
          </a:p>
          <a:p>
            <a:pPr algn="ctr">
              <a:lnSpc>
                <a:spcPts val="5879"/>
              </a:lnSpc>
            </a:pPr>
            <a:r>
              <a:rPr lang="en-US" sz="4899" dirty="0">
                <a:solidFill>
                  <a:srgbClr val="000000"/>
                </a:solidFill>
                <a:latin typeface="Times New Roman" panose="02020603050405020304" pitchFamily="18" charset="0"/>
                <a:cs typeface="Times New Roman" panose="02020603050405020304" pitchFamily="18" charset="0"/>
              </a:rPr>
              <a:t>Deep Learning </a:t>
            </a:r>
          </a:p>
          <a:p>
            <a:pPr algn="ctr">
              <a:lnSpc>
                <a:spcPts val="5880"/>
              </a:lnSpc>
            </a:pPr>
            <a:r>
              <a:rPr lang="en-US" sz="4900" dirty="0">
                <a:solidFill>
                  <a:srgbClr val="000000"/>
                </a:solidFill>
                <a:latin typeface="Times New Roman" panose="02020603050405020304" pitchFamily="18" charset="0"/>
                <a:cs typeface="Times New Roman" panose="02020603050405020304" pitchFamily="18" charset="0"/>
              </a:rPr>
              <a:t>and Alert System</a:t>
            </a:r>
          </a:p>
          <a:p>
            <a:pPr algn="ctr">
              <a:lnSpc>
                <a:spcPts val="5880"/>
              </a:lnSpc>
            </a:pPr>
            <a:endParaRPr lang="en-US" sz="4900" dirty="0">
              <a:solidFill>
                <a:srgbClr val="000000"/>
              </a:solidFill>
              <a:latin typeface="Times New Roman" panose="02020603050405020304" pitchFamily="18" charset="0"/>
              <a:cs typeface="Times New Roman" panose="02020603050405020304" pitchFamily="18" charset="0"/>
            </a:endParaRPr>
          </a:p>
          <a:p>
            <a:pPr algn="ctr">
              <a:lnSpc>
                <a:spcPts val="5880"/>
              </a:lnSpc>
            </a:pPr>
            <a:endParaRPr lang="en-US" sz="4900" dirty="0">
              <a:solidFill>
                <a:srgbClr val="000000"/>
              </a:solidFill>
              <a:latin typeface="Times New Roman" panose="02020603050405020304" pitchFamily="18" charset="0"/>
              <a:cs typeface="Times New Roman" panose="02020603050405020304" pitchFamily="18" charset="0"/>
            </a:endParaRPr>
          </a:p>
          <a:p>
            <a:pPr algn="ctr">
              <a:lnSpc>
                <a:spcPts val="5880"/>
              </a:lnSpc>
            </a:pPr>
            <a:endParaRPr lang="en-US" sz="4900" dirty="0">
              <a:solidFill>
                <a:srgbClr val="000000"/>
              </a:solidFill>
              <a:latin typeface="Times New Roman" panose="02020603050405020304" pitchFamily="18" charset="0"/>
              <a:cs typeface="Times New Roman" panose="02020603050405020304" pitchFamily="18" charset="0"/>
            </a:endParaRPr>
          </a:p>
          <a:p>
            <a:pPr algn="ctr">
              <a:lnSpc>
                <a:spcPts val="5880"/>
              </a:lnSpc>
            </a:pPr>
            <a:endParaRPr lang="en-US" sz="4900" dirty="0">
              <a:solidFill>
                <a:srgbClr val="000000"/>
              </a:solidFill>
              <a:latin typeface="Times New Roman" panose="02020603050405020304" pitchFamily="18" charset="0"/>
              <a:cs typeface="Times New Roman" panose="02020603050405020304" pitchFamily="18" charset="0"/>
            </a:endParaRPr>
          </a:p>
          <a:p>
            <a:pPr algn="ctr">
              <a:lnSpc>
                <a:spcPts val="5880"/>
              </a:lnSpc>
            </a:pPr>
            <a:r>
              <a:rPr lang="en-US" sz="4900" dirty="0">
                <a:solidFill>
                  <a:srgbClr val="000000"/>
                </a:solidFill>
                <a:latin typeface="Times New Roman" panose="02020603050405020304" pitchFamily="18" charset="0"/>
                <a:cs typeface="Times New Roman" panose="02020603050405020304" pitchFamily="18" charset="0"/>
              </a:rPr>
              <a:t> </a:t>
            </a:r>
          </a:p>
        </p:txBody>
      </p:sp>
      <p:sp>
        <p:nvSpPr>
          <p:cNvPr id="3" name="TextBox 3"/>
          <p:cNvSpPr txBox="1"/>
          <p:nvPr/>
        </p:nvSpPr>
        <p:spPr>
          <a:xfrm>
            <a:off x="801509" y="7187845"/>
            <a:ext cx="15555091" cy="2224860"/>
          </a:xfrm>
          <a:prstGeom prst="rect">
            <a:avLst/>
          </a:prstGeom>
        </p:spPr>
        <p:txBody>
          <a:bodyPr lIns="0" tIns="0" rIns="0" bIns="0" rtlCol="0" anchor="t">
            <a:spAutoFit/>
          </a:bodyPr>
          <a:lstStyle/>
          <a:p>
            <a:pPr algn="l">
              <a:lnSpc>
                <a:spcPts val="4339"/>
              </a:lnSpc>
            </a:pPr>
            <a:r>
              <a:rPr lang="en-US" sz="3099" dirty="0">
                <a:solidFill>
                  <a:srgbClr val="000000"/>
                </a:solidFill>
                <a:latin typeface="Times New Roman" panose="02020603050405020304" pitchFamily="18" charset="0"/>
                <a:cs typeface="Times New Roman" panose="02020603050405020304" pitchFamily="18" charset="0"/>
              </a:rPr>
              <a:t>  Presented by :-</a:t>
            </a:r>
          </a:p>
          <a:p>
            <a:pPr marL="731520" lvl="2" indent="-243840" algn="l">
              <a:lnSpc>
                <a:spcPts val="4480"/>
              </a:lnSpc>
              <a:buFont typeface="Arial"/>
              <a:buChar char="⚬"/>
            </a:pPr>
            <a:r>
              <a:rPr lang="en-US" sz="3200" dirty="0">
                <a:solidFill>
                  <a:srgbClr val="000000"/>
                </a:solidFill>
                <a:latin typeface="Times New Roman" panose="02020603050405020304" pitchFamily="18" charset="0"/>
                <a:cs typeface="Times New Roman" panose="02020603050405020304" pitchFamily="18" charset="0"/>
              </a:rPr>
              <a:t> Arup Sarkar</a:t>
            </a:r>
          </a:p>
          <a:p>
            <a:pPr marL="731520" lvl="2" indent="-243840" algn="l">
              <a:lnSpc>
                <a:spcPts val="4480"/>
              </a:lnSpc>
              <a:buFont typeface="Arial"/>
              <a:buChar char="⚬"/>
            </a:pPr>
            <a:r>
              <a:rPr lang="en-US" sz="3200" dirty="0">
                <a:solidFill>
                  <a:srgbClr val="000000"/>
                </a:solidFill>
                <a:latin typeface="Times New Roman" panose="02020603050405020304" pitchFamily="18" charset="0"/>
                <a:cs typeface="Times New Roman" panose="02020603050405020304" pitchFamily="18" charset="0"/>
              </a:rPr>
              <a:t>Jackson Narzari</a:t>
            </a:r>
          </a:p>
          <a:p>
            <a:pPr marL="731520" lvl="2" indent="-243840" algn="l">
              <a:lnSpc>
                <a:spcPts val="4480"/>
              </a:lnSpc>
              <a:buFont typeface="Arial"/>
              <a:buChar char="⚬"/>
            </a:pPr>
            <a:r>
              <a:rPr lang="en-US" sz="3200" dirty="0">
                <a:solidFill>
                  <a:srgbClr val="000000"/>
                </a:solidFill>
                <a:latin typeface="Times New Roman" panose="02020603050405020304" pitchFamily="18" charset="0"/>
                <a:cs typeface="Times New Roman" panose="02020603050405020304" pitchFamily="18" charset="0"/>
              </a:rPr>
              <a:t>John </a:t>
            </a:r>
            <a:r>
              <a:rPr lang="en-US" sz="3200" dirty="0" err="1">
                <a:solidFill>
                  <a:srgbClr val="000000"/>
                </a:solidFill>
                <a:latin typeface="Times New Roman" panose="02020603050405020304" pitchFamily="18" charset="0"/>
                <a:cs typeface="Times New Roman" panose="02020603050405020304" pitchFamily="18" charset="0"/>
              </a:rPr>
              <a:t>Kenedy</a:t>
            </a:r>
            <a:r>
              <a:rPr lang="en-US" sz="3200" dirty="0">
                <a:solidFill>
                  <a:srgbClr val="000000"/>
                </a:solidFill>
                <a:latin typeface="Times New Roman" panose="02020603050405020304" pitchFamily="18" charset="0"/>
                <a:cs typeface="Times New Roman" panose="02020603050405020304" pitchFamily="18" charset="0"/>
              </a:rPr>
              <a:t> Toppo</a:t>
            </a:r>
          </a:p>
        </p:txBody>
      </p:sp>
      <p:sp>
        <p:nvSpPr>
          <p:cNvPr id="4" name="TextBox 4"/>
          <p:cNvSpPr txBox="1"/>
          <p:nvPr/>
        </p:nvSpPr>
        <p:spPr>
          <a:xfrm>
            <a:off x="10007052" y="6942848"/>
            <a:ext cx="7252248" cy="695960"/>
          </a:xfrm>
          <a:prstGeom prst="rect">
            <a:avLst/>
          </a:prstGeom>
        </p:spPr>
        <p:txBody>
          <a:bodyPr lIns="0" tIns="0" rIns="0" bIns="0" rtlCol="0" anchor="t">
            <a:spAutoFit/>
          </a:bodyPr>
          <a:lstStyle/>
          <a:p>
            <a:pPr algn="ctr">
              <a:lnSpc>
                <a:spcPts val="5740"/>
              </a:lnSpc>
            </a:pPr>
            <a:r>
              <a:rPr lang="en-US" sz="4100">
                <a:solidFill>
                  <a:srgbClr val="000000"/>
                </a:solidFill>
                <a:latin typeface="Times New Roman" panose="02020603050405020304" pitchFamily="18" charset="0"/>
                <a:cs typeface="Times New Roman" panose="02020603050405020304" pitchFamily="18" charset="0"/>
              </a:rPr>
              <a:t>UNDER THE GUIDANCE OF</a:t>
            </a:r>
          </a:p>
        </p:txBody>
      </p:sp>
      <p:sp>
        <p:nvSpPr>
          <p:cNvPr id="5" name="TextBox 5"/>
          <p:cNvSpPr txBox="1"/>
          <p:nvPr/>
        </p:nvSpPr>
        <p:spPr>
          <a:xfrm>
            <a:off x="10007052" y="7775642"/>
            <a:ext cx="7861239" cy="1581715"/>
          </a:xfrm>
          <a:prstGeom prst="rect">
            <a:avLst/>
          </a:prstGeom>
        </p:spPr>
        <p:txBody>
          <a:bodyPr lIns="0" tIns="0" rIns="0" bIns="0" rtlCol="0" anchor="t">
            <a:spAutoFit/>
          </a:bodyPr>
          <a:lstStyle/>
          <a:p>
            <a:pPr algn="ctr">
              <a:lnSpc>
                <a:spcPts val="4394"/>
              </a:lnSpc>
            </a:pPr>
            <a:r>
              <a:rPr lang="en-US" sz="3139" dirty="0">
                <a:solidFill>
                  <a:srgbClr val="000000"/>
                </a:solidFill>
                <a:latin typeface="Times New Roman" panose="02020603050405020304" pitchFamily="18" charset="0"/>
                <a:cs typeface="Times New Roman" panose="02020603050405020304" pitchFamily="18" charset="0"/>
              </a:rPr>
              <a:t> Ms. Tania Sarkar</a:t>
            </a:r>
          </a:p>
          <a:p>
            <a:pPr algn="ctr">
              <a:lnSpc>
                <a:spcPts val="4115"/>
              </a:lnSpc>
            </a:pPr>
            <a:r>
              <a:rPr lang="en-US" sz="2940" dirty="0">
                <a:solidFill>
                  <a:srgbClr val="000000"/>
                </a:solidFill>
                <a:latin typeface="Times New Roman" panose="02020603050405020304" pitchFamily="18" charset="0"/>
                <a:cs typeface="Times New Roman" panose="02020603050405020304" pitchFamily="18" charset="0"/>
              </a:rPr>
              <a:t>Assistant Professor</a:t>
            </a:r>
          </a:p>
          <a:p>
            <a:pPr algn="just">
              <a:lnSpc>
                <a:spcPts val="4115"/>
              </a:lnSpc>
            </a:pPr>
            <a:r>
              <a:rPr lang="en-US" sz="2940" dirty="0">
                <a:solidFill>
                  <a:srgbClr val="000000"/>
                </a:solidFill>
                <a:latin typeface="Times New Roman" panose="02020603050405020304" pitchFamily="18" charset="0"/>
                <a:cs typeface="Times New Roman" panose="02020603050405020304" pitchFamily="18" charset="0"/>
              </a:rPr>
              <a:t>Dept. of Computer Science &amp;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3717958" y="342900"/>
            <a:ext cx="10852083" cy="1255152"/>
          </a:xfrm>
          <a:prstGeom prst="rect">
            <a:avLst/>
          </a:prstGeom>
        </p:spPr>
        <p:txBody>
          <a:bodyPr lIns="0" tIns="0" rIns="0" bIns="0" rtlCol="0" anchor="t">
            <a:spAutoFit/>
          </a:bodyPr>
          <a:lstStyle/>
          <a:p>
            <a:pPr algn="ctr">
              <a:lnSpc>
                <a:spcPts val="10800"/>
              </a:lnSpc>
            </a:pPr>
            <a:r>
              <a:rPr lang="en-US" sz="7200" b="1" dirty="0">
                <a:solidFill>
                  <a:srgbClr val="000000"/>
                </a:solidFill>
                <a:latin typeface="Times New Roman" panose="02020603050405020304" pitchFamily="18" charset="0"/>
                <a:cs typeface="Times New Roman" panose="02020603050405020304" pitchFamily="18" charset="0"/>
              </a:rPr>
              <a:t>LITERATURE SURVEY</a:t>
            </a:r>
          </a:p>
        </p:txBody>
      </p:sp>
      <p:sp>
        <p:nvSpPr>
          <p:cNvPr id="21" name="TextBox 20">
            <a:extLst>
              <a:ext uri="{FF2B5EF4-FFF2-40B4-BE49-F238E27FC236}">
                <a16:creationId xmlns:a16="http://schemas.microsoft.com/office/drawing/2014/main" id="{4CE12ACC-028B-F5BC-331C-F5EF7EED384E}"/>
              </a:ext>
            </a:extLst>
          </p:cNvPr>
          <p:cNvSpPr txBox="1"/>
          <p:nvPr/>
        </p:nvSpPr>
        <p:spPr>
          <a:xfrm>
            <a:off x="914400" y="2400300"/>
            <a:ext cx="16535400" cy="6247864"/>
          </a:xfrm>
          <a:prstGeom prst="rect">
            <a:avLst/>
          </a:prstGeom>
          <a:noFill/>
        </p:spPr>
        <p:txBody>
          <a:bodyPr wrap="square">
            <a:spAutoFit/>
          </a:bodyPr>
          <a:lstStyle/>
          <a:p>
            <a:pPr marL="285750" indent="-285750" algn="just">
              <a:buFont typeface="Arial" panose="020B0604020202020204" pitchFamily="34" charset="0"/>
              <a:buChar char="•"/>
            </a:pPr>
            <a:r>
              <a:rPr lang="en-US" sz="4000" b="1" dirty="0">
                <a:latin typeface="Times New Roman" panose="02020603050405020304" pitchFamily="18" charset="0"/>
                <a:cs typeface="Times New Roman" panose="02020603050405020304" pitchFamily="18" charset="0"/>
              </a:rPr>
              <a:t>Sensor-Based Detection:</a:t>
            </a:r>
          </a:p>
          <a:p>
            <a:pPr algn="just"/>
            <a:r>
              <a:rPr lang="en-US" sz="4000" dirty="0">
                <a:latin typeface="Times New Roman" panose="02020603050405020304" pitchFamily="18" charset="0"/>
                <a:cs typeface="Times New Roman" panose="02020603050405020304" pitchFamily="18" charset="0"/>
              </a:rPr>
              <a:t>    	  Uses data from sensors like accelerometers and gyroscopes.</a:t>
            </a:r>
          </a:p>
          <a:p>
            <a:pPr algn="just"/>
            <a:r>
              <a:rPr lang="en-US" sz="4000" dirty="0">
                <a:latin typeface="Times New Roman" panose="02020603050405020304" pitchFamily="18" charset="0"/>
                <a:cs typeface="Times New Roman" panose="02020603050405020304" pitchFamily="18" charset="0"/>
              </a:rPr>
              <a:t>  	  Advantages: Cost-effective, leverages existing smartphone sensors.</a:t>
            </a:r>
          </a:p>
          <a:p>
            <a:pPr algn="just"/>
            <a:r>
              <a:rPr lang="en-US" sz="4000" dirty="0">
                <a:latin typeface="Times New Roman" panose="02020603050405020304" pitchFamily="18" charset="0"/>
                <a:cs typeface="Times New Roman" panose="02020603050405020304" pitchFamily="18" charset="0"/>
              </a:rPr>
              <a:t>   	  Disadvantages: Data can be noisy, accuracy issues.</a:t>
            </a:r>
          </a:p>
          <a:p>
            <a:pPr algn="just"/>
            <a:endParaRPr lang="en-US" sz="4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4000" b="1" dirty="0">
                <a:latin typeface="Times New Roman" panose="02020603050405020304" pitchFamily="18" charset="0"/>
                <a:cs typeface="Times New Roman" panose="02020603050405020304" pitchFamily="18" charset="0"/>
              </a:rPr>
              <a:t>Image-Based Detection:</a:t>
            </a:r>
          </a:p>
          <a:p>
            <a:pPr algn="just"/>
            <a:r>
              <a:rPr lang="en-US" sz="4000" dirty="0">
                <a:latin typeface="Times New Roman" panose="02020603050405020304" pitchFamily="18" charset="0"/>
                <a:cs typeface="Times New Roman" panose="02020603050405020304" pitchFamily="18" charset="0"/>
              </a:rPr>
              <a:t>	Utilizes computer vision algorithms on road images.</a:t>
            </a:r>
          </a:p>
          <a:p>
            <a:pPr algn="just"/>
            <a:r>
              <a:rPr lang="en-US" sz="4000" dirty="0">
                <a:latin typeface="Times New Roman" panose="02020603050405020304" pitchFamily="18" charset="0"/>
                <a:cs typeface="Times New Roman" panose="02020603050405020304" pitchFamily="18" charset="0"/>
              </a:rPr>
              <a:t>	Advantages: Visual verification, high accuracy with good data.</a:t>
            </a:r>
          </a:p>
          <a:p>
            <a:pPr algn="just"/>
            <a:r>
              <a:rPr lang="en-US" sz="4000" dirty="0">
                <a:latin typeface="Times New Roman" panose="02020603050405020304" pitchFamily="18" charset="0"/>
                <a:cs typeface="Times New Roman" panose="02020603050405020304" pitchFamily="18" charset="0"/>
              </a:rPr>
              <a:t>	Disadvantages: High computational resources, challenging in poor lighting     	or weather conditions.</a:t>
            </a:r>
          </a:p>
        </p:txBody>
      </p:sp>
    </p:spTree>
    <p:extLst>
      <p:ext uri="{BB962C8B-B14F-4D97-AF65-F5344CB8AC3E}">
        <p14:creationId xmlns:p14="http://schemas.microsoft.com/office/powerpoint/2010/main" val="1334248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3717958" y="342900"/>
            <a:ext cx="10852083" cy="1255152"/>
          </a:xfrm>
          <a:prstGeom prst="rect">
            <a:avLst/>
          </a:prstGeom>
        </p:spPr>
        <p:txBody>
          <a:bodyPr lIns="0" tIns="0" rIns="0" bIns="0" rtlCol="0" anchor="t">
            <a:spAutoFit/>
          </a:bodyPr>
          <a:lstStyle/>
          <a:p>
            <a:pPr algn="ctr">
              <a:lnSpc>
                <a:spcPts val="10800"/>
              </a:lnSpc>
            </a:pPr>
            <a:r>
              <a:rPr lang="en-US" sz="7200" b="1" dirty="0">
                <a:solidFill>
                  <a:srgbClr val="000000"/>
                </a:solidFill>
                <a:latin typeface="Times New Roman" panose="02020603050405020304" pitchFamily="18" charset="0"/>
                <a:cs typeface="Times New Roman" panose="02020603050405020304" pitchFamily="18" charset="0"/>
              </a:rPr>
              <a:t>LITERATURE SURVEY</a:t>
            </a:r>
          </a:p>
        </p:txBody>
      </p:sp>
      <p:sp>
        <p:nvSpPr>
          <p:cNvPr id="21" name="TextBox 20">
            <a:extLst>
              <a:ext uri="{FF2B5EF4-FFF2-40B4-BE49-F238E27FC236}">
                <a16:creationId xmlns:a16="http://schemas.microsoft.com/office/drawing/2014/main" id="{4CE12ACC-028B-F5BC-331C-F5EF7EED384E}"/>
              </a:ext>
            </a:extLst>
          </p:cNvPr>
          <p:cNvSpPr txBox="1"/>
          <p:nvPr/>
        </p:nvSpPr>
        <p:spPr>
          <a:xfrm>
            <a:off x="876299" y="3848100"/>
            <a:ext cx="16535400" cy="3785652"/>
          </a:xfrm>
          <a:prstGeom prst="rect">
            <a:avLst/>
          </a:prstGeom>
          <a:noFill/>
        </p:spPr>
        <p:txBody>
          <a:bodyPr wrap="square">
            <a:spAutoFit/>
          </a:bodyPr>
          <a:lstStyle/>
          <a:p>
            <a:pPr marL="571500" indent="-571500" algn="just">
              <a:buFont typeface="Arial" panose="020B0604020202020204" pitchFamily="34" charset="0"/>
              <a:buChar char="•"/>
            </a:pPr>
            <a:r>
              <a:rPr lang="en-US" sz="4000" b="1" dirty="0">
                <a:latin typeface="Times New Roman" panose="02020603050405020304" pitchFamily="18" charset="0"/>
                <a:cs typeface="Times New Roman" panose="02020603050405020304" pitchFamily="18" charset="0"/>
              </a:rPr>
              <a:t>Machine Learning-Based Detection:</a:t>
            </a:r>
          </a:p>
          <a:p>
            <a:pPr algn="just"/>
            <a:r>
              <a:rPr lang="en-US" sz="4000" dirty="0">
                <a:latin typeface="Times New Roman" panose="02020603050405020304" pitchFamily="18" charset="0"/>
                <a:cs typeface="Times New Roman" panose="02020603050405020304" pitchFamily="18" charset="0"/>
              </a:rPr>
              <a:t>	Employs machine learning models trained on diverse datasets.</a:t>
            </a:r>
          </a:p>
          <a:p>
            <a:pPr algn="just"/>
            <a:r>
              <a:rPr lang="en-US" sz="4000" dirty="0">
                <a:latin typeface="Times New Roman" panose="02020603050405020304" pitchFamily="18" charset="0"/>
                <a:cs typeface="Times New Roman" panose="02020603050405020304" pitchFamily="18" charset="0"/>
              </a:rPr>
              <a:t>	Advantages: Can learn complex patterns, adaptable.</a:t>
            </a:r>
          </a:p>
          <a:p>
            <a:pPr algn="just"/>
            <a:r>
              <a:rPr lang="en-US" sz="4000" dirty="0">
                <a:latin typeface="Times New Roman" panose="02020603050405020304" pitchFamily="18" charset="0"/>
                <a:cs typeface="Times New Roman" panose="02020603050405020304" pitchFamily="18" charset="0"/>
              </a:rPr>
              <a:t>	Disadvantages: Requires large amounts of labeled data, computationally  	intensive.</a:t>
            </a:r>
            <a:endParaRPr lang="en-IN" sz="4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930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3717958" y="244426"/>
            <a:ext cx="10852083" cy="1107996"/>
          </a:xfrm>
          <a:prstGeom prst="rect">
            <a:avLst/>
          </a:prstGeom>
        </p:spPr>
        <p:txBody>
          <a:bodyPr lIns="0" tIns="0" rIns="0" bIns="0" rtlCol="0" anchor="t">
            <a:spAutoFit/>
          </a:bodyPr>
          <a:lstStyle/>
          <a:p>
            <a:pPr algn="ctr"/>
            <a:r>
              <a:rPr lang="en-US" sz="7200" b="1" dirty="0">
                <a:latin typeface="Times New Roman" panose="02020603050405020304" pitchFamily="18" charset="0"/>
                <a:cs typeface="Times New Roman" panose="02020603050405020304" pitchFamily="18" charset="0"/>
              </a:rPr>
              <a:t>Our Approach</a:t>
            </a:r>
          </a:p>
        </p:txBody>
      </p:sp>
      <p:sp>
        <p:nvSpPr>
          <p:cNvPr id="4" name="TextBox 3">
            <a:extLst>
              <a:ext uri="{FF2B5EF4-FFF2-40B4-BE49-F238E27FC236}">
                <a16:creationId xmlns:a16="http://schemas.microsoft.com/office/drawing/2014/main" id="{D4AD76C7-5FE2-9D9A-E56F-31ECE25F3031}"/>
              </a:ext>
            </a:extLst>
          </p:cNvPr>
          <p:cNvSpPr txBox="1"/>
          <p:nvPr/>
        </p:nvSpPr>
        <p:spPr>
          <a:xfrm>
            <a:off x="1447800" y="3771900"/>
            <a:ext cx="15316200" cy="2862322"/>
          </a:xfrm>
          <a:prstGeom prst="rect">
            <a:avLst/>
          </a:prstGeom>
          <a:noFill/>
        </p:spPr>
        <p:txBody>
          <a:bodyPr wrap="square">
            <a:spAutoFit/>
          </a:bodyPr>
          <a:lstStyle/>
          <a:p>
            <a:pPr algn="just"/>
            <a:r>
              <a:rPr lang="en-US" sz="3600" dirty="0">
                <a:latin typeface="Times New Roman" panose="02020603050405020304" pitchFamily="18" charset="0"/>
                <a:cs typeface="Times New Roman" panose="02020603050405020304" pitchFamily="18" charset="0"/>
              </a:rPr>
              <a:t>Combining the strengths of sensor-based and Deep learning techniques.</a:t>
            </a:r>
          </a:p>
          <a:p>
            <a:pPr algn="just"/>
            <a:endParaRPr lang="en-US" sz="3600" dirty="0">
              <a:latin typeface="Times New Roman" panose="02020603050405020304" pitchFamily="18" charset="0"/>
              <a:cs typeface="Times New Roman" panose="02020603050405020304" pitchFamily="18" charset="0"/>
            </a:endParaRPr>
          </a:p>
          <a:p>
            <a:pPr algn="just"/>
            <a:r>
              <a:rPr lang="en-US" sz="3600" dirty="0">
                <a:latin typeface="Times New Roman" panose="02020603050405020304" pitchFamily="18" charset="0"/>
                <a:cs typeface="Times New Roman" panose="02020603050405020304" pitchFamily="18" charset="0"/>
              </a:rPr>
              <a:t>Developing a real-time notification system.</a:t>
            </a:r>
          </a:p>
          <a:p>
            <a:pPr algn="just"/>
            <a:endParaRPr lang="en-US" sz="3600" dirty="0">
              <a:latin typeface="Times New Roman" panose="02020603050405020304" pitchFamily="18" charset="0"/>
              <a:cs typeface="Times New Roman" panose="02020603050405020304" pitchFamily="18" charset="0"/>
            </a:endParaRPr>
          </a:p>
          <a:p>
            <a:pPr algn="just"/>
            <a:r>
              <a:rPr lang="en-US" sz="3600" dirty="0">
                <a:latin typeface="Times New Roman" panose="02020603050405020304" pitchFamily="18" charset="0"/>
                <a:cs typeface="Times New Roman" panose="02020603050405020304" pitchFamily="18" charset="0"/>
              </a:rPr>
              <a:t>Aiming for a scalable and efficient solution to enhance road safety.</a:t>
            </a:r>
          </a:p>
        </p:txBody>
      </p:sp>
    </p:spTree>
    <p:extLst>
      <p:ext uri="{BB962C8B-B14F-4D97-AF65-F5344CB8AC3E}">
        <p14:creationId xmlns:p14="http://schemas.microsoft.com/office/powerpoint/2010/main" val="1860323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2766577" y="342900"/>
            <a:ext cx="12754846" cy="1371600"/>
          </a:xfrm>
          <a:prstGeom prst="rect">
            <a:avLst/>
          </a:prstGeom>
        </p:spPr>
        <p:txBody>
          <a:bodyPr lIns="0" tIns="0" rIns="0" bIns="0" rtlCol="0" anchor="t">
            <a:spAutoFit/>
          </a:bodyPr>
          <a:lstStyle/>
          <a:p>
            <a:pPr algn="ctr">
              <a:lnSpc>
                <a:spcPts val="10800"/>
              </a:lnSpc>
            </a:pPr>
            <a:r>
              <a:rPr lang="en-US" sz="9000" b="1" dirty="0">
                <a:solidFill>
                  <a:srgbClr val="000000"/>
                </a:solidFill>
                <a:latin typeface="Times New Roman" panose="02020603050405020304" pitchFamily="18" charset="0"/>
                <a:cs typeface="Times New Roman" panose="02020603050405020304" pitchFamily="18" charset="0"/>
              </a:rPr>
              <a:t>METHODOLOGY</a:t>
            </a:r>
          </a:p>
        </p:txBody>
      </p:sp>
      <p:sp>
        <p:nvSpPr>
          <p:cNvPr id="4" name="TextBox 3">
            <a:extLst>
              <a:ext uri="{FF2B5EF4-FFF2-40B4-BE49-F238E27FC236}">
                <a16:creationId xmlns:a16="http://schemas.microsoft.com/office/drawing/2014/main" id="{2E434114-8D16-E8C1-CFB1-1DE6662DDAE6}"/>
              </a:ext>
            </a:extLst>
          </p:cNvPr>
          <p:cNvSpPr txBox="1"/>
          <p:nvPr/>
        </p:nvSpPr>
        <p:spPr>
          <a:xfrm>
            <a:off x="975877" y="1943100"/>
            <a:ext cx="16336246" cy="7971413"/>
          </a:xfrm>
          <a:prstGeom prst="rect">
            <a:avLst/>
          </a:prstGeom>
          <a:noFill/>
        </p:spPr>
        <p:txBody>
          <a:bodyPr wrap="square">
            <a:spAutoFit/>
          </a:bodyPr>
          <a:lstStyle/>
          <a:p>
            <a:pPr algn="just"/>
            <a:r>
              <a:rPr lang="en-IN" sz="3200" dirty="0">
                <a:latin typeface="Times New Roman" panose="02020603050405020304" pitchFamily="18" charset="0"/>
                <a:cs typeface="Times New Roman" panose="02020603050405020304" pitchFamily="18" charset="0"/>
              </a:rPr>
              <a:t>1. </a:t>
            </a:r>
            <a:r>
              <a:rPr lang="en-IN" sz="3200" b="1" dirty="0">
                <a:latin typeface="Times New Roman" panose="02020603050405020304" pitchFamily="18" charset="0"/>
                <a:cs typeface="Times New Roman" panose="02020603050405020304" pitchFamily="18" charset="0"/>
              </a:rPr>
              <a:t>Data Collection:</a:t>
            </a:r>
          </a:p>
          <a:p>
            <a:pPr algn="just"/>
            <a:r>
              <a:rPr lang="en-IN" sz="3200" dirty="0">
                <a:latin typeface="Times New Roman" panose="02020603050405020304" pitchFamily="18" charset="0"/>
                <a:cs typeface="Times New Roman" panose="02020603050405020304" pitchFamily="18" charset="0"/>
              </a:rPr>
              <a:t>   </a:t>
            </a:r>
            <a:r>
              <a:rPr lang="en-IN" sz="3200" i="1" dirty="0">
                <a:latin typeface="Times New Roman" panose="02020603050405020304" pitchFamily="18" charset="0"/>
                <a:cs typeface="Times New Roman" panose="02020603050405020304" pitchFamily="18" charset="0"/>
              </a:rPr>
              <a:t>- Pothole Data: </a:t>
            </a:r>
            <a:r>
              <a:rPr lang="en-IN" sz="3200" dirty="0">
                <a:latin typeface="Times New Roman" panose="02020603050405020304" pitchFamily="18" charset="0"/>
                <a:cs typeface="Times New Roman" panose="02020603050405020304" pitchFamily="18" charset="0"/>
              </a:rPr>
              <a:t>Collected from Kaggle and </a:t>
            </a:r>
            <a:r>
              <a:rPr lang="en-IN" sz="3200" dirty="0" err="1">
                <a:latin typeface="Times New Roman" panose="02020603050405020304" pitchFamily="18" charset="0"/>
                <a:cs typeface="Times New Roman" panose="02020603050405020304" pitchFamily="18" charset="0"/>
              </a:rPr>
              <a:t>Roboflow</a:t>
            </a:r>
            <a:r>
              <a:rPr lang="en-IN" sz="3200" dirty="0">
                <a:latin typeface="Times New Roman" panose="02020603050405020304" pitchFamily="18" charset="0"/>
                <a:cs typeface="Times New Roman" panose="02020603050405020304" pitchFamily="18" charset="0"/>
              </a:rPr>
              <a:t>.</a:t>
            </a:r>
          </a:p>
          <a:p>
            <a:pPr algn="just"/>
            <a:r>
              <a:rPr lang="en-IN" sz="3200" dirty="0">
                <a:latin typeface="Times New Roman" panose="02020603050405020304" pitchFamily="18" charset="0"/>
                <a:cs typeface="Times New Roman" panose="02020603050405020304" pitchFamily="18" charset="0"/>
              </a:rPr>
              <a:t>  </a:t>
            </a:r>
            <a:r>
              <a:rPr lang="en-IN" sz="3200" i="1" dirty="0">
                <a:latin typeface="Times New Roman" panose="02020603050405020304" pitchFamily="18" charset="0"/>
                <a:cs typeface="Times New Roman" panose="02020603050405020304" pitchFamily="18" charset="0"/>
              </a:rPr>
              <a:t> - Sensor Data: </a:t>
            </a:r>
            <a:r>
              <a:rPr lang="en-IN" sz="3200" dirty="0">
                <a:latin typeface="Times New Roman" panose="02020603050405020304" pitchFamily="18" charset="0"/>
                <a:cs typeface="Times New Roman" panose="02020603050405020304" pitchFamily="18" charset="0"/>
              </a:rPr>
              <a:t>Utilized GPS module to collect coordinates of the pothole.</a:t>
            </a:r>
          </a:p>
          <a:p>
            <a:pPr algn="just"/>
            <a:endParaRPr lang="en-IN" sz="3200" dirty="0">
              <a:latin typeface="Times New Roman" panose="02020603050405020304" pitchFamily="18" charset="0"/>
              <a:cs typeface="Times New Roman" panose="02020603050405020304" pitchFamily="18" charset="0"/>
            </a:endParaRPr>
          </a:p>
          <a:p>
            <a:pPr algn="just"/>
            <a:r>
              <a:rPr lang="en-IN" sz="3200" dirty="0">
                <a:latin typeface="Times New Roman" panose="02020603050405020304" pitchFamily="18" charset="0"/>
                <a:cs typeface="Times New Roman" panose="02020603050405020304" pitchFamily="18" charset="0"/>
              </a:rPr>
              <a:t>2. </a:t>
            </a:r>
            <a:r>
              <a:rPr lang="en-IN" sz="3200" b="1" dirty="0">
                <a:latin typeface="Times New Roman" panose="02020603050405020304" pitchFamily="18" charset="0"/>
                <a:cs typeface="Times New Roman" panose="02020603050405020304" pitchFamily="18" charset="0"/>
              </a:rPr>
              <a:t>Dataset Size: </a:t>
            </a:r>
            <a:r>
              <a:rPr lang="en-IN" sz="3200" dirty="0">
                <a:latin typeface="Times New Roman" panose="02020603050405020304" pitchFamily="18" charset="0"/>
                <a:cs typeface="Times New Roman" panose="02020603050405020304" pitchFamily="18" charset="0"/>
              </a:rPr>
              <a:t>30000+ Images of both pothole and normal roads.</a:t>
            </a:r>
          </a:p>
          <a:p>
            <a:pPr algn="just"/>
            <a:endParaRPr lang="en-IN" sz="32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3. Data Preprocessing:</a:t>
            </a:r>
          </a:p>
          <a:p>
            <a:pPr algn="just"/>
            <a:r>
              <a:rPr lang="en-IN" sz="3200" dirty="0">
                <a:latin typeface="Times New Roman" panose="02020603050405020304" pitchFamily="18" charset="0"/>
                <a:cs typeface="Times New Roman" panose="02020603050405020304" pitchFamily="18" charset="0"/>
              </a:rPr>
              <a:t>   </a:t>
            </a:r>
            <a:r>
              <a:rPr lang="en-IN" sz="3200" i="1" dirty="0">
                <a:latin typeface="Times New Roman" panose="02020603050405020304" pitchFamily="18" charset="0"/>
                <a:cs typeface="Times New Roman" panose="02020603050405020304" pitchFamily="18" charset="0"/>
              </a:rPr>
              <a:t>- </a:t>
            </a:r>
            <a:r>
              <a:rPr lang="en-US" sz="3200" i="1" u="sng" dirty="0">
                <a:latin typeface="Times New Roman" panose="02020603050405020304" pitchFamily="18" charset="0"/>
                <a:cs typeface="Times New Roman" panose="02020603050405020304" pitchFamily="18" charset="0"/>
              </a:rPr>
              <a:t>Image Data Generator Configuration: </a:t>
            </a:r>
            <a:r>
              <a:rPr lang="en-US" sz="3200" dirty="0">
                <a:latin typeface="Times New Roman" panose="02020603050405020304" pitchFamily="18" charset="0"/>
                <a:cs typeface="Times New Roman" panose="02020603050405020304" pitchFamily="18" charset="0"/>
              </a:rPr>
              <a:t>An Image Data Generator object is created with specified          augmentation parameters such as rotation range, width and height shift ranges, zoom range,  horizontal flipping, and brightness range.</a:t>
            </a:r>
            <a:r>
              <a:rPr lang="en-IN" sz="3200" dirty="0">
                <a:latin typeface="Times New Roman" panose="02020603050405020304" pitchFamily="18" charset="0"/>
                <a:cs typeface="Times New Roman" panose="02020603050405020304" pitchFamily="18" charset="0"/>
              </a:rPr>
              <a:t>  </a:t>
            </a:r>
          </a:p>
          <a:p>
            <a:pPr algn="just"/>
            <a:r>
              <a:rPr lang="en-IN" sz="3200" dirty="0">
                <a:latin typeface="Times New Roman" panose="02020603050405020304" pitchFamily="18" charset="0"/>
                <a:cs typeface="Times New Roman" panose="02020603050405020304" pitchFamily="18" charset="0"/>
              </a:rPr>
              <a:t> </a:t>
            </a:r>
            <a:r>
              <a:rPr lang="en-IN" sz="3200" i="1" dirty="0">
                <a:latin typeface="Times New Roman" panose="02020603050405020304" pitchFamily="18" charset="0"/>
                <a:cs typeface="Times New Roman" panose="02020603050405020304" pitchFamily="18" charset="0"/>
              </a:rPr>
              <a:t>- </a:t>
            </a:r>
            <a:r>
              <a:rPr lang="en-US" sz="3200" i="1" u="sng" dirty="0">
                <a:latin typeface="Times New Roman" panose="02020603050405020304" pitchFamily="18" charset="0"/>
                <a:cs typeface="Times New Roman" panose="02020603050405020304" pitchFamily="18" charset="0"/>
              </a:rPr>
              <a:t>Train and Validation Data Loading: </a:t>
            </a:r>
            <a:r>
              <a:rPr lang="en-US" sz="3200" dirty="0">
                <a:latin typeface="Times New Roman" panose="02020603050405020304" pitchFamily="18" charset="0"/>
                <a:cs typeface="Times New Roman" panose="02020603050405020304" pitchFamily="18" charset="0"/>
              </a:rPr>
              <a:t>Training and validation data are loaded using the </a:t>
            </a:r>
            <a:r>
              <a:rPr lang="en-US" sz="3200" dirty="0" err="1">
                <a:latin typeface="Times New Roman" panose="02020603050405020304" pitchFamily="18" charset="0"/>
                <a:cs typeface="Times New Roman" panose="02020603050405020304" pitchFamily="18" charset="0"/>
              </a:rPr>
              <a:t>flow_from_directory</a:t>
            </a:r>
            <a:r>
              <a:rPr lang="en-US" sz="3200" dirty="0">
                <a:latin typeface="Times New Roman" panose="02020603050405020304" pitchFamily="18" charset="0"/>
                <a:cs typeface="Times New Roman" panose="02020603050405020304" pitchFamily="18" charset="0"/>
              </a:rPr>
              <a:t> method of Image Data Generator. The images are resized to 256x256 pixels, converted into batches of size 128, and their labels are one-hot encoded.</a:t>
            </a:r>
          </a:p>
          <a:p>
            <a:pPr algn="just"/>
            <a:r>
              <a:rPr lang="en-IN" sz="3200" dirty="0">
                <a:latin typeface="Times New Roman" panose="02020603050405020304" pitchFamily="18" charset="0"/>
                <a:cs typeface="Times New Roman" panose="02020603050405020304" pitchFamily="18" charset="0"/>
              </a:rPr>
              <a:t> </a:t>
            </a:r>
            <a:r>
              <a:rPr lang="en-IN" sz="3200" i="1" dirty="0">
                <a:latin typeface="Times New Roman" panose="02020603050405020304" pitchFamily="18" charset="0"/>
                <a:cs typeface="Times New Roman" panose="02020603050405020304" pitchFamily="18" charset="0"/>
              </a:rPr>
              <a:t>- </a:t>
            </a:r>
            <a:r>
              <a:rPr lang="en-US" sz="3200" i="1" u="sng" dirty="0">
                <a:latin typeface="Times New Roman" panose="02020603050405020304" pitchFamily="18" charset="0"/>
                <a:cs typeface="Times New Roman" panose="02020603050405020304" pitchFamily="18" charset="0"/>
              </a:rPr>
              <a:t>Augmentation: </a:t>
            </a:r>
            <a:r>
              <a:rPr lang="en-US" sz="3200" dirty="0">
                <a:latin typeface="Times New Roman" panose="02020603050405020304" pitchFamily="18" charset="0"/>
                <a:cs typeface="Times New Roman" panose="02020603050405020304" pitchFamily="18" charset="0"/>
              </a:rPr>
              <a:t>During training, the images are augmented using the parameters specified in Image Data Generator, which helps in increasing the diversity of the dataset and improving model generalization.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2766577" y="342900"/>
            <a:ext cx="12754846" cy="1371600"/>
          </a:xfrm>
          <a:prstGeom prst="rect">
            <a:avLst/>
          </a:prstGeom>
        </p:spPr>
        <p:txBody>
          <a:bodyPr lIns="0" tIns="0" rIns="0" bIns="0" rtlCol="0" anchor="t">
            <a:spAutoFit/>
          </a:bodyPr>
          <a:lstStyle/>
          <a:p>
            <a:pPr algn="ctr">
              <a:lnSpc>
                <a:spcPts val="10800"/>
              </a:lnSpc>
            </a:pPr>
            <a:r>
              <a:rPr lang="en-US" sz="9000" b="1" dirty="0">
                <a:solidFill>
                  <a:srgbClr val="000000"/>
                </a:solidFill>
                <a:latin typeface="Times New Roman" panose="02020603050405020304" pitchFamily="18" charset="0"/>
                <a:cs typeface="Times New Roman" panose="02020603050405020304" pitchFamily="18" charset="0"/>
              </a:rPr>
              <a:t>METHODOLOGY</a:t>
            </a:r>
          </a:p>
        </p:txBody>
      </p:sp>
      <p:sp>
        <p:nvSpPr>
          <p:cNvPr id="7" name="TextBox 6">
            <a:extLst>
              <a:ext uri="{FF2B5EF4-FFF2-40B4-BE49-F238E27FC236}">
                <a16:creationId xmlns:a16="http://schemas.microsoft.com/office/drawing/2014/main" id="{DB96053F-7ACD-ED8C-4341-0B90212867CE}"/>
              </a:ext>
            </a:extLst>
          </p:cNvPr>
          <p:cNvSpPr txBox="1"/>
          <p:nvPr/>
        </p:nvSpPr>
        <p:spPr>
          <a:xfrm>
            <a:off x="975877" y="2019300"/>
            <a:ext cx="16336246" cy="8956298"/>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3. Model Development:</a:t>
            </a:r>
          </a:p>
          <a:p>
            <a:r>
              <a:rPr lang="en-IN" sz="3200" dirty="0">
                <a:latin typeface="Times New Roman" panose="02020603050405020304" pitchFamily="18" charset="0"/>
                <a:cs typeface="Times New Roman" panose="02020603050405020304" pitchFamily="18" charset="0"/>
              </a:rPr>
              <a:t>   - </a:t>
            </a:r>
            <a:r>
              <a:rPr lang="en-IN" sz="3200" i="1" dirty="0">
                <a:latin typeface="Times New Roman" panose="02020603050405020304" pitchFamily="18" charset="0"/>
                <a:cs typeface="Times New Roman" panose="02020603050405020304" pitchFamily="18" charset="0"/>
              </a:rPr>
              <a:t>Deep Learning: </a:t>
            </a:r>
            <a:r>
              <a:rPr lang="en-IN" sz="3200" dirty="0">
                <a:latin typeface="Times New Roman" panose="02020603050405020304" pitchFamily="18" charset="0"/>
                <a:cs typeface="Times New Roman" panose="02020603050405020304" pitchFamily="18" charset="0"/>
              </a:rPr>
              <a:t>Used Convolutional Neural Networks (CNNs) for image-based detection.</a:t>
            </a:r>
          </a:p>
          <a:p>
            <a:r>
              <a:rPr lang="en-IN" sz="3200" i="1" dirty="0">
                <a:latin typeface="Times New Roman" panose="02020603050405020304" pitchFamily="18" charset="0"/>
                <a:cs typeface="Times New Roman" panose="02020603050405020304" pitchFamily="18" charset="0"/>
              </a:rPr>
              <a:t>   - Training: </a:t>
            </a:r>
            <a:r>
              <a:rPr lang="en-IN" sz="3200" dirty="0">
                <a:latin typeface="Times New Roman" panose="02020603050405020304" pitchFamily="18" charset="0"/>
                <a:cs typeface="Times New Roman" panose="02020603050405020304" pitchFamily="18" charset="0"/>
              </a:rPr>
              <a:t>Trained models using </a:t>
            </a:r>
            <a:r>
              <a:rPr lang="en-IN" sz="3200" dirty="0" err="1">
                <a:latin typeface="Times New Roman" panose="02020603050405020304" pitchFamily="18" charset="0"/>
                <a:cs typeface="Times New Roman" panose="02020603050405020304" pitchFamily="18" charset="0"/>
              </a:rPr>
              <a:t>preprocessed</a:t>
            </a:r>
            <a:r>
              <a:rPr lang="en-IN" sz="3200" dirty="0">
                <a:latin typeface="Times New Roman" panose="02020603050405020304" pitchFamily="18" charset="0"/>
                <a:cs typeface="Times New Roman" panose="02020603050405020304" pitchFamily="18" charset="0"/>
              </a:rPr>
              <a:t> datasets and validated with test data to ensure accuracy.</a:t>
            </a:r>
          </a:p>
          <a:p>
            <a:endParaRPr lang="en-IN"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4. Mobile Application Development:</a:t>
            </a:r>
          </a:p>
          <a:p>
            <a:r>
              <a:rPr lang="en-US" sz="3200" dirty="0">
                <a:latin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cs typeface="Times New Roman" panose="02020603050405020304" pitchFamily="18" charset="0"/>
              </a:rPr>
              <a:t>- Platform: </a:t>
            </a:r>
            <a:r>
              <a:rPr lang="en-US" sz="3200" dirty="0">
                <a:latin typeface="Times New Roman" panose="02020603050405020304" pitchFamily="18" charset="0"/>
                <a:cs typeface="Times New Roman" panose="02020603050405020304" pitchFamily="18" charset="0"/>
              </a:rPr>
              <a:t>Developed an Android application.</a:t>
            </a:r>
          </a:p>
          <a:p>
            <a:r>
              <a:rPr lang="en-US" sz="3200" dirty="0">
                <a:latin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cs typeface="Times New Roman" panose="02020603050405020304" pitchFamily="18" charset="0"/>
              </a:rPr>
              <a:t>- User Interface: </a:t>
            </a:r>
            <a:r>
              <a:rPr lang="en-US" sz="3200" dirty="0">
                <a:latin typeface="Times New Roman" panose="02020603050405020304" pitchFamily="18" charset="0"/>
                <a:cs typeface="Times New Roman" panose="02020603050405020304" pitchFamily="18" charset="0"/>
              </a:rPr>
              <a:t>Designed a user-friendly interface for displaying pothole locations and      notifications.</a:t>
            </a:r>
          </a:p>
          <a:p>
            <a:endParaRPr lang="en-US"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5. Real-Time Notification System:</a:t>
            </a:r>
          </a:p>
          <a:p>
            <a:r>
              <a:rPr lang="en-US" sz="3200" dirty="0">
                <a:latin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cs typeface="Times New Roman" panose="02020603050405020304" pitchFamily="18" charset="0"/>
              </a:rPr>
              <a:t>- Geofencing: </a:t>
            </a:r>
            <a:r>
              <a:rPr lang="en-US" sz="3200" dirty="0">
                <a:latin typeface="Times New Roman" panose="02020603050405020304" pitchFamily="18" charset="0"/>
                <a:cs typeface="Times New Roman" panose="02020603050405020304" pitchFamily="18" charset="0"/>
              </a:rPr>
              <a:t>Implemented to detect user approach towards potholes.</a:t>
            </a:r>
          </a:p>
          <a:p>
            <a:r>
              <a:rPr lang="en-US" sz="3200" dirty="0">
                <a:latin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cs typeface="Times New Roman" panose="02020603050405020304" pitchFamily="18" charset="0"/>
              </a:rPr>
              <a:t>- Alerts: </a:t>
            </a:r>
            <a:r>
              <a:rPr lang="en-US" sz="3200" dirty="0">
                <a:latin typeface="Times New Roman" panose="02020603050405020304" pitchFamily="18" charset="0"/>
                <a:cs typeface="Times New Roman" panose="02020603050405020304" pitchFamily="18" charset="0"/>
              </a:rPr>
              <a:t>Sent notifications to users when within 100 meters of a pothole.</a:t>
            </a:r>
          </a:p>
          <a:p>
            <a:r>
              <a:rPr lang="en-US" sz="3200" dirty="0">
                <a:latin typeface="Times New Roman" panose="02020603050405020304" pitchFamily="18" charset="0"/>
                <a:cs typeface="Times New Roman" panose="02020603050405020304" pitchFamily="18" charset="0"/>
              </a:rPr>
              <a:t>   </a:t>
            </a:r>
          </a:p>
          <a:p>
            <a:r>
              <a:rPr lang="en-US" sz="3200" b="1" dirty="0">
                <a:latin typeface="Times New Roman" panose="02020603050405020304" pitchFamily="18" charset="0"/>
                <a:cs typeface="Times New Roman" panose="02020603050405020304" pitchFamily="18" charset="0"/>
              </a:rPr>
              <a:t>6. Testing and Validation:</a:t>
            </a:r>
          </a:p>
          <a:p>
            <a:r>
              <a:rPr lang="en-US" sz="3200" i="1" dirty="0">
                <a:latin typeface="Times New Roman" panose="02020603050405020304" pitchFamily="18" charset="0"/>
                <a:cs typeface="Times New Roman" panose="02020603050405020304" pitchFamily="18" charset="0"/>
              </a:rPr>
              <a:t>   - Field Testing: </a:t>
            </a:r>
            <a:r>
              <a:rPr lang="en-US" sz="3200" dirty="0">
                <a:latin typeface="Times New Roman" panose="02020603050405020304" pitchFamily="18" charset="0"/>
                <a:cs typeface="Times New Roman" panose="02020603050405020304" pitchFamily="18" charset="0"/>
              </a:rPr>
              <a:t>Conducted a field tests to validate detection and notification systems.</a:t>
            </a:r>
          </a:p>
          <a:p>
            <a:r>
              <a:rPr lang="en-US" sz="3200" dirty="0">
                <a:latin typeface="Times New Roman" panose="02020603050405020304" pitchFamily="18" charset="0"/>
                <a:cs typeface="Times New Roman" panose="02020603050405020304" pitchFamily="18" charset="0"/>
              </a:rPr>
              <a:t>   </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736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1028700" y="471360"/>
            <a:ext cx="16230600" cy="1062791"/>
          </a:xfrm>
          <a:prstGeom prst="rect">
            <a:avLst/>
          </a:prstGeom>
        </p:spPr>
        <p:txBody>
          <a:bodyPr wrap="square" lIns="0" tIns="0" rIns="0" bIns="0" rtlCol="0" anchor="t">
            <a:spAutoFit/>
          </a:bodyPr>
          <a:lstStyle/>
          <a:p>
            <a:pPr algn="ctr">
              <a:lnSpc>
                <a:spcPts val="8800"/>
              </a:lnSpc>
            </a:pPr>
            <a:r>
              <a:rPr lang="en-US" sz="7200" b="1" dirty="0">
                <a:solidFill>
                  <a:srgbClr val="000000"/>
                </a:solidFill>
                <a:latin typeface="Times New Roman" panose="02020603050405020304" pitchFamily="18" charset="0"/>
                <a:cs typeface="Times New Roman" panose="02020603050405020304" pitchFamily="18" charset="0"/>
              </a:rPr>
              <a:t>SYSTEM FLOW and ARCHITECTURE</a:t>
            </a:r>
          </a:p>
        </p:txBody>
      </p:sp>
      <p:pic>
        <p:nvPicPr>
          <p:cNvPr id="5" name="Picture 4">
            <a:extLst>
              <a:ext uri="{FF2B5EF4-FFF2-40B4-BE49-F238E27FC236}">
                <a16:creationId xmlns:a16="http://schemas.microsoft.com/office/drawing/2014/main" id="{C959159F-4E31-4AED-52F9-66909019E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095500"/>
            <a:ext cx="12801600" cy="7467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1028700" y="471360"/>
            <a:ext cx="16230600" cy="1062791"/>
          </a:xfrm>
          <a:prstGeom prst="rect">
            <a:avLst/>
          </a:prstGeom>
        </p:spPr>
        <p:txBody>
          <a:bodyPr wrap="square" lIns="0" tIns="0" rIns="0" bIns="0" rtlCol="0" anchor="t">
            <a:spAutoFit/>
          </a:bodyPr>
          <a:lstStyle/>
          <a:p>
            <a:pPr algn="ctr">
              <a:lnSpc>
                <a:spcPts val="8800"/>
              </a:lnSpc>
            </a:pPr>
            <a:r>
              <a:rPr lang="en-US" sz="7200" b="1" dirty="0">
                <a:solidFill>
                  <a:srgbClr val="000000"/>
                </a:solidFill>
                <a:latin typeface="Times New Roman" panose="02020603050405020304" pitchFamily="18" charset="0"/>
                <a:cs typeface="Times New Roman" panose="02020603050405020304" pitchFamily="18" charset="0"/>
              </a:rPr>
              <a:t>SYSTEM FLOW and ARCHITECTURE</a:t>
            </a:r>
          </a:p>
        </p:txBody>
      </p:sp>
      <p:pic>
        <p:nvPicPr>
          <p:cNvPr id="2050" name="Picture 2">
            <a:extLst>
              <a:ext uri="{FF2B5EF4-FFF2-40B4-BE49-F238E27FC236}">
                <a16:creationId xmlns:a16="http://schemas.microsoft.com/office/drawing/2014/main" id="{689092C9-A5DB-8DBD-0ADF-C83C37562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761" y="2400300"/>
            <a:ext cx="12238478" cy="688666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6A391655-C7F1-5C95-9E04-511DE0E5A4DC}"/>
              </a:ext>
            </a:extLst>
          </p:cNvPr>
          <p:cNvCxnSpPr>
            <a:cxnSpLocks/>
          </p:cNvCxnSpPr>
          <p:nvPr/>
        </p:nvCxnSpPr>
        <p:spPr>
          <a:xfrm>
            <a:off x="8915400" y="2019300"/>
            <a:ext cx="0" cy="381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A7BB821-75CF-28FA-87C8-ED1C58B50604}"/>
              </a:ext>
            </a:extLst>
          </p:cNvPr>
          <p:cNvSpPr txBox="1"/>
          <p:nvPr/>
        </p:nvSpPr>
        <p:spPr>
          <a:xfrm>
            <a:off x="8229600" y="1714500"/>
            <a:ext cx="1312860" cy="369332"/>
          </a:xfrm>
          <a:prstGeom prst="rect">
            <a:avLst/>
          </a:prstGeom>
          <a:noFill/>
        </p:spPr>
        <p:txBody>
          <a:bodyPr wrap="none" rtlCol="0">
            <a:spAutoFit/>
          </a:bodyPr>
          <a:lstStyle/>
          <a:p>
            <a:r>
              <a:rPr lang="en-IN" dirty="0"/>
              <a:t>Image Input</a:t>
            </a:r>
          </a:p>
        </p:txBody>
      </p:sp>
      <p:cxnSp>
        <p:nvCxnSpPr>
          <p:cNvPr id="9" name="Straight Arrow Connector 8">
            <a:extLst>
              <a:ext uri="{FF2B5EF4-FFF2-40B4-BE49-F238E27FC236}">
                <a16:creationId xmlns:a16="http://schemas.microsoft.com/office/drawing/2014/main" id="{786D499C-3626-B538-EEE1-891D28F9139D}"/>
              </a:ext>
            </a:extLst>
          </p:cNvPr>
          <p:cNvCxnSpPr>
            <a:cxnSpLocks/>
          </p:cNvCxnSpPr>
          <p:nvPr/>
        </p:nvCxnSpPr>
        <p:spPr>
          <a:xfrm>
            <a:off x="8991600" y="9258300"/>
            <a:ext cx="0" cy="5286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7DF85B3-8ABC-3E81-FB13-986FA6A9CEFF}"/>
              </a:ext>
            </a:extLst>
          </p:cNvPr>
          <p:cNvSpPr txBox="1"/>
          <p:nvPr/>
        </p:nvSpPr>
        <p:spPr>
          <a:xfrm>
            <a:off x="8153400" y="9791700"/>
            <a:ext cx="1698094" cy="369332"/>
          </a:xfrm>
          <a:prstGeom prst="rect">
            <a:avLst/>
          </a:prstGeom>
          <a:noFill/>
        </p:spPr>
        <p:txBody>
          <a:bodyPr wrap="none" rtlCol="0">
            <a:spAutoFit/>
          </a:bodyPr>
          <a:lstStyle/>
          <a:p>
            <a:r>
              <a:rPr lang="en-IN" dirty="0"/>
              <a:t>Pothole/Normal</a:t>
            </a:r>
          </a:p>
        </p:txBody>
      </p:sp>
    </p:spTree>
    <p:extLst>
      <p:ext uri="{BB962C8B-B14F-4D97-AF65-F5344CB8AC3E}">
        <p14:creationId xmlns:p14="http://schemas.microsoft.com/office/powerpoint/2010/main" val="2097262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1028700" y="342900"/>
            <a:ext cx="16116300" cy="1255152"/>
          </a:xfrm>
          <a:prstGeom prst="rect">
            <a:avLst/>
          </a:prstGeom>
        </p:spPr>
        <p:txBody>
          <a:bodyPr wrap="square" lIns="0" tIns="0" rIns="0" bIns="0" rtlCol="0" anchor="t">
            <a:spAutoFit/>
          </a:bodyPr>
          <a:lstStyle/>
          <a:p>
            <a:pPr algn="ctr">
              <a:lnSpc>
                <a:spcPts val="10800"/>
              </a:lnSpc>
            </a:pPr>
            <a:r>
              <a:rPr lang="en-US" sz="7200" b="1" dirty="0">
                <a:solidFill>
                  <a:srgbClr val="000000"/>
                </a:solidFill>
                <a:latin typeface="Times New Roman" panose="02020603050405020304" pitchFamily="18" charset="0"/>
                <a:cs typeface="Times New Roman" panose="02020603050405020304" pitchFamily="18" charset="0"/>
              </a:rPr>
              <a:t>IMPLEMENTATION and RESULTS</a:t>
            </a:r>
          </a:p>
        </p:txBody>
      </p:sp>
      <p:sp>
        <p:nvSpPr>
          <p:cNvPr id="6" name="TextBox 5">
            <a:extLst>
              <a:ext uri="{FF2B5EF4-FFF2-40B4-BE49-F238E27FC236}">
                <a16:creationId xmlns:a16="http://schemas.microsoft.com/office/drawing/2014/main" id="{1DF8C9DE-08C7-3EFD-6DA0-C9E7260AEB79}"/>
              </a:ext>
            </a:extLst>
          </p:cNvPr>
          <p:cNvSpPr txBox="1"/>
          <p:nvPr/>
        </p:nvSpPr>
        <p:spPr>
          <a:xfrm>
            <a:off x="914400" y="3314700"/>
            <a:ext cx="16459200" cy="3416320"/>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Development Tools: </a:t>
            </a:r>
            <a:r>
              <a:rPr lang="en-US" sz="3600" dirty="0">
                <a:latin typeface="Times New Roman" panose="02020603050405020304" pitchFamily="18" charset="0"/>
                <a:cs typeface="Times New Roman" panose="02020603050405020304" pitchFamily="18" charset="0"/>
              </a:rPr>
              <a:t>Used Android Studio for app development, TensorFlow for model training, and OpenCV for image processing.</a:t>
            </a: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User Interface Design: </a:t>
            </a:r>
            <a:r>
              <a:rPr lang="en-US" sz="3600" dirty="0">
                <a:latin typeface="Times New Roman" panose="02020603050405020304" pitchFamily="18" charset="0"/>
                <a:cs typeface="Times New Roman" panose="02020603050405020304" pitchFamily="18" charset="0"/>
              </a:rPr>
              <a:t>Developed a simple UI for users to view pothole locations and receive notifications.</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1028700" y="342900"/>
            <a:ext cx="16116300" cy="1255152"/>
          </a:xfrm>
          <a:prstGeom prst="rect">
            <a:avLst/>
          </a:prstGeom>
        </p:spPr>
        <p:txBody>
          <a:bodyPr wrap="square" lIns="0" tIns="0" rIns="0" bIns="0" rtlCol="0" anchor="t">
            <a:spAutoFit/>
          </a:bodyPr>
          <a:lstStyle/>
          <a:p>
            <a:pPr algn="ctr">
              <a:lnSpc>
                <a:spcPts val="10800"/>
              </a:lnSpc>
            </a:pPr>
            <a:r>
              <a:rPr lang="en-US" sz="7200" b="1" dirty="0">
                <a:solidFill>
                  <a:srgbClr val="000000"/>
                </a:solidFill>
                <a:latin typeface="Times New Roman" panose="02020603050405020304" pitchFamily="18" charset="0"/>
                <a:cs typeface="Times New Roman" panose="02020603050405020304" pitchFamily="18" charset="0"/>
              </a:rPr>
              <a:t>IMPLEMENTATION and RESULTS</a:t>
            </a:r>
          </a:p>
        </p:txBody>
      </p:sp>
      <p:pic>
        <p:nvPicPr>
          <p:cNvPr id="3" name="Picture 2">
            <a:extLst>
              <a:ext uri="{FF2B5EF4-FFF2-40B4-BE49-F238E27FC236}">
                <a16:creationId xmlns:a16="http://schemas.microsoft.com/office/drawing/2014/main" id="{1DD63577-8C28-DE80-D88C-6873752DB20C}"/>
              </a:ext>
            </a:extLst>
          </p:cNvPr>
          <p:cNvPicPr>
            <a:picLocks noChangeAspect="1"/>
          </p:cNvPicPr>
          <p:nvPr/>
        </p:nvPicPr>
        <p:blipFill rotWithShape="1">
          <a:blip r:embed="rId2">
            <a:extLst>
              <a:ext uri="{28A0092B-C50C-407E-A947-70E740481C1C}">
                <a14:useLocalDpi xmlns:a14="http://schemas.microsoft.com/office/drawing/2010/main" val="0"/>
              </a:ext>
            </a:extLst>
          </a:blip>
          <a:srcRect t="67605" b="6103"/>
          <a:stretch/>
        </p:blipFill>
        <p:spPr>
          <a:xfrm>
            <a:off x="1651561" y="2781300"/>
            <a:ext cx="14963775" cy="1600201"/>
          </a:xfrm>
          <a:prstGeom prst="rect">
            <a:avLst/>
          </a:prstGeom>
        </p:spPr>
      </p:pic>
      <p:sp>
        <p:nvSpPr>
          <p:cNvPr id="5" name="TextBox 4">
            <a:extLst>
              <a:ext uri="{FF2B5EF4-FFF2-40B4-BE49-F238E27FC236}">
                <a16:creationId xmlns:a16="http://schemas.microsoft.com/office/drawing/2014/main" id="{FA457774-FBEF-35CB-5E38-63F521534ACB}"/>
              </a:ext>
            </a:extLst>
          </p:cNvPr>
          <p:cNvSpPr txBox="1"/>
          <p:nvPr/>
        </p:nvSpPr>
        <p:spPr>
          <a:xfrm>
            <a:off x="1662112" y="2171700"/>
            <a:ext cx="15711488" cy="954107"/>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Detection Accuracy: </a:t>
            </a:r>
            <a:r>
              <a:rPr lang="en-US" sz="2800" dirty="0">
                <a:latin typeface="Times New Roman" panose="02020603050405020304" pitchFamily="18" charset="0"/>
                <a:cs typeface="Times New Roman" panose="02020603050405020304" pitchFamily="18" charset="0"/>
              </a:rPr>
              <a:t>Achieved an accuracy rate of 80% in detecting potholes from collected data.</a:t>
            </a:r>
          </a:p>
          <a:p>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44A06AF-2EC6-987F-C3CD-71E9C0EE50DD}"/>
              </a:ext>
            </a:extLst>
          </p:cNvPr>
          <p:cNvSpPr txBox="1"/>
          <p:nvPr/>
        </p:nvSpPr>
        <p:spPr>
          <a:xfrm>
            <a:off x="1662112" y="4728001"/>
            <a:ext cx="3124200"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Testing The Model:</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0DA3ED25-1BE3-CBD2-43D1-A579E9E093F0}"/>
              </a:ext>
            </a:extLst>
          </p:cNvPr>
          <p:cNvSpPr/>
          <p:nvPr/>
        </p:nvSpPr>
        <p:spPr>
          <a:xfrm>
            <a:off x="2286000" y="5434906"/>
            <a:ext cx="5257800" cy="4419600"/>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691CFCEC-FCBF-C496-C579-5AF366EE7ECA}"/>
              </a:ext>
            </a:extLst>
          </p:cNvPr>
          <p:cNvSpPr/>
          <p:nvPr/>
        </p:nvSpPr>
        <p:spPr>
          <a:xfrm>
            <a:off x="9086850" y="5434906"/>
            <a:ext cx="5257800" cy="4419600"/>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767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1028700" y="342900"/>
            <a:ext cx="16116300" cy="1384995"/>
          </a:xfrm>
          <a:prstGeom prst="rect">
            <a:avLst/>
          </a:prstGeom>
        </p:spPr>
        <p:txBody>
          <a:bodyPr wrap="square" lIns="0" tIns="0" rIns="0" bIns="0" rtlCol="0" anchor="t">
            <a:spAutoFit/>
          </a:bodyPr>
          <a:lstStyle/>
          <a:p>
            <a:pPr algn="ctr">
              <a:lnSpc>
                <a:spcPts val="10800"/>
              </a:lnSpc>
            </a:pPr>
            <a:r>
              <a:rPr lang="en-US" sz="9000" dirty="0">
                <a:solidFill>
                  <a:srgbClr val="000000"/>
                </a:solidFill>
                <a:latin typeface="Oswald Bold"/>
              </a:rPr>
              <a:t>IMPLEMENTATION and RESULTS</a:t>
            </a:r>
          </a:p>
        </p:txBody>
      </p:sp>
      <p:sp>
        <p:nvSpPr>
          <p:cNvPr id="3" name="TextBox 2">
            <a:extLst>
              <a:ext uri="{FF2B5EF4-FFF2-40B4-BE49-F238E27FC236}">
                <a16:creationId xmlns:a16="http://schemas.microsoft.com/office/drawing/2014/main" id="{66F48290-FB5E-4AE5-F60F-C80FEB27D950}"/>
              </a:ext>
            </a:extLst>
          </p:cNvPr>
          <p:cNvSpPr txBox="1"/>
          <p:nvPr/>
        </p:nvSpPr>
        <p:spPr>
          <a:xfrm>
            <a:off x="1676400" y="2095500"/>
            <a:ext cx="5791200" cy="954107"/>
          </a:xfrm>
          <a:prstGeom prst="rect">
            <a:avLst/>
          </a:prstGeom>
          <a:noFill/>
        </p:spPr>
        <p:txBody>
          <a:bodyPr wrap="square" rtlCol="0">
            <a:spAutoFit/>
          </a:bodyPr>
          <a:lstStyle/>
          <a:p>
            <a:r>
              <a:rPr lang="en-US" sz="2800" b="1" dirty="0"/>
              <a:t>Storing Pothole GPS Coordinates:</a:t>
            </a:r>
            <a:endParaRPr lang="en-US" sz="2800" dirty="0"/>
          </a:p>
          <a:p>
            <a:endParaRPr lang="en-IN" sz="2800" dirty="0"/>
          </a:p>
        </p:txBody>
      </p:sp>
      <p:sp>
        <p:nvSpPr>
          <p:cNvPr id="4" name="Rectangle 3">
            <a:extLst>
              <a:ext uri="{FF2B5EF4-FFF2-40B4-BE49-F238E27FC236}">
                <a16:creationId xmlns:a16="http://schemas.microsoft.com/office/drawing/2014/main" id="{EBE2920D-2F75-7F58-9C06-CC4DF84F9D22}"/>
              </a:ext>
            </a:extLst>
          </p:cNvPr>
          <p:cNvSpPr/>
          <p:nvPr/>
        </p:nvSpPr>
        <p:spPr>
          <a:xfrm>
            <a:off x="1371600" y="3695700"/>
            <a:ext cx="7239000" cy="6096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515CEB1-0E71-BF9D-3CF0-E3BBC76BB0C6}"/>
              </a:ext>
            </a:extLst>
          </p:cNvPr>
          <p:cNvSpPr txBox="1"/>
          <p:nvPr/>
        </p:nvSpPr>
        <p:spPr>
          <a:xfrm>
            <a:off x="10210800" y="1790700"/>
            <a:ext cx="5791200" cy="2677656"/>
          </a:xfrm>
          <a:prstGeom prst="rect">
            <a:avLst/>
          </a:prstGeom>
          <a:noFill/>
        </p:spPr>
        <p:txBody>
          <a:bodyPr wrap="square" rtlCol="0">
            <a:spAutoFit/>
          </a:bodyPr>
          <a:lstStyle/>
          <a:p>
            <a:r>
              <a:rPr lang="en-US" sz="2800" b="1" dirty="0"/>
              <a:t>Alert Notifications: </a:t>
            </a:r>
            <a:r>
              <a:rPr lang="en-US" sz="2800" dirty="0"/>
              <a:t>Successfully implemented a notification system alerting users within 100 meters of a detected pothole.</a:t>
            </a:r>
          </a:p>
          <a:p>
            <a:endParaRPr lang="en-US" sz="2800" dirty="0"/>
          </a:p>
          <a:p>
            <a:endParaRPr lang="en-IN" sz="2800" dirty="0"/>
          </a:p>
        </p:txBody>
      </p:sp>
      <p:sp>
        <p:nvSpPr>
          <p:cNvPr id="7" name="Rectangle 6">
            <a:extLst>
              <a:ext uri="{FF2B5EF4-FFF2-40B4-BE49-F238E27FC236}">
                <a16:creationId xmlns:a16="http://schemas.microsoft.com/office/drawing/2014/main" id="{409A10BE-4B98-CB06-AFDA-C39058E65ABC}"/>
              </a:ext>
            </a:extLst>
          </p:cNvPr>
          <p:cNvSpPr/>
          <p:nvPr/>
        </p:nvSpPr>
        <p:spPr>
          <a:xfrm>
            <a:off x="11049000" y="3695700"/>
            <a:ext cx="3848100" cy="6096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324B320A-31FE-4AD6-7917-FA4459AE799D}"/>
              </a:ext>
            </a:extLst>
          </p:cNvPr>
          <p:cNvCxnSpPr>
            <a:cxnSpLocks/>
          </p:cNvCxnSpPr>
          <p:nvPr/>
        </p:nvCxnSpPr>
        <p:spPr>
          <a:xfrm flipH="1">
            <a:off x="13182600" y="5143500"/>
            <a:ext cx="396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B7879C1-0E3A-40DD-3CD1-62D61EA63626}"/>
              </a:ext>
            </a:extLst>
          </p:cNvPr>
          <p:cNvCxnSpPr>
            <a:cxnSpLocks/>
          </p:cNvCxnSpPr>
          <p:nvPr/>
        </p:nvCxnSpPr>
        <p:spPr>
          <a:xfrm flipH="1">
            <a:off x="12915900" y="7200900"/>
            <a:ext cx="396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671C877-EFF6-7BAC-F341-1637B6C5C8BD}"/>
              </a:ext>
            </a:extLst>
          </p:cNvPr>
          <p:cNvSpPr txBox="1"/>
          <p:nvPr/>
        </p:nvSpPr>
        <p:spPr>
          <a:xfrm>
            <a:off x="16154400" y="5078968"/>
            <a:ext cx="1752600" cy="369332"/>
          </a:xfrm>
          <a:prstGeom prst="rect">
            <a:avLst/>
          </a:prstGeom>
          <a:noFill/>
        </p:spPr>
        <p:txBody>
          <a:bodyPr wrap="square" rtlCol="0">
            <a:spAutoFit/>
          </a:bodyPr>
          <a:lstStyle/>
          <a:p>
            <a:r>
              <a:rPr lang="en-IN" dirty="0"/>
              <a:t>Pothole Location</a:t>
            </a:r>
          </a:p>
        </p:txBody>
      </p:sp>
      <p:sp>
        <p:nvSpPr>
          <p:cNvPr id="14" name="TextBox 13">
            <a:extLst>
              <a:ext uri="{FF2B5EF4-FFF2-40B4-BE49-F238E27FC236}">
                <a16:creationId xmlns:a16="http://schemas.microsoft.com/office/drawing/2014/main" id="{04444D58-AADF-4D41-C60F-421BA6050951}"/>
              </a:ext>
            </a:extLst>
          </p:cNvPr>
          <p:cNvSpPr txBox="1"/>
          <p:nvPr/>
        </p:nvSpPr>
        <p:spPr>
          <a:xfrm>
            <a:off x="16230600" y="7124700"/>
            <a:ext cx="1752600" cy="369332"/>
          </a:xfrm>
          <a:prstGeom prst="rect">
            <a:avLst/>
          </a:prstGeom>
          <a:noFill/>
        </p:spPr>
        <p:txBody>
          <a:bodyPr wrap="square" rtlCol="0">
            <a:spAutoFit/>
          </a:bodyPr>
          <a:lstStyle/>
          <a:p>
            <a:r>
              <a:rPr lang="en-IN" dirty="0"/>
              <a:t>User Location</a:t>
            </a:r>
          </a:p>
        </p:txBody>
      </p:sp>
    </p:spTree>
    <p:extLst>
      <p:ext uri="{BB962C8B-B14F-4D97-AF65-F5344CB8AC3E}">
        <p14:creationId xmlns:p14="http://schemas.microsoft.com/office/powerpoint/2010/main" val="87692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Freeform 2"/>
          <p:cNvSpPr/>
          <p:nvPr/>
        </p:nvSpPr>
        <p:spPr>
          <a:xfrm>
            <a:off x="5665656" y="1974476"/>
            <a:ext cx="1364115" cy="7817224"/>
          </a:xfrm>
          <a:custGeom>
            <a:avLst/>
            <a:gdLst/>
            <a:ahLst/>
            <a:cxnLst/>
            <a:rect l="l" t="t" r="r" b="b"/>
            <a:pathLst>
              <a:path w="1364115" h="7140876">
                <a:moveTo>
                  <a:pt x="0" y="0"/>
                </a:moveTo>
                <a:lnTo>
                  <a:pt x="1364115" y="0"/>
                </a:lnTo>
                <a:lnTo>
                  <a:pt x="1364115" y="7140876"/>
                </a:lnTo>
                <a:lnTo>
                  <a:pt x="0" y="71408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999719" y="-7220"/>
            <a:ext cx="7416941" cy="1591782"/>
          </a:xfrm>
          <a:prstGeom prst="rect">
            <a:avLst/>
          </a:prstGeom>
        </p:spPr>
        <p:txBody>
          <a:bodyPr lIns="0" tIns="0" rIns="0" bIns="0" rtlCol="0" anchor="t">
            <a:spAutoFit/>
          </a:bodyPr>
          <a:lstStyle/>
          <a:p>
            <a:pPr algn="ctr">
              <a:lnSpc>
                <a:spcPts val="13774"/>
              </a:lnSpc>
            </a:pPr>
            <a:r>
              <a:rPr lang="en-US" sz="8800" b="1" spc="978" dirty="0">
                <a:solidFill>
                  <a:srgbClr val="231F20"/>
                </a:solidFill>
                <a:latin typeface="Times New Roman" panose="02020603050405020304" pitchFamily="18" charset="0"/>
                <a:cs typeface="Times New Roman" panose="02020603050405020304" pitchFamily="18" charset="0"/>
              </a:rPr>
              <a:t>CONTENTS</a:t>
            </a:r>
          </a:p>
        </p:txBody>
      </p:sp>
      <p:sp>
        <p:nvSpPr>
          <p:cNvPr id="4" name="TextBox 4"/>
          <p:cNvSpPr txBox="1"/>
          <p:nvPr/>
        </p:nvSpPr>
        <p:spPr>
          <a:xfrm>
            <a:off x="5810571" y="2163236"/>
            <a:ext cx="937219" cy="666750"/>
          </a:xfrm>
          <a:prstGeom prst="rect">
            <a:avLst/>
          </a:prstGeom>
        </p:spPr>
        <p:txBody>
          <a:bodyPr lIns="0" tIns="0" rIns="0" bIns="0" rtlCol="0" anchor="t">
            <a:spAutoFit/>
          </a:bodyPr>
          <a:lstStyle/>
          <a:p>
            <a:pPr algn="ctr">
              <a:lnSpc>
                <a:spcPts val="5125"/>
              </a:lnSpc>
            </a:pPr>
            <a:r>
              <a:rPr lang="en-US" sz="4270" dirty="0">
                <a:solidFill>
                  <a:srgbClr val="000000"/>
                </a:solidFill>
                <a:latin typeface="Times New Roman" panose="02020603050405020304" pitchFamily="18" charset="0"/>
                <a:cs typeface="Times New Roman" panose="02020603050405020304" pitchFamily="18" charset="0"/>
              </a:rPr>
              <a:t>01</a:t>
            </a:r>
          </a:p>
        </p:txBody>
      </p:sp>
      <p:sp>
        <p:nvSpPr>
          <p:cNvPr id="5" name="TextBox 5"/>
          <p:cNvSpPr txBox="1"/>
          <p:nvPr/>
        </p:nvSpPr>
        <p:spPr>
          <a:xfrm>
            <a:off x="5810571" y="2934761"/>
            <a:ext cx="937219" cy="666750"/>
          </a:xfrm>
          <a:prstGeom prst="rect">
            <a:avLst/>
          </a:prstGeom>
        </p:spPr>
        <p:txBody>
          <a:bodyPr lIns="0" tIns="0" rIns="0" bIns="0" rtlCol="0" anchor="t">
            <a:spAutoFit/>
          </a:bodyPr>
          <a:lstStyle/>
          <a:p>
            <a:pPr algn="ctr">
              <a:lnSpc>
                <a:spcPts val="5125"/>
              </a:lnSpc>
            </a:pPr>
            <a:r>
              <a:rPr lang="en-US" sz="4270">
                <a:solidFill>
                  <a:srgbClr val="000000"/>
                </a:solidFill>
                <a:latin typeface="Times New Roman" panose="02020603050405020304" pitchFamily="18" charset="0"/>
                <a:cs typeface="Times New Roman" panose="02020603050405020304" pitchFamily="18" charset="0"/>
              </a:rPr>
              <a:t>02</a:t>
            </a:r>
          </a:p>
        </p:txBody>
      </p:sp>
      <p:sp>
        <p:nvSpPr>
          <p:cNvPr id="6" name="TextBox 6"/>
          <p:cNvSpPr txBox="1"/>
          <p:nvPr/>
        </p:nvSpPr>
        <p:spPr>
          <a:xfrm>
            <a:off x="5830172" y="3685233"/>
            <a:ext cx="937219" cy="666750"/>
          </a:xfrm>
          <a:prstGeom prst="rect">
            <a:avLst/>
          </a:prstGeom>
        </p:spPr>
        <p:txBody>
          <a:bodyPr lIns="0" tIns="0" rIns="0" bIns="0" rtlCol="0" anchor="t">
            <a:spAutoFit/>
          </a:bodyPr>
          <a:lstStyle/>
          <a:p>
            <a:pPr algn="ctr">
              <a:lnSpc>
                <a:spcPts val="5125"/>
              </a:lnSpc>
            </a:pPr>
            <a:r>
              <a:rPr lang="en-US" sz="4270">
                <a:solidFill>
                  <a:srgbClr val="000000"/>
                </a:solidFill>
                <a:latin typeface="Times New Roman" panose="02020603050405020304" pitchFamily="18" charset="0"/>
                <a:cs typeface="Times New Roman" panose="02020603050405020304" pitchFamily="18" charset="0"/>
              </a:rPr>
              <a:t>03</a:t>
            </a:r>
          </a:p>
        </p:txBody>
      </p:sp>
      <p:sp>
        <p:nvSpPr>
          <p:cNvPr id="7" name="TextBox 7"/>
          <p:cNvSpPr txBox="1"/>
          <p:nvPr/>
        </p:nvSpPr>
        <p:spPr>
          <a:xfrm>
            <a:off x="5830172" y="4458845"/>
            <a:ext cx="937219" cy="666750"/>
          </a:xfrm>
          <a:prstGeom prst="rect">
            <a:avLst/>
          </a:prstGeom>
        </p:spPr>
        <p:txBody>
          <a:bodyPr lIns="0" tIns="0" rIns="0" bIns="0" rtlCol="0" anchor="t">
            <a:spAutoFit/>
          </a:bodyPr>
          <a:lstStyle/>
          <a:p>
            <a:pPr algn="ctr">
              <a:lnSpc>
                <a:spcPts val="5125"/>
              </a:lnSpc>
            </a:pPr>
            <a:r>
              <a:rPr lang="en-US" sz="4270">
                <a:solidFill>
                  <a:srgbClr val="000000"/>
                </a:solidFill>
                <a:latin typeface="Times New Roman" panose="02020603050405020304" pitchFamily="18" charset="0"/>
                <a:cs typeface="Times New Roman" panose="02020603050405020304" pitchFamily="18" charset="0"/>
              </a:rPr>
              <a:t>04</a:t>
            </a:r>
          </a:p>
        </p:txBody>
      </p:sp>
      <p:sp>
        <p:nvSpPr>
          <p:cNvPr id="8" name="TextBox 8"/>
          <p:cNvSpPr txBox="1"/>
          <p:nvPr/>
        </p:nvSpPr>
        <p:spPr>
          <a:xfrm>
            <a:off x="5830172" y="5180557"/>
            <a:ext cx="937219" cy="666750"/>
          </a:xfrm>
          <a:prstGeom prst="rect">
            <a:avLst/>
          </a:prstGeom>
        </p:spPr>
        <p:txBody>
          <a:bodyPr lIns="0" tIns="0" rIns="0" bIns="0" rtlCol="0" anchor="t">
            <a:spAutoFit/>
          </a:bodyPr>
          <a:lstStyle/>
          <a:p>
            <a:pPr algn="ctr">
              <a:lnSpc>
                <a:spcPts val="5125"/>
              </a:lnSpc>
            </a:pPr>
            <a:r>
              <a:rPr lang="en-US" sz="4270">
                <a:solidFill>
                  <a:srgbClr val="000000"/>
                </a:solidFill>
                <a:latin typeface="Times New Roman" panose="02020603050405020304" pitchFamily="18" charset="0"/>
                <a:cs typeface="Times New Roman" panose="02020603050405020304" pitchFamily="18" charset="0"/>
              </a:rPr>
              <a:t>05</a:t>
            </a:r>
          </a:p>
        </p:txBody>
      </p:sp>
      <p:sp>
        <p:nvSpPr>
          <p:cNvPr id="9" name="TextBox 9"/>
          <p:cNvSpPr txBox="1"/>
          <p:nvPr/>
        </p:nvSpPr>
        <p:spPr>
          <a:xfrm>
            <a:off x="7180616" y="2291098"/>
            <a:ext cx="5790503" cy="412485"/>
          </a:xfrm>
          <a:prstGeom prst="rect">
            <a:avLst/>
          </a:prstGeom>
        </p:spPr>
        <p:txBody>
          <a:bodyPr lIns="0" tIns="0" rIns="0" bIns="0" rtlCol="0" anchor="t">
            <a:spAutoFit/>
          </a:bodyPr>
          <a:lstStyle/>
          <a:p>
            <a:pPr algn="l">
              <a:lnSpc>
                <a:spcPts val="3485"/>
              </a:lnSpc>
            </a:pPr>
            <a:r>
              <a:rPr lang="en-US" sz="2525" spc="247" dirty="0">
                <a:solidFill>
                  <a:srgbClr val="231F20"/>
                </a:solidFill>
                <a:latin typeface="Times New Roman" panose="02020603050405020304" pitchFamily="18" charset="0"/>
                <a:cs typeface="Times New Roman" panose="02020603050405020304" pitchFamily="18" charset="0"/>
              </a:rPr>
              <a:t>INTRODUCTION</a:t>
            </a:r>
          </a:p>
        </p:txBody>
      </p:sp>
      <p:sp>
        <p:nvSpPr>
          <p:cNvPr id="10" name="TextBox 10"/>
          <p:cNvSpPr txBox="1"/>
          <p:nvPr/>
        </p:nvSpPr>
        <p:spPr>
          <a:xfrm>
            <a:off x="7182171" y="3037944"/>
            <a:ext cx="6076629" cy="412485"/>
          </a:xfrm>
          <a:prstGeom prst="rect">
            <a:avLst/>
          </a:prstGeom>
        </p:spPr>
        <p:txBody>
          <a:bodyPr lIns="0" tIns="0" rIns="0" bIns="0" rtlCol="0" anchor="t">
            <a:spAutoFit/>
          </a:bodyPr>
          <a:lstStyle/>
          <a:p>
            <a:pPr algn="l">
              <a:lnSpc>
                <a:spcPts val="3485"/>
              </a:lnSpc>
            </a:pPr>
            <a:r>
              <a:rPr lang="en-US" sz="2525" spc="247" dirty="0">
                <a:solidFill>
                  <a:srgbClr val="231F20"/>
                </a:solidFill>
                <a:latin typeface="Times New Roman" panose="02020603050405020304" pitchFamily="18" charset="0"/>
                <a:cs typeface="Times New Roman" panose="02020603050405020304" pitchFamily="18" charset="0"/>
              </a:rPr>
              <a:t>PROBLEM STATEMENT</a:t>
            </a:r>
          </a:p>
        </p:txBody>
      </p:sp>
      <p:sp>
        <p:nvSpPr>
          <p:cNvPr id="11" name="TextBox 11"/>
          <p:cNvSpPr txBox="1"/>
          <p:nvPr/>
        </p:nvSpPr>
        <p:spPr>
          <a:xfrm>
            <a:off x="7180616" y="4561944"/>
            <a:ext cx="5790503" cy="412485"/>
          </a:xfrm>
          <a:prstGeom prst="rect">
            <a:avLst/>
          </a:prstGeom>
        </p:spPr>
        <p:txBody>
          <a:bodyPr lIns="0" tIns="0" rIns="0" bIns="0" rtlCol="0" anchor="t">
            <a:spAutoFit/>
          </a:bodyPr>
          <a:lstStyle/>
          <a:p>
            <a:pPr algn="l">
              <a:lnSpc>
                <a:spcPts val="3485"/>
              </a:lnSpc>
            </a:pPr>
            <a:r>
              <a:rPr lang="en-US" sz="2525" spc="247" dirty="0">
                <a:solidFill>
                  <a:srgbClr val="231F20"/>
                </a:solidFill>
                <a:latin typeface="Times New Roman" panose="02020603050405020304" pitchFamily="18" charset="0"/>
                <a:cs typeface="Times New Roman" panose="02020603050405020304" pitchFamily="18" charset="0"/>
              </a:rPr>
              <a:t>MOTIVATION</a:t>
            </a:r>
          </a:p>
        </p:txBody>
      </p:sp>
      <p:sp>
        <p:nvSpPr>
          <p:cNvPr id="12" name="TextBox 12"/>
          <p:cNvSpPr txBox="1"/>
          <p:nvPr/>
        </p:nvSpPr>
        <p:spPr>
          <a:xfrm>
            <a:off x="7236029" y="5295900"/>
            <a:ext cx="7013371" cy="412485"/>
          </a:xfrm>
          <a:prstGeom prst="rect">
            <a:avLst/>
          </a:prstGeom>
        </p:spPr>
        <p:txBody>
          <a:bodyPr lIns="0" tIns="0" rIns="0" bIns="0" rtlCol="0" anchor="t">
            <a:spAutoFit/>
          </a:bodyPr>
          <a:lstStyle/>
          <a:p>
            <a:pPr algn="l">
              <a:lnSpc>
                <a:spcPts val="3485"/>
              </a:lnSpc>
            </a:pPr>
            <a:r>
              <a:rPr lang="en-US" sz="2525" spc="247" dirty="0">
                <a:solidFill>
                  <a:srgbClr val="231F20"/>
                </a:solidFill>
                <a:latin typeface="Times New Roman" panose="02020603050405020304" pitchFamily="18" charset="0"/>
                <a:cs typeface="Times New Roman" panose="02020603050405020304" pitchFamily="18" charset="0"/>
              </a:rPr>
              <a:t>LITERATURE SURVEY</a:t>
            </a:r>
          </a:p>
        </p:txBody>
      </p:sp>
      <p:sp>
        <p:nvSpPr>
          <p:cNvPr id="13" name="TextBox 13"/>
          <p:cNvSpPr txBox="1"/>
          <p:nvPr/>
        </p:nvSpPr>
        <p:spPr>
          <a:xfrm>
            <a:off x="5830172" y="6010275"/>
            <a:ext cx="937219" cy="666750"/>
          </a:xfrm>
          <a:prstGeom prst="rect">
            <a:avLst/>
          </a:prstGeom>
        </p:spPr>
        <p:txBody>
          <a:bodyPr lIns="0" tIns="0" rIns="0" bIns="0" rtlCol="0" anchor="t">
            <a:spAutoFit/>
          </a:bodyPr>
          <a:lstStyle/>
          <a:p>
            <a:pPr algn="ctr">
              <a:lnSpc>
                <a:spcPts val="5125"/>
              </a:lnSpc>
            </a:pPr>
            <a:r>
              <a:rPr lang="en-US" sz="4270" dirty="0">
                <a:solidFill>
                  <a:srgbClr val="000000"/>
                </a:solidFill>
                <a:latin typeface="Times New Roman" panose="02020603050405020304" pitchFamily="18" charset="0"/>
                <a:cs typeface="Times New Roman" panose="02020603050405020304" pitchFamily="18" charset="0"/>
              </a:rPr>
              <a:t>06</a:t>
            </a:r>
          </a:p>
        </p:txBody>
      </p:sp>
      <p:sp>
        <p:nvSpPr>
          <p:cNvPr id="14" name="TextBox 14"/>
          <p:cNvSpPr txBox="1"/>
          <p:nvPr/>
        </p:nvSpPr>
        <p:spPr>
          <a:xfrm>
            <a:off x="5830172" y="6734175"/>
            <a:ext cx="937219" cy="666750"/>
          </a:xfrm>
          <a:prstGeom prst="rect">
            <a:avLst/>
          </a:prstGeom>
        </p:spPr>
        <p:txBody>
          <a:bodyPr lIns="0" tIns="0" rIns="0" bIns="0" rtlCol="0" anchor="t">
            <a:spAutoFit/>
          </a:bodyPr>
          <a:lstStyle/>
          <a:p>
            <a:pPr algn="ctr">
              <a:lnSpc>
                <a:spcPts val="5125"/>
              </a:lnSpc>
            </a:pPr>
            <a:r>
              <a:rPr lang="en-US" sz="4270">
                <a:solidFill>
                  <a:srgbClr val="000000"/>
                </a:solidFill>
                <a:latin typeface="Times New Roman" panose="02020603050405020304" pitchFamily="18" charset="0"/>
                <a:cs typeface="Times New Roman" panose="02020603050405020304" pitchFamily="18" charset="0"/>
              </a:rPr>
              <a:t>07</a:t>
            </a:r>
          </a:p>
        </p:txBody>
      </p:sp>
      <p:sp>
        <p:nvSpPr>
          <p:cNvPr id="15" name="TextBox 15"/>
          <p:cNvSpPr txBox="1"/>
          <p:nvPr/>
        </p:nvSpPr>
        <p:spPr>
          <a:xfrm>
            <a:off x="5830172" y="7562850"/>
            <a:ext cx="937219" cy="666750"/>
          </a:xfrm>
          <a:prstGeom prst="rect">
            <a:avLst/>
          </a:prstGeom>
        </p:spPr>
        <p:txBody>
          <a:bodyPr lIns="0" tIns="0" rIns="0" bIns="0" rtlCol="0" anchor="t">
            <a:spAutoFit/>
          </a:bodyPr>
          <a:lstStyle/>
          <a:p>
            <a:pPr algn="ctr">
              <a:lnSpc>
                <a:spcPts val="5125"/>
              </a:lnSpc>
            </a:pPr>
            <a:r>
              <a:rPr lang="en-US" sz="4270" dirty="0">
                <a:solidFill>
                  <a:srgbClr val="000000"/>
                </a:solidFill>
                <a:latin typeface="Times New Roman" panose="02020603050405020304" pitchFamily="18" charset="0"/>
                <a:cs typeface="Times New Roman" panose="02020603050405020304" pitchFamily="18" charset="0"/>
              </a:rPr>
              <a:t>08</a:t>
            </a:r>
          </a:p>
        </p:txBody>
      </p:sp>
      <p:sp>
        <p:nvSpPr>
          <p:cNvPr id="16" name="TextBox 16"/>
          <p:cNvSpPr txBox="1"/>
          <p:nvPr/>
        </p:nvSpPr>
        <p:spPr>
          <a:xfrm>
            <a:off x="7182171" y="6847944"/>
            <a:ext cx="6076629" cy="412485"/>
          </a:xfrm>
          <a:prstGeom prst="rect">
            <a:avLst/>
          </a:prstGeom>
        </p:spPr>
        <p:txBody>
          <a:bodyPr lIns="0" tIns="0" rIns="0" bIns="0" rtlCol="0" anchor="t">
            <a:spAutoFit/>
          </a:bodyPr>
          <a:lstStyle/>
          <a:p>
            <a:pPr algn="l">
              <a:lnSpc>
                <a:spcPts val="3485"/>
              </a:lnSpc>
            </a:pPr>
            <a:r>
              <a:rPr lang="en-US" sz="2525" spc="247" dirty="0">
                <a:solidFill>
                  <a:srgbClr val="231F20"/>
                </a:solidFill>
                <a:latin typeface="Times New Roman" panose="02020603050405020304" pitchFamily="18" charset="0"/>
                <a:cs typeface="Times New Roman" panose="02020603050405020304" pitchFamily="18" charset="0"/>
              </a:rPr>
              <a:t>SYSTEM FLOW &amp; ARCHITECTURE</a:t>
            </a:r>
          </a:p>
        </p:txBody>
      </p:sp>
      <p:sp>
        <p:nvSpPr>
          <p:cNvPr id="17" name="TextBox 17"/>
          <p:cNvSpPr txBox="1"/>
          <p:nvPr/>
        </p:nvSpPr>
        <p:spPr>
          <a:xfrm>
            <a:off x="7182171" y="7609944"/>
            <a:ext cx="6076629" cy="412485"/>
          </a:xfrm>
          <a:prstGeom prst="rect">
            <a:avLst/>
          </a:prstGeom>
        </p:spPr>
        <p:txBody>
          <a:bodyPr lIns="0" tIns="0" rIns="0" bIns="0" rtlCol="0" anchor="t">
            <a:spAutoFit/>
          </a:bodyPr>
          <a:lstStyle/>
          <a:p>
            <a:pPr algn="l">
              <a:lnSpc>
                <a:spcPts val="3485"/>
              </a:lnSpc>
            </a:pPr>
            <a:r>
              <a:rPr lang="en-US" sz="2525" spc="247" dirty="0">
                <a:solidFill>
                  <a:srgbClr val="231F20"/>
                </a:solidFill>
                <a:latin typeface="Times New Roman" panose="02020603050405020304" pitchFamily="18" charset="0"/>
                <a:cs typeface="Times New Roman" panose="02020603050405020304" pitchFamily="18" charset="0"/>
              </a:rPr>
              <a:t>IMPLEMENTATION &amp; RESULTS</a:t>
            </a:r>
          </a:p>
        </p:txBody>
      </p:sp>
      <p:sp>
        <p:nvSpPr>
          <p:cNvPr id="19" name="TextBox 19"/>
          <p:cNvSpPr txBox="1"/>
          <p:nvPr/>
        </p:nvSpPr>
        <p:spPr>
          <a:xfrm>
            <a:off x="5830172" y="8286750"/>
            <a:ext cx="937219" cy="666750"/>
          </a:xfrm>
          <a:prstGeom prst="rect">
            <a:avLst/>
          </a:prstGeom>
        </p:spPr>
        <p:txBody>
          <a:bodyPr lIns="0" tIns="0" rIns="0" bIns="0" rtlCol="0" anchor="t">
            <a:spAutoFit/>
          </a:bodyPr>
          <a:lstStyle/>
          <a:p>
            <a:pPr algn="ctr">
              <a:lnSpc>
                <a:spcPts val="5125"/>
              </a:lnSpc>
            </a:pPr>
            <a:r>
              <a:rPr lang="en-US" sz="4270" dirty="0">
                <a:solidFill>
                  <a:srgbClr val="000000"/>
                </a:solidFill>
                <a:latin typeface="Times New Roman" panose="02020603050405020304" pitchFamily="18" charset="0"/>
                <a:cs typeface="Times New Roman" panose="02020603050405020304" pitchFamily="18" charset="0"/>
              </a:rPr>
              <a:t>09</a:t>
            </a:r>
          </a:p>
        </p:txBody>
      </p:sp>
      <p:sp>
        <p:nvSpPr>
          <p:cNvPr id="20" name="TextBox 20"/>
          <p:cNvSpPr txBox="1"/>
          <p:nvPr/>
        </p:nvSpPr>
        <p:spPr>
          <a:xfrm>
            <a:off x="7125342" y="8397703"/>
            <a:ext cx="6076629" cy="412485"/>
          </a:xfrm>
          <a:prstGeom prst="rect">
            <a:avLst/>
          </a:prstGeom>
        </p:spPr>
        <p:txBody>
          <a:bodyPr lIns="0" tIns="0" rIns="0" bIns="0" rtlCol="0" anchor="t">
            <a:spAutoFit/>
          </a:bodyPr>
          <a:lstStyle/>
          <a:p>
            <a:pPr algn="l">
              <a:lnSpc>
                <a:spcPts val="3485"/>
              </a:lnSpc>
            </a:pPr>
            <a:r>
              <a:rPr lang="en-US" sz="2525" spc="247" dirty="0">
                <a:solidFill>
                  <a:srgbClr val="231F20"/>
                </a:solidFill>
                <a:latin typeface="Times New Roman" panose="02020603050405020304" pitchFamily="18" charset="0"/>
                <a:cs typeface="Times New Roman" panose="02020603050405020304" pitchFamily="18" charset="0"/>
              </a:rPr>
              <a:t>CONCLUSION &amp; FUTURE WORKS</a:t>
            </a:r>
          </a:p>
        </p:txBody>
      </p:sp>
      <p:sp>
        <p:nvSpPr>
          <p:cNvPr id="21" name="TextBox 21"/>
          <p:cNvSpPr txBox="1"/>
          <p:nvPr/>
        </p:nvSpPr>
        <p:spPr>
          <a:xfrm>
            <a:off x="7182171" y="3771900"/>
            <a:ext cx="6076629" cy="412485"/>
          </a:xfrm>
          <a:prstGeom prst="rect">
            <a:avLst/>
          </a:prstGeom>
        </p:spPr>
        <p:txBody>
          <a:bodyPr lIns="0" tIns="0" rIns="0" bIns="0" rtlCol="0" anchor="t">
            <a:spAutoFit/>
          </a:bodyPr>
          <a:lstStyle/>
          <a:p>
            <a:pPr algn="l">
              <a:lnSpc>
                <a:spcPts val="3485"/>
              </a:lnSpc>
            </a:pPr>
            <a:r>
              <a:rPr lang="en-US" sz="2525" spc="247" dirty="0">
                <a:solidFill>
                  <a:srgbClr val="231F20"/>
                </a:solidFill>
                <a:latin typeface="Times New Roman" panose="02020603050405020304" pitchFamily="18" charset="0"/>
                <a:cs typeface="Times New Roman" panose="02020603050405020304" pitchFamily="18" charset="0"/>
              </a:rPr>
              <a:t>AIM OF THE PROJECT</a:t>
            </a:r>
          </a:p>
        </p:txBody>
      </p:sp>
      <p:sp>
        <p:nvSpPr>
          <p:cNvPr id="22" name="TextBox 12">
            <a:extLst>
              <a:ext uri="{FF2B5EF4-FFF2-40B4-BE49-F238E27FC236}">
                <a16:creationId xmlns:a16="http://schemas.microsoft.com/office/drawing/2014/main" id="{075183A5-F43D-93EB-9AC0-7F57B9C91052}"/>
              </a:ext>
            </a:extLst>
          </p:cNvPr>
          <p:cNvSpPr txBox="1"/>
          <p:nvPr/>
        </p:nvSpPr>
        <p:spPr>
          <a:xfrm>
            <a:off x="7236029" y="6050846"/>
            <a:ext cx="7013371" cy="412485"/>
          </a:xfrm>
          <a:prstGeom prst="rect">
            <a:avLst/>
          </a:prstGeom>
        </p:spPr>
        <p:txBody>
          <a:bodyPr lIns="0" tIns="0" rIns="0" bIns="0" rtlCol="0" anchor="t">
            <a:spAutoFit/>
          </a:bodyPr>
          <a:lstStyle/>
          <a:p>
            <a:pPr algn="l">
              <a:lnSpc>
                <a:spcPts val="3485"/>
              </a:lnSpc>
            </a:pPr>
            <a:r>
              <a:rPr lang="en-US" sz="2525" spc="247" dirty="0">
                <a:solidFill>
                  <a:srgbClr val="231F20"/>
                </a:solidFill>
                <a:latin typeface="Times New Roman" panose="02020603050405020304" pitchFamily="18" charset="0"/>
                <a:cs typeface="Times New Roman" panose="02020603050405020304" pitchFamily="18" charset="0"/>
              </a:rPr>
              <a:t>METHODOLOGY</a:t>
            </a:r>
          </a:p>
        </p:txBody>
      </p:sp>
      <p:sp>
        <p:nvSpPr>
          <p:cNvPr id="25" name="TextBox 19">
            <a:extLst>
              <a:ext uri="{FF2B5EF4-FFF2-40B4-BE49-F238E27FC236}">
                <a16:creationId xmlns:a16="http://schemas.microsoft.com/office/drawing/2014/main" id="{868FBBD2-F452-6C85-9976-C0E3E6FA0671}"/>
              </a:ext>
            </a:extLst>
          </p:cNvPr>
          <p:cNvSpPr txBox="1"/>
          <p:nvPr/>
        </p:nvSpPr>
        <p:spPr>
          <a:xfrm>
            <a:off x="5810571" y="8896350"/>
            <a:ext cx="937219" cy="666750"/>
          </a:xfrm>
          <a:prstGeom prst="rect">
            <a:avLst/>
          </a:prstGeom>
        </p:spPr>
        <p:txBody>
          <a:bodyPr lIns="0" tIns="0" rIns="0" bIns="0" rtlCol="0" anchor="t">
            <a:spAutoFit/>
          </a:bodyPr>
          <a:lstStyle/>
          <a:p>
            <a:pPr algn="ctr">
              <a:lnSpc>
                <a:spcPts val="5125"/>
              </a:lnSpc>
            </a:pPr>
            <a:r>
              <a:rPr lang="en-US" sz="4270" dirty="0">
                <a:solidFill>
                  <a:srgbClr val="000000"/>
                </a:solidFill>
                <a:latin typeface="Times New Roman" panose="02020603050405020304" pitchFamily="18" charset="0"/>
                <a:cs typeface="Times New Roman" panose="02020603050405020304" pitchFamily="18" charset="0"/>
              </a:rPr>
              <a:t>10</a:t>
            </a:r>
          </a:p>
        </p:txBody>
      </p:sp>
      <p:sp>
        <p:nvSpPr>
          <p:cNvPr id="26" name="TextBox 20">
            <a:extLst>
              <a:ext uri="{FF2B5EF4-FFF2-40B4-BE49-F238E27FC236}">
                <a16:creationId xmlns:a16="http://schemas.microsoft.com/office/drawing/2014/main" id="{B0C31DF4-4657-93C2-E762-49CB0089E547}"/>
              </a:ext>
            </a:extLst>
          </p:cNvPr>
          <p:cNvSpPr txBox="1"/>
          <p:nvPr/>
        </p:nvSpPr>
        <p:spPr>
          <a:xfrm>
            <a:off x="7182171" y="8981544"/>
            <a:ext cx="6076629" cy="412485"/>
          </a:xfrm>
          <a:prstGeom prst="rect">
            <a:avLst/>
          </a:prstGeom>
        </p:spPr>
        <p:txBody>
          <a:bodyPr lIns="0" tIns="0" rIns="0" bIns="0" rtlCol="0" anchor="t">
            <a:spAutoFit/>
          </a:bodyPr>
          <a:lstStyle/>
          <a:p>
            <a:pPr algn="l">
              <a:lnSpc>
                <a:spcPts val="3485"/>
              </a:lnSpc>
            </a:pPr>
            <a:r>
              <a:rPr lang="en-US" sz="2525" spc="247" dirty="0">
                <a:solidFill>
                  <a:srgbClr val="231F20"/>
                </a:solidFill>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990600" y="342900"/>
            <a:ext cx="16306799" cy="1255152"/>
          </a:xfrm>
          <a:prstGeom prst="rect">
            <a:avLst/>
          </a:prstGeom>
        </p:spPr>
        <p:txBody>
          <a:bodyPr wrap="square" lIns="0" tIns="0" rIns="0" bIns="0" rtlCol="0" anchor="t">
            <a:spAutoFit/>
          </a:bodyPr>
          <a:lstStyle/>
          <a:p>
            <a:pPr algn="ctr">
              <a:lnSpc>
                <a:spcPts val="10800"/>
              </a:lnSpc>
            </a:pPr>
            <a:r>
              <a:rPr lang="en-US" sz="6600" b="1" dirty="0">
                <a:solidFill>
                  <a:srgbClr val="000000"/>
                </a:solidFill>
                <a:latin typeface="Times New Roman" panose="02020603050405020304" pitchFamily="18" charset="0"/>
                <a:cs typeface="Times New Roman" panose="02020603050405020304" pitchFamily="18" charset="0"/>
              </a:rPr>
              <a:t>CONCLUSION and FUTURE WORKS</a:t>
            </a:r>
          </a:p>
        </p:txBody>
      </p:sp>
      <p:sp>
        <p:nvSpPr>
          <p:cNvPr id="4" name="TextBox 3">
            <a:extLst>
              <a:ext uri="{FF2B5EF4-FFF2-40B4-BE49-F238E27FC236}">
                <a16:creationId xmlns:a16="http://schemas.microsoft.com/office/drawing/2014/main" id="{2EFABFB4-3BBA-355E-06CE-CF40614827FB}"/>
              </a:ext>
            </a:extLst>
          </p:cNvPr>
          <p:cNvSpPr txBox="1"/>
          <p:nvPr/>
        </p:nvSpPr>
        <p:spPr>
          <a:xfrm>
            <a:off x="990600" y="2095500"/>
            <a:ext cx="16306799" cy="5632311"/>
          </a:xfrm>
          <a:prstGeom prst="rect">
            <a:avLst/>
          </a:prstGeom>
          <a:noFill/>
        </p:spPr>
        <p:txBody>
          <a:bodyPr wrap="square">
            <a:spAutoFit/>
          </a:bodyPr>
          <a:lstStyle/>
          <a:p>
            <a:pPr algn="just"/>
            <a:r>
              <a:rPr lang="en-IN" sz="3600" dirty="0">
                <a:latin typeface="Times New Roman" panose="02020603050405020304" pitchFamily="18" charset="0"/>
                <a:cs typeface="Times New Roman" panose="02020603050405020304" pitchFamily="18" charset="0"/>
              </a:rPr>
              <a:t>Our project successfully developed a solution for detecting and managing potholes using Deep learning. By integrating the detection model with a mobile app to notify when approaching a pothole within 100 meters . This system enhances road safety, reduces vehicle damage, and improves commuter convenience by providing timely warnings and mitigating travel disruptions. </a:t>
            </a:r>
          </a:p>
          <a:p>
            <a:pPr algn="just"/>
            <a:endParaRPr lang="en-IN" sz="3600" dirty="0">
              <a:latin typeface="Times New Roman" panose="02020603050405020304" pitchFamily="18" charset="0"/>
              <a:cs typeface="Times New Roman" panose="02020603050405020304" pitchFamily="18" charset="0"/>
            </a:endParaRPr>
          </a:p>
          <a:p>
            <a:pPr algn="just"/>
            <a:r>
              <a:rPr lang="en-IN" sz="3600" dirty="0">
                <a:latin typeface="Times New Roman" panose="02020603050405020304" pitchFamily="18" charset="0"/>
                <a:cs typeface="Times New Roman" panose="02020603050405020304" pitchFamily="18" charset="0"/>
              </a:rPr>
              <a:t>Future work will focus on improving model accuracy, expanding geographic coverage, integrating with navigation apps, and exploring predictive maintenance strategies to address road issues proactively. Through these advancements, we aim to significantly enhance road safety and infrastructure maintenance.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3002918" y="301450"/>
            <a:ext cx="12282163" cy="1171575"/>
          </a:xfrm>
          <a:prstGeom prst="rect">
            <a:avLst/>
          </a:prstGeom>
        </p:spPr>
        <p:txBody>
          <a:bodyPr lIns="0" tIns="0" rIns="0" bIns="0" rtlCol="0" anchor="t">
            <a:spAutoFit/>
          </a:bodyPr>
          <a:lstStyle/>
          <a:p>
            <a:pPr algn="ctr">
              <a:lnSpc>
                <a:spcPts val="9240"/>
              </a:lnSpc>
            </a:pPr>
            <a:r>
              <a:rPr lang="en-US" sz="7700" b="1" dirty="0">
                <a:solidFill>
                  <a:srgbClr val="000000"/>
                </a:solidFill>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A23CCB21-1A5E-0D76-54D7-DAD6F6A37750}"/>
              </a:ext>
            </a:extLst>
          </p:cNvPr>
          <p:cNvSpPr txBox="1"/>
          <p:nvPr/>
        </p:nvSpPr>
        <p:spPr>
          <a:xfrm>
            <a:off x="1066799" y="2324100"/>
            <a:ext cx="16154400" cy="7222490"/>
          </a:xfrm>
          <a:prstGeom prst="rect">
            <a:avLst/>
          </a:prstGeom>
          <a:noFill/>
        </p:spPr>
        <p:txBody>
          <a:bodyPr wrap="square" rtlCol="0">
            <a:spAutoFit/>
          </a:bodyPr>
          <a:lstStyle/>
          <a:p>
            <a:pPr marL="192405" marR="172720" indent="-149225" algn="just" rtl="0">
              <a:spcBef>
                <a:spcPts val="98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[1] </a:t>
            </a:r>
            <a:r>
              <a:rPr lang="en-US" sz="2000" b="0" i="0" u="none" strike="noStrike" dirty="0">
                <a:solidFill>
                  <a:srgbClr val="1F1F1F"/>
                </a:solidFill>
                <a:effectLst/>
                <a:latin typeface="Times New Roman" panose="02020603050405020304" pitchFamily="18" charset="0"/>
                <a:cs typeface="Times New Roman" panose="02020603050405020304" pitchFamily="18" charset="0"/>
              </a:rPr>
              <a:t>Christian</a:t>
            </a:r>
            <a:r>
              <a:rPr lang="en-US" sz="2000" b="0" i="0" u="sng" dirty="0">
                <a:solidFill>
                  <a:srgbClr val="1F1F1F"/>
                </a:solidFill>
                <a:effectLst/>
                <a:latin typeface="Times New Roman" panose="02020603050405020304" pitchFamily="18" charset="0"/>
                <a:cs typeface="Times New Roman" panose="02020603050405020304" pitchFamily="18" charset="0"/>
              </a:rPr>
              <a:t> </a:t>
            </a:r>
            <a:r>
              <a:rPr lang="en-US" sz="2000" b="0" i="0" u="none" strike="noStrike" dirty="0">
                <a:solidFill>
                  <a:srgbClr val="1F1F1F"/>
                </a:solidFill>
                <a:effectLst/>
                <a:latin typeface="Times New Roman" panose="02020603050405020304" pitchFamily="18" charset="0"/>
                <a:cs typeface="Times New Roman" panose="02020603050405020304" pitchFamily="18" charset="0"/>
              </a:rPr>
              <a:t>Koch, Ioannis </a:t>
            </a:r>
            <a:r>
              <a:rPr lang="en-US" sz="2000" b="0" i="0" u="none" strike="noStrike" dirty="0" err="1">
                <a:solidFill>
                  <a:srgbClr val="1F1F1F"/>
                </a:solidFill>
                <a:effectLst/>
                <a:latin typeface="Times New Roman" panose="02020603050405020304" pitchFamily="18" charset="0"/>
                <a:cs typeface="Times New Roman" panose="02020603050405020304" pitchFamily="18" charset="0"/>
              </a:rPr>
              <a:t>Brilakis,Pothole</a:t>
            </a:r>
            <a:r>
              <a:rPr lang="en-US" sz="2000" b="0" i="0" u="none" strike="noStrike" dirty="0">
                <a:solidFill>
                  <a:srgbClr val="1F1F1F"/>
                </a:solidFill>
                <a:effectLst/>
                <a:latin typeface="Times New Roman" panose="02020603050405020304" pitchFamily="18" charset="0"/>
                <a:cs typeface="Times New Roman" panose="02020603050405020304" pitchFamily="18" charset="0"/>
              </a:rPr>
              <a:t> detection in asphalt pavement images,</a:t>
            </a:r>
            <a:endParaRPr lang="en-US" sz="2000" b="0" dirty="0">
              <a:effectLst/>
              <a:latin typeface="Times New Roman" panose="02020603050405020304" pitchFamily="18" charset="0"/>
              <a:cs typeface="Times New Roman" panose="02020603050405020304" pitchFamily="18" charset="0"/>
            </a:endParaRPr>
          </a:p>
          <a:p>
            <a:r>
              <a:rPr lang="en-US" sz="2000" b="0" i="0" u="sng" strike="noStrike" dirty="0">
                <a:solidFill>
                  <a:srgbClr val="1155CC"/>
                </a:solidFill>
                <a:effectLst/>
                <a:latin typeface="Times New Roman" panose="02020603050405020304" pitchFamily="18" charset="0"/>
                <a:cs typeface="Times New Roman" panose="02020603050405020304" pitchFamily="18" charset="0"/>
                <a:hlinkClick r:id="rId2"/>
              </a:rPr>
              <a:t>https://www.sciencedirect.com/science/article/pii/S1474034611000036?ref=pdf_download&amp;fr=RR-2&amp;rr=836f633b4d809371</a:t>
            </a:r>
            <a:endParaRPr lang="en-US" sz="2000" b="0" i="0" u="none" strike="noStrike" dirty="0">
              <a:solidFill>
                <a:srgbClr val="1F1F1F"/>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192405" marR="172720" indent="-149225" algn="just" rtl="0">
              <a:spcBef>
                <a:spcPts val="980"/>
              </a:spcBef>
              <a:spcAft>
                <a:spcPts val="0"/>
              </a:spcAft>
            </a:pPr>
            <a:r>
              <a:rPr lang="en-US" sz="2000" b="0" i="0" u="none" strike="noStrike" dirty="0">
                <a:solidFill>
                  <a:srgbClr val="1F1F1F"/>
                </a:solidFill>
                <a:effectLst/>
                <a:latin typeface="Times New Roman" panose="02020603050405020304" pitchFamily="18" charset="0"/>
                <a:cs typeface="Times New Roman" panose="02020603050405020304" pitchFamily="18" charset="0"/>
              </a:rPr>
              <a:t>[2] Basavaraj </a:t>
            </a:r>
            <a:r>
              <a:rPr lang="en-US" sz="2000" b="0" i="0" u="none" strike="noStrike" dirty="0" err="1">
                <a:solidFill>
                  <a:srgbClr val="1F1F1F"/>
                </a:solidFill>
                <a:effectLst/>
                <a:latin typeface="Times New Roman" panose="02020603050405020304" pitchFamily="18" charset="0"/>
                <a:cs typeface="Times New Roman" panose="02020603050405020304" pitchFamily="18" charset="0"/>
              </a:rPr>
              <a:t>Jakkali</a:t>
            </a:r>
            <a:r>
              <a:rPr lang="en-US" sz="2000" b="0" i="0" u="none" strike="noStrike" dirty="0">
                <a:solidFill>
                  <a:srgbClr val="1F1F1F"/>
                </a:solidFill>
                <a:effectLst/>
                <a:latin typeface="Times New Roman" panose="02020603050405020304" pitchFamily="18" charset="0"/>
                <a:cs typeface="Times New Roman" panose="02020603050405020304" pitchFamily="18" charset="0"/>
              </a:rPr>
              <a:t> Associate Professor, Dept. of CSE, BMS college of </a:t>
            </a:r>
            <a:r>
              <a:rPr lang="en-US" sz="2000" b="0" i="0" u="none" strike="noStrike" dirty="0" err="1">
                <a:solidFill>
                  <a:srgbClr val="1F1F1F"/>
                </a:solidFill>
                <a:effectLst/>
                <a:latin typeface="Times New Roman" panose="02020603050405020304" pitchFamily="18" charset="0"/>
                <a:cs typeface="Times New Roman" panose="02020603050405020304" pitchFamily="18" charset="0"/>
              </a:rPr>
              <a:t>Engg</a:t>
            </a:r>
            <a:r>
              <a:rPr lang="en-US" sz="2000" b="0" i="0" u="none" strike="noStrike" dirty="0">
                <a:solidFill>
                  <a:srgbClr val="1F1F1F"/>
                </a:solidFill>
                <a:effectLst/>
                <a:latin typeface="Times New Roman" panose="02020603050405020304" pitchFamily="18" charset="0"/>
                <a:cs typeface="Times New Roman" panose="02020603050405020304" pitchFamily="18" charset="0"/>
              </a:rPr>
              <a:t>, Bangalore, Speed Breaker and Potholes Mapping</a:t>
            </a:r>
            <a:endParaRPr lang="en-US" sz="2000" b="0" dirty="0">
              <a:effectLst/>
              <a:latin typeface="Times New Roman" panose="02020603050405020304" pitchFamily="18" charset="0"/>
              <a:cs typeface="Times New Roman" panose="02020603050405020304" pitchFamily="18" charset="0"/>
            </a:endParaRPr>
          </a:p>
          <a:p>
            <a:pPr marL="192405" marR="172720" indent="-149225" algn="just" rtl="0">
              <a:spcBef>
                <a:spcPts val="980"/>
              </a:spcBef>
              <a:spcAft>
                <a:spcPts val="0"/>
              </a:spcAft>
            </a:pPr>
            <a:r>
              <a:rPr lang="en-US" sz="2000" b="0" i="0" u="sng" strike="noStrike" dirty="0">
                <a:solidFill>
                  <a:srgbClr val="1155CC"/>
                </a:solidFill>
                <a:effectLst/>
                <a:latin typeface="Times New Roman" panose="02020603050405020304" pitchFamily="18" charset="0"/>
                <a:cs typeface="Times New Roman" panose="02020603050405020304" pitchFamily="18" charset="0"/>
                <a:hlinkClick r:id="rId3"/>
              </a:rPr>
              <a:t>https://www.academia.edu/40510103/Speed_Breaker_and_Pothole_Mapping</a:t>
            </a:r>
            <a:endParaRPr lang="en-US" sz="2000" b="0" i="0" u="none" strike="noStrike" dirty="0">
              <a:solidFill>
                <a:srgbClr val="1F1F1F"/>
              </a:solidFill>
              <a:effectLst/>
              <a:latin typeface="Times New Roman" panose="02020603050405020304" pitchFamily="18" charset="0"/>
              <a:cs typeface="Times New Roman" panose="02020603050405020304" pitchFamily="18" charset="0"/>
            </a:endParaRPr>
          </a:p>
          <a:p>
            <a:pPr marL="192405" marR="172720" indent="-149225" algn="just" rtl="0">
              <a:spcBef>
                <a:spcPts val="980"/>
              </a:spcBef>
              <a:spcAft>
                <a:spcPts val="0"/>
              </a:spcAft>
            </a:pPr>
            <a:endParaRPr lang="en-US" sz="2000" b="0" dirty="0">
              <a:effectLst/>
              <a:latin typeface="Times New Roman" panose="02020603050405020304" pitchFamily="18" charset="0"/>
              <a:cs typeface="Times New Roman" panose="02020603050405020304" pitchFamily="18" charset="0"/>
            </a:endParaRPr>
          </a:p>
          <a:p>
            <a:pPr marL="192405" marR="172720" indent="-149225" algn="just" rtl="0">
              <a:spcBef>
                <a:spcPts val="980"/>
              </a:spcBef>
              <a:spcAft>
                <a:spcPts val="0"/>
              </a:spcAft>
            </a:pPr>
            <a:r>
              <a:rPr lang="en-IN" sz="2000" b="0" i="0" u="none" strike="noStrike" dirty="0">
                <a:solidFill>
                  <a:srgbClr val="1F1F1F"/>
                </a:solidFill>
                <a:effectLst/>
                <a:latin typeface="Times New Roman" panose="02020603050405020304" pitchFamily="18" charset="0"/>
                <a:cs typeface="Times New Roman" panose="02020603050405020304" pitchFamily="18" charset="0"/>
              </a:rPr>
              <a:t>[3] Abhishek Kumar, Chakrapani, Dhruva Jyoti </a:t>
            </a:r>
            <a:r>
              <a:rPr lang="en-IN" sz="2000" b="0" i="0" u="none" strike="noStrike" dirty="0" err="1">
                <a:solidFill>
                  <a:srgbClr val="1F1F1F"/>
                </a:solidFill>
                <a:effectLst/>
                <a:latin typeface="Times New Roman" panose="02020603050405020304" pitchFamily="18" charset="0"/>
                <a:cs typeface="Times New Roman" panose="02020603050405020304" pitchFamily="18" charset="0"/>
              </a:rPr>
              <a:t>kalita</a:t>
            </a:r>
            <a:r>
              <a:rPr lang="en-IN" sz="2000" b="0" i="0" u="none" strike="noStrike" dirty="0">
                <a:solidFill>
                  <a:srgbClr val="1F1F1F"/>
                </a:solidFill>
                <a:effectLst/>
                <a:latin typeface="Times New Roman" panose="02020603050405020304" pitchFamily="18" charset="0"/>
                <a:cs typeface="Times New Roman" panose="02020603050405020304" pitchFamily="18" charset="0"/>
              </a:rPr>
              <a:t>, </a:t>
            </a:r>
            <a:r>
              <a:rPr lang="en-IN" sz="2000" b="0" i="0" u="none" strike="noStrike" dirty="0" err="1">
                <a:solidFill>
                  <a:srgbClr val="1F1F1F"/>
                </a:solidFill>
                <a:effectLst/>
                <a:latin typeface="Times New Roman" panose="02020603050405020304" pitchFamily="18" charset="0"/>
                <a:cs typeface="Times New Roman" panose="02020603050405020304" pitchFamily="18" charset="0"/>
              </a:rPr>
              <a:t>Vibhab</a:t>
            </a:r>
            <a:r>
              <a:rPr lang="en-IN" sz="2000" b="0" i="0" u="none" strike="noStrike" dirty="0">
                <a:solidFill>
                  <a:srgbClr val="1F1F1F"/>
                </a:solidFill>
                <a:effectLst/>
                <a:latin typeface="Times New Roman" panose="02020603050405020304" pitchFamily="18" charset="0"/>
                <a:cs typeface="Times New Roman" panose="02020603050405020304" pitchFamily="18" charset="0"/>
              </a:rPr>
              <a:t> Prakash Singh, A modern pothole detection technique using Deep Learning.</a:t>
            </a:r>
            <a:endParaRPr lang="en-IN" sz="2000" b="0" dirty="0">
              <a:effectLst/>
              <a:latin typeface="Times New Roman" panose="02020603050405020304" pitchFamily="18" charset="0"/>
              <a:cs typeface="Times New Roman" panose="02020603050405020304" pitchFamily="18" charset="0"/>
            </a:endParaRPr>
          </a:p>
          <a:p>
            <a:pPr marL="192405" marR="172720" indent="-149225" algn="just" rtl="0">
              <a:spcBef>
                <a:spcPts val="980"/>
              </a:spcBef>
              <a:spcAft>
                <a:spcPts val="0"/>
              </a:spcAft>
            </a:pPr>
            <a:r>
              <a:rPr lang="en-IN" sz="2000" b="0" i="0" u="sng" strike="noStrike" dirty="0">
                <a:solidFill>
                  <a:srgbClr val="1155CC"/>
                </a:solidFill>
                <a:effectLst/>
                <a:latin typeface="Times New Roman" panose="02020603050405020304" pitchFamily="18" charset="0"/>
                <a:cs typeface="Times New Roman" panose="02020603050405020304" pitchFamily="18" charset="0"/>
                <a:hlinkClick r:id="rId4"/>
              </a:rPr>
              <a:t>https://sci-hub.hkvisa.net/10.1109/IDEA49133.2020.9170705</a:t>
            </a:r>
            <a:endParaRPr lang="en-IN" sz="2000" b="0" i="0" u="none" strike="noStrike" dirty="0">
              <a:solidFill>
                <a:srgbClr val="1F1F1F"/>
              </a:solidFill>
              <a:effectLst/>
              <a:latin typeface="Times New Roman" panose="02020603050405020304" pitchFamily="18" charset="0"/>
              <a:cs typeface="Times New Roman" panose="02020603050405020304" pitchFamily="18" charset="0"/>
            </a:endParaRPr>
          </a:p>
          <a:p>
            <a:pPr marL="192405" marR="172720" indent="-149225" algn="just" rtl="0">
              <a:spcBef>
                <a:spcPts val="980"/>
              </a:spcBef>
              <a:spcAft>
                <a:spcPts val="0"/>
              </a:spcAft>
            </a:pPr>
            <a:endParaRPr lang="en-IN" sz="2000" b="0" dirty="0">
              <a:effectLst/>
              <a:latin typeface="Times New Roman" panose="02020603050405020304" pitchFamily="18" charset="0"/>
              <a:cs typeface="Times New Roman" panose="02020603050405020304" pitchFamily="18" charset="0"/>
            </a:endParaRPr>
          </a:p>
          <a:p>
            <a:pPr marL="192405" marR="172720" indent="-149225" algn="just" rtl="0">
              <a:spcBef>
                <a:spcPts val="980"/>
              </a:spcBef>
              <a:spcAft>
                <a:spcPts val="0"/>
              </a:spcAft>
            </a:pPr>
            <a:r>
              <a:rPr lang="en-IN" sz="2000" b="0" i="0" u="none" strike="noStrike" dirty="0">
                <a:solidFill>
                  <a:srgbClr val="1F1F1F"/>
                </a:solidFill>
                <a:effectLst/>
                <a:latin typeface="Times New Roman" panose="02020603050405020304" pitchFamily="18" charset="0"/>
                <a:cs typeface="Times New Roman" panose="02020603050405020304" pitchFamily="18" charset="0"/>
              </a:rPr>
              <a:t>[4] J, </a:t>
            </a:r>
            <a:r>
              <a:rPr lang="en-IN" sz="2000" b="0" i="0" u="none" strike="noStrike" dirty="0" err="1">
                <a:solidFill>
                  <a:srgbClr val="1F1F1F"/>
                </a:solidFill>
                <a:effectLst/>
                <a:latin typeface="Times New Roman" panose="02020603050405020304" pitchFamily="18" charset="0"/>
                <a:cs typeface="Times New Roman" panose="02020603050405020304" pitchFamily="18" charset="0"/>
              </a:rPr>
              <a:t>Dharneeshkar</a:t>
            </a:r>
            <a:r>
              <a:rPr lang="en-IN" sz="2000" b="0" i="0" u="none" strike="noStrike" dirty="0">
                <a:solidFill>
                  <a:srgbClr val="1F1F1F"/>
                </a:solidFill>
                <a:effectLst/>
                <a:latin typeface="Times New Roman" panose="02020603050405020304" pitchFamily="18" charset="0"/>
                <a:cs typeface="Times New Roman" panose="02020603050405020304" pitchFamily="18" charset="0"/>
              </a:rPr>
              <a:t>; V, </a:t>
            </a:r>
            <a:r>
              <a:rPr lang="en-IN" sz="2000" b="0" i="0" u="none" strike="noStrike" dirty="0" err="1">
                <a:solidFill>
                  <a:srgbClr val="1F1F1F"/>
                </a:solidFill>
                <a:effectLst/>
                <a:latin typeface="Times New Roman" panose="02020603050405020304" pitchFamily="18" charset="0"/>
                <a:cs typeface="Times New Roman" panose="02020603050405020304" pitchFamily="18" charset="0"/>
              </a:rPr>
              <a:t>Soban</a:t>
            </a:r>
            <a:r>
              <a:rPr lang="en-IN" sz="2000" b="0" i="0" u="none" strike="noStrike" dirty="0">
                <a:solidFill>
                  <a:srgbClr val="1F1F1F"/>
                </a:solidFill>
                <a:effectLst/>
                <a:latin typeface="Times New Roman" panose="02020603050405020304" pitchFamily="18" charset="0"/>
                <a:cs typeface="Times New Roman" panose="02020603050405020304" pitchFamily="18" charset="0"/>
              </a:rPr>
              <a:t> </a:t>
            </a:r>
            <a:r>
              <a:rPr lang="en-IN" sz="2000" b="0" i="0" u="none" strike="noStrike" dirty="0" err="1">
                <a:solidFill>
                  <a:srgbClr val="1F1F1F"/>
                </a:solidFill>
                <a:effectLst/>
                <a:latin typeface="Times New Roman" panose="02020603050405020304" pitchFamily="18" charset="0"/>
                <a:cs typeface="Times New Roman" panose="02020603050405020304" pitchFamily="18" charset="0"/>
              </a:rPr>
              <a:t>Dhakshana</a:t>
            </a:r>
            <a:r>
              <a:rPr lang="en-IN" sz="2000" b="0" i="0" u="none" strike="noStrike" dirty="0">
                <a:solidFill>
                  <a:srgbClr val="1F1F1F"/>
                </a:solidFill>
                <a:effectLst/>
                <a:latin typeface="Times New Roman" panose="02020603050405020304" pitchFamily="18" charset="0"/>
                <a:cs typeface="Times New Roman" panose="02020603050405020304" pitchFamily="18" charset="0"/>
              </a:rPr>
              <a:t>; S A, </a:t>
            </a:r>
            <a:r>
              <a:rPr lang="en-IN" sz="2000" b="0" i="0" u="none" strike="noStrike" dirty="0" err="1">
                <a:solidFill>
                  <a:srgbClr val="1F1F1F"/>
                </a:solidFill>
                <a:effectLst/>
                <a:latin typeface="Times New Roman" panose="02020603050405020304" pitchFamily="18" charset="0"/>
                <a:cs typeface="Times New Roman" panose="02020603050405020304" pitchFamily="18" charset="0"/>
              </a:rPr>
              <a:t>Aniruthan</a:t>
            </a:r>
            <a:r>
              <a:rPr lang="en-IN" sz="2000" b="0" i="0" u="none" strike="noStrike" dirty="0">
                <a:solidFill>
                  <a:srgbClr val="1F1F1F"/>
                </a:solidFill>
                <a:effectLst/>
                <a:latin typeface="Times New Roman" panose="02020603050405020304" pitchFamily="18" charset="0"/>
                <a:cs typeface="Times New Roman" panose="02020603050405020304" pitchFamily="18" charset="0"/>
              </a:rPr>
              <a:t>; R, </a:t>
            </a:r>
            <a:r>
              <a:rPr lang="en-IN" sz="2000" b="0" i="0" u="none" strike="noStrike" dirty="0" err="1">
                <a:solidFill>
                  <a:srgbClr val="1F1F1F"/>
                </a:solidFill>
                <a:effectLst/>
                <a:latin typeface="Times New Roman" panose="02020603050405020304" pitchFamily="18" charset="0"/>
                <a:cs typeface="Times New Roman" panose="02020603050405020304" pitchFamily="18" charset="0"/>
              </a:rPr>
              <a:t>Karthika</a:t>
            </a:r>
            <a:r>
              <a:rPr lang="en-IN" sz="2000" b="0" i="0" u="none" strike="noStrike" dirty="0">
                <a:solidFill>
                  <a:srgbClr val="1F1F1F"/>
                </a:solidFill>
                <a:effectLst/>
                <a:latin typeface="Times New Roman" panose="02020603050405020304" pitchFamily="18" charset="0"/>
                <a:cs typeface="Times New Roman" panose="02020603050405020304" pitchFamily="18" charset="0"/>
              </a:rPr>
              <a:t>; Parameswaran, Latha, </a:t>
            </a:r>
            <a:r>
              <a:rPr lang="en-IN" sz="2000" b="0" i="1" u="none" strike="noStrike" dirty="0">
                <a:solidFill>
                  <a:srgbClr val="1F1F1F"/>
                </a:solidFill>
                <a:effectLst/>
                <a:latin typeface="Times New Roman" panose="02020603050405020304" pitchFamily="18" charset="0"/>
                <a:cs typeface="Times New Roman" panose="02020603050405020304" pitchFamily="18" charset="0"/>
              </a:rPr>
              <a:t>Deep Learning based Detection of potholes in Indian roads using YOLO.</a:t>
            </a:r>
            <a:endParaRPr lang="en-IN" sz="2000" b="0" dirty="0">
              <a:effectLst/>
              <a:latin typeface="Times New Roman" panose="02020603050405020304" pitchFamily="18" charset="0"/>
              <a:cs typeface="Times New Roman" panose="02020603050405020304" pitchFamily="18" charset="0"/>
            </a:endParaRPr>
          </a:p>
          <a:p>
            <a:pPr marL="192405" marR="172720" indent="-149225" algn="just" rtl="0">
              <a:spcBef>
                <a:spcPts val="980"/>
              </a:spcBef>
              <a:spcAft>
                <a:spcPts val="0"/>
              </a:spcAft>
            </a:pPr>
            <a:r>
              <a:rPr lang="en-IN" sz="2000" b="0" i="0" u="sng" strike="noStrike" dirty="0">
                <a:solidFill>
                  <a:srgbClr val="1155CC"/>
                </a:solidFill>
                <a:effectLst/>
                <a:latin typeface="Times New Roman" panose="02020603050405020304" pitchFamily="18" charset="0"/>
                <a:cs typeface="Times New Roman" panose="02020603050405020304" pitchFamily="18" charset="0"/>
                <a:hlinkClick r:id="rId5"/>
              </a:rPr>
              <a:t>https://sci-hub.hkvisa.net/10.1109/ICICT48043.2020.9112424</a:t>
            </a:r>
            <a:endParaRPr lang="en-IN" sz="2000" b="0" i="0" u="none" strike="noStrike" dirty="0">
              <a:solidFill>
                <a:srgbClr val="1F1F1F"/>
              </a:solidFill>
              <a:effectLst/>
              <a:latin typeface="Times New Roman" panose="02020603050405020304" pitchFamily="18" charset="0"/>
              <a:cs typeface="Times New Roman" panose="02020603050405020304" pitchFamily="18" charset="0"/>
            </a:endParaRPr>
          </a:p>
          <a:p>
            <a:pPr marL="192405" marR="172720" indent="-149225" algn="just" rtl="0">
              <a:spcBef>
                <a:spcPts val="980"/>
              </a:spcBef>
              <a:spcAft>
                <a:spcPts val="0"/>
              </a:spcAft>
            </a:pPr>
            <a:endParaRPr lang="en-IN" sz="2000" b="0" dirty="0">
              <a:effectLst/>
              <a:latin typeface="Times New Roman" panose="02020603050405020304" pitchFamily="18" charset="0"/>
              <a:cs typeface="Times New Roman" panose="02020603050405020304" pitchFamily="18" charset="0"/>
            </a:endParaRPr>
          </a:p>
          <a:p>
            <a:pPr marL="192405" marR="172720" indent="-149225" algn="just" rtl="0">
              <a:spcBef>
                <a:spcPts val="980"/>
              </a:spcBef>
              <a:spcAft>
                <a:spcPts val="0"/>
              </a:spcAft>
            </a:pPr>
            <a:r>
              <a:rPr lang="en-IN" sz="2000" b="0" i="0" u="none" strike="noStrike" dirty="0">
                <a:solidFill>
                  <a:srgbClr val="1F1F1F"/>
                </a:solidFill>
                <a:effectLst/>
                <a:latin typeface="Times New Roman" panose="02020603050405020304" pitchFamily="18" charset="0"/>
                <a:cs typeface="Times New Roman" panose="02020603050405020304" pitchFamily="18" charset="0"/>
              </a:rPr>
              <a:t>[5] Ping, Ping, Yang, </a:t>
            </a:r>
            <a:r>
              <a:rPr lang="en-IN" sz="2000" b="0" i="0" u="none" strike="noStrike" dirty="0" err="1">
                <a:solidFill>
                  <a:srgbClr val="1F1F1F"/>
                </a:solidFill>
                <a:effectLst/>
                <a:latin typeface="Times New Roman" panose="02020603050405020304" pitchFamily="18" charset="0"/>
                <a:cs typeface="Times New Roman" panose="02020603050405020304" pitchFamily="18" charset="0"/>
              </a:rPr>
              <a:t>Xiaohui</a:t>
            </a:r>
            <a:r>
              <a:rPr lang="en-IN" sz="2000" b="0" i="0" u="none" strike="noStrike" dirty="0">
                <a:solidFill>
                  <a:srgbClr val="1F1F1F"/>
                </a:solidFill>
                <a:effectLst/>
                <a:latin typeface="Times New Roman" panose="02020603050405020304" pitchFamily="18" charset="0"/>
                <a:cs typeface="Times New Roman" panose="02020603050405020304" pitchFamily="18" charset="0"/>
              </a:rPr>
              <a:t>, Gao, </a:t>
            </a:r>
            <a:r>
              <a:rPr lang="en-IN" sz="2000" b="0" i="0" u="none" strike="noStrike" dirty="0" err="1">
                <a:solidFill>
                  <a:srgbClr val="1F1F1F"/>
                </a:solidFill>
                <a:effectLst/>
                <a:latin typeface="Times New Roman" panose="02020603050405020304" pitchFamily="18" charset="0"/>
                <a:cs typeface="Times New Roman" panose="02020603050405020304" pitchFamily="18" charset="0"/>
              </a:rPr>
              <a:t>Zeyu</a:t>
            </a:r>
            <a:r>
              <a:rPr lang="en-IN" sz="2000" b="0" i="0" u="none" strike="noStrike" dirty="0">
                <a:solidFill>
                  <a:srgbClr val="1F1F1F"/>
                </a:solidFill>
                <a:effectLst/>
                <a:latin typeface="Times New Roman" panose="02020603050405020304" pitchFamily="18" charset="0"/>
                <a:cs typeface="Times New Roman" panose="02020603050405020304" pitchFamily="18" charset="0"/>
              </a:rPr>
              <a:t>. </a:t>
            </a:r>
            <a:r>
              <a:rPr lang="en-IN" sz="2000" b="0" i="1" u="none" strike="noStrike" dirty="0">
                <a:solidFill>
                  <a:srgbClr val="1F1F1F"/>
                </a:solidFill>
                <a:effectLst/>
                <a:latin typeface="Times New Roman" panose="02020603050405020304" pitchFamily="18" charset="0"/>
                <a:cs typeface="Times New Roman" panose="02020603050405020304" pitchFamily="18" charset="0"/>
              </a:rPr>
              <a:t>A Deep Learning Approach for Street Pothole Detection.</a:t>
            </a:r>
            <a:endParaRPr lang="en-IN" sz="2000" b="0" dirty="0">
              <a:effectLst/>
              <a:latin typeface="Times New Roman" panose="02020603050405020304" pitchFamily="18" charset="0"/>
              <a:cs typeface="Times New Roman" panose="02020603050405020304" pitchFamily="18" charset="0"/>
            </a:endParaRPr>
          </a:p>
          <a:p>
            <a:r>
              <a:rPr lang="en-IN" sz="2000" b="0" i="0" u="none" strike="noStrike" dirty="0">
                <a:solidFill>
                  <a:srgbClr val="1F1F1F"/>
                </a:solidFill>
                <a:effectLst/>
                <a:latin typeface="Times New Roman" panose="02020603050405020304" pitchFamily="18" charset="0"/>
                <a:cs typeface="Times New Roman" panose="02020603050405020304" pitchFamily="18" charset="0"/>
              </a:rPr>
              <a:t>&lt;</a:t>
            </a:r>
            <a:r>
              <a:rPr lang="en-IN" sz="2000" b="0" i="0" u="sng" strike="noStrike" dirty="0">
                <a:solidFill>
                  <a:srgbClr val="1155CC"/>
                </a:solidFill>
                <a:effectLst/>
                <a:latin typeface="Times New Roman" panose="02020603050405020304" pitchFamily="18" charset="0"/>
                <a:cs typeface="Times New Roman" panose="02020603050405020304" pitchFamily="18" charset="0"/>
                <a:hlinkClick r:id="rId6"/>
              </a:rPr>
              <a:t>https://sci-hub.hkvisa.net/10.1109/BigDataService49289.2020.00039</a:t>
            </a:r>
            <a:r>
              <a:rPr lang="en-IN" sz="2000" b="0" i="0" u="none" strike="noStrike" dirty="0">
                <a:solidFill>
                  <a:srgbClr val="1F1F1F"/>
                </a:solidFill>
                <a:effectLst/>
                <a:latin typeface="Times New Roman" panose="02020603050405020304" pitchFamily="18" charset="0"/>
                <a:cs typeface="Times New Roman" panose="02020603050405020304" pitchFamily="18" charset="0"/>
              </a:rPr>
              <a:t>&gt;</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6319660" y="4335923"/>
            <a:ext cx="5648681" cy="1274260"/>
          </a:xfrm>
          <a:prstGeom prst="rect">
            <a:avLst/>
          </a:prstGeom>
        </p:spPr>
        <p:txBody>
          <a:bodyPr lIns="0" tIns="0" rIns="0" bIns="0" rtlCol="0" anchor="t">
            <a:spAutoFit/>
          </a:bodyPr>
          <a:lstStyle/>
          <a:p>
            <a:pPr algn="ctr">
              <a:lnSpc>
                <a:spcPts val="11255"/>
              </a:lnSpc>
            </a:pPr>
            <a:r>
              <a:rPr lang="en-US" sz="8660">
                <a:solidFill>
                  <a:srgbClr val="000000"/>
                </a:solidFill>
                <a:latin typeface="MS Gothic" panose="020B0609070205080204" pitchFamily="49" charset="-128"/>
                <a:ea typeface="MS Gothic" panose="020B0609070205080204" pitchFamily="49" charset="-128"/>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3" name="TextBox 3"/>
          <p:cNvSpPr txBox="1"/>
          <p:nvPr/>
        </p:nvSpPr>
        <p:spPr>
          <a:xfrm>
            <a:off x="5611470" y="342900"/>
            <a:ext cx="7065059" cy="1371600"/>
          </a:xfrm>
          <a:prstGeom prst="rect">
            <a:avLst/>
          </a:prstGeom>
        </p:spPr>
        <p:txBody>
          <a:bodyPr lIns="0" tIns="0" rIns="0" bIns="0" rtlCol="0" anchor="t">
            <a:spAutoFit/>
          </a:bodyPr>
          <a:lstStyle/>
          <a:p>
            <a:pPr algn="ctr">
              <a:lnSpc>
                <a:spcPts val="10800"/>
              </a:lnSpc>
            </a:pPr>
            <a:r>
              <a:rPr lang="en-US" sz="9000" b="1" dirty="0">
                <a:solidFill>
                  <a:srgbClr val="000000"/>
                </a:solidFill>
                <a:latin typeface="Times New Roman" panose="02020603050405020304" pitchFamily="18" charset="0"/>
                <a:cs typeface="Times New Roman" panose="02020603050405020304" pitchFamily="18" charset="0"/>
              </a:rPr>
              <a:t>Introduction</a:t>
            </a:r>
          </a:p>
        </p:txBody>
      </p:sp>
      <p:sp>
        <p:nvSpPr>
          <p:cNvPr id="4" name="TextBox 4"/>
          <p:cNvSpPr txBox="1"/>
          <p:nvPr/>
        </p:nvSpPr>
        <p:spPr>
          <a:xfrm>
            <a:off x="523978" y="2592684"/>
            <a:ext cx="17240043" cy="5710602"/>
          </a:xfrm>
          <a:prstGeom prst="rect">
            <a:avLst/>
          </a:prstGeom>
        </p:spPr>
        <p:txBody>
          <a:bodyPr lIns="0" tIns="0" rIns="0" bIns="0" rtlCol="0" anchor="t">
            <a:spAutoFit/>
          </a:bodyPr>
          <a:lstStyle/>
          <a:p>
            <a:pPr algn="just">
              <a:lnSpc>
                <a:spcPts val="5568"/>
              </a:lnSpc>
            </a:pPr>
            <a:r>
              <a:rPr lang="en-US" sz="4283" dirty="0">
                <a:solidFill>
                  <a:srgbClr val="000000"/>
                </a:solidFill>
                <a:latin typeface="Times New Roman" panose="02020603050405020304" pitchFamily="18" charset="0"/>
                <a:cs typeface="Times New Roman" panose="02020603050405020304" pitchFamily="18" charset="0"/>
              </a:rPr>
              <a:t>Our project aims to develop a system that detects potholes on roads using Deep learning and warns drivers before they approach the pothole, ensuring a safer and more comfortable driving experience.</a:t>
            </a:r>
          </a:p>
          <a:p>
            <a:pPr algn="just">
              <a:lnSpc>
                <a:spcPts val="5568"/>
              </a:lnSpc>
            </a:pPr>
            <a:endParaRPr lang="en-US" sz="4283" dirty="0">
              <a:solidFill>
                <a:srgbClr val="000000"/>
              </a:solidFill>
              <a:latin typeface="Times New Roman" panose="02020603050405020304" pitchFamily="18" charset="0"/>
              <a:cs typeface="Times New Roman" panose="02020603050405020304" pitchFamily="18" charset="0"/>
            </a:endParaRPr>
          </a:p>
          <a:p>
            <a:pPr algn="just">
              <a:lnSpc>
                <a:spcPts val="5568"/>
              </a:lnSpc>
            </a:pPr>
            <a:r>
              <a:rPr lang="en-US" sz="4283" dirty="0">
                <a:solidFill>
                  <a:srgbClr val="000000"/>
                </a:solidFill>
                <a:latin typeface="Times New Roman" panose="02020603050405020304" pitchFamily="18" charset="0"/>
                <a:cs typeface="Times New Roman" panose="02020603050405020304" pitchFamily="18" charset="0"/>
              </a:rPr>
              <a:t>Potholes are a major concern for road safety, causing accidents, vehicle damage, and discomfort to drivers. This project addresses the need for an efficient and effective pothole detection system, enabling authorities to prioritize road maintenance and repair.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3002919" y="442912"/>
            <a:ext cx="12282163" cy="1171548"/>
          </a:xfrm>
          <a:prstGeom prst="rect">
            <a:avLst/>
          </a:prstGeom>
        </p:spPr>
        <p:txBody>
          <a:bodyPr lIns="0" tIns="0" rIns="0" bIns="0" rtlCol="0" anchor="t">
            <a:spAutoFit/>
          </a:bodyPr>
          <a:lstStyle/>
          <a:p>
            <a:pPr algn="ctr">
              <a:lnSpc>
                <a:spcPts val="9240"/>
              </a:lnSpc>
            </a:pPr>
            <a:r>
              <a:rPr lang="en-US" sz="7700" b="1" dirty="0">
                <a:solidFill>
                  <a:srgbClr val="000000"/>
                </a:solidFill>
                <a:latin typeface="Times New Roman" panose="02020603050405020304" pitchFamily="18" charset="0"/>
                <a:cs typeface="Times New Roman" panose="02020603050405020304" pitchFamily="18" charset="0"/>
              </a:rPr>
              <a:t>PROBLEM STATEMENT</a:t>
            </a:r>
          </a:p>
        </p:txBody>
      </p:sp>
      <p:sp>
        <p:nvSpPr>
          <p:cNvPr id="8" name="TextBox 7">
            <a:extLst>
              <a:ext uri="{FF2B5EF4-FFF2-40B4-BE49-F238E27FC236}">
                <a16:creationId xmlns:a16="http://schemas.microsoft.com/office/drawing/2014/main" id="{2F2828D3-32D5-7446-3A49-585336F69FA7}"/>
              </a:ext>
            </a:extLst>
          </p:cNvPr>
          <p:cNvSpPr txBox="1"/>
          <p:nvPr/>
        </p:nvSpPr>
        <p:spPr>
          <a:xfrm>
            <a:off x="1905000" y="3655755"/>
            <a:ext cx="15544800" cy="2554545"/>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Current pothole detection models lack an integrated alert system to notify users about approaching potholes on a map from a distance. Existing models can detect potholes only within a certain range and do not incorporate map-based alert systems.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60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3002919" y="442912"/>
            <a:ext cx="12282163" cy="1171548"/>
          </a:xfrm>
          <a:prstGeom prst="rect">
            <a:avLst/>
          </a:prstGeom>
        </p:spPr>
        <p:txBody>
          <a:bodyPr lIns="0" tIns="0" rIns="0" bIns="0" rtlCol="0" anchor="t">
            <a:spAutoFit/>
          </a:bodyPr>
          <a:lstStyle/>
          <a:p>
            <a:pPr algn="ctr">
              <a:lnSpc>
                <a:spcPts val="9240"/>
              </a:lnSpc>
            </a:pPr>
            <a:r>
              <a:rPr lang="en-US" sz="7700" b="1" dirty="0">
                <a:solidFill>
                  <a:srgbClr val="000000"/>
                </a:solidFill>
                <a:latin typeface="Times New Roman" panose="02020603050405020304" pitchFamily="18" charset="0"/>
                <a:cs typeface="Times New Roman" panose="02020603050405020304" pitchFamily="18" charset="0"/>
              </a:rPr>
              <a:t>AIM OF THE PROJECT</a:t>
            </a:r>
          </a:p>
        </p:txBody>
      </p:sp>
      <p:sp>
        <p:nvSpPr>
          <p:cNvPr id="3" name="TextBox 3"/>
          <p:cNvSpPr txBox="1"/>
          <p:nvPr/>
        </p:nvSpPr>
        <p:spPr>
          <a:xfrm>
            <a:off x="876300" y="2781300"/>
            <a:ext cx="16535400" cy="4610493"/>
          </a:xfrm>
          <a:prstGeom prst="rect">
            <a:avLst/>
          </a:prstGeom>
        </p:spPr>
        <p:txBody>
          <a:bodyPr wrap="square" lIns="0" tIns="0" rIns="0" bIns="0" rtlCol="0" anchor="t">
            <a:spAutoFit/>
          </a:bodyPr>
          <a:lstStyle/>
          <a:p>
            <a:pPr marL="2343150" lvl="1" indent="-1371600" algn="just">
              <a:buFont typeface="+mj-lt"/>
              <a:buAutoNum type="arabicPeriod"/>
            </a:pPr>
            <a:r>
              <a:rPr lang="en-US" sz="4280" b="1" dirty="0">
                <a:solidFill>
                  <a:srgbClr val="000000"/>
                </a:solidFill>
                <a:latin typeface="Times New Roman" panose="02020603050405020304" pitchFamily="18" charset="0"/>
                <a:cs typeface="Times New Roman" panose="02020603050405020304" pitchFamily="18" charset="0"/>
              </a:rPr>
              <a:t>Primary Objective: </a:t>
            </a:r>
            <a:r>
              <a:rPr lang="en-US" sz="4280" dirty="0">
                <a:solidFill>
                  <a:srgbClr val="000000"/>
                </a:solidFill>
                <a:latin typeface="Times New Roman" panose="02020603050405020304" pitchFamily="18" charset="0"/>
                <a:cs typeface="Times New Roman" panose="02020603050405020304" pitchFamily="18" charset="0"/>
              </a:rPr>
              <a:t>Create a system capable of accurately detecting potholes using Deep learning techniques.</a:t>
            </a:r>
          </a:p>
          <a:p>
            <a:pPr marL="2343150" lvl="1" indent="-1371600" algn="just">
              <a:buFont typeface="+mj-lt"/>
              <a:buAutoNum type="arabicPeriod"/>
            </a:pPr>
            <a:endParaRPr lang="en-US" sz="4280" dirty="0">
              <a:solidFill>
                <a:srgbClr val="000000"/>
              </a:solidFill>
              <a:latin typeface="Times New Roman" panose="02020603050405020304" pitchFamily="18" charset="0"/>
              <a:cs typeface="Times New Roman" panose="02020603050405020304" pitchFamily="18" charset="0"/>
            </a:endParaRPr>
          </a:p>
          <a:p>
            <a:pPr marL="2343150" lvl="1" indent="-1371600" algn="just">
              <a:buFont typeface="+mj-lt"/>
              <a:buAutoNum type="arabicPeriod"/>
            </a:pPr>
            <a:endParaRPr lang="en-US" sz="4280" dirty="0">
              <a:solidFill>
                <a:srgbClr val="000000"/>
              </a:solidFill>
              <a:latin typeface="Times New Roman" panose="02020603050405020304" pitchFamily="18" charset="0"/>
              <a:cs typeface="Times New Roman" panose="02020603050405020304" pitchFamily="18" charset="0"/>
            </a:endParaRPr>
          </a:p>
          <a:p>
            <a:pPr marL="2343150" lvl="1" indent="-1371600" algn="just">
              <a:buFont typeface="+mj-lt"/>
              <a:buAutoNum type="arabicPeriod"/>
            </a:pPr>
            <a:r>
              <a:rPr lang="en-US" sz="4280" b="1" dirty="0">
                <a:solidFill>
                  <a:srgbClr val="000000"/>
                </a:solidFill>
                <a:latin typeface="Times New Roman" panose="02020603050405020304" pitchFamily="18" charset="0"/>
                <a:cs typeface="Times New Roman" panose="02020603050405020304" pitchFamily="18" charset="0"/>
              </a:rPr>
              <a:t>Coordinate Marking: </a:t>
            </a:r>
            <a:r>
              <a:rPr lang="en-US" sz="4280" dirty="0">
                <a:solidFill>
                  <a:srgbClr val="000000"/>
                </a:solidFill>
                <a:latin typeface="Times New Roman" panose="02020603050405020304" pitchFamily="18" charset="0"/>
                <a:cs typeface="Times New Roman" panose="02020603050405020304" pitchFamily="18" charset="0"/>
              </a:rPr>
              <a:t>Identify and mark the geographical coordinates of detected potholes for accurate localization.</a:t>
            </a:r>
          </a:p>
          <a:p>
            <a:pPr marL="971550" lvl="1" algn="just"/>
            <a:r>
              <a:rPr lang="en-US" sz="4280" dirty="0">
                <a:solidFill>
                  <a:srgbClr val="000000"/>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3002919" y="442912"/>
            <a:ext cx="12282163" cy="1171548"/>
          </a:xfrm>
          <a:prstGeom prst="rect">
            <a:avLst/>
          </a:prstGeom>
        </p:spPr>
        <p:txBody>
          <a:bodyPr lIns="0" tIns="0" rIns="0" bIns="0" rtlCol="0" anchor="t">
            <a:spAutoFit/>
          </a:bodyPr>
          <a:lstStyle/>
          <a:p>
            <a:pPr algn="ctr">
              <a:lnSpc>
                <a:spcPts val="9240"/>
              </a:lnSpc>
            </a:pPr>
            <a:r>
              <a:rPr lang="en-US" sz="7700" b="1" dirty="0">
                <a:solidFill>
                  <a:srgbClr val="000000"/>
                </a:solidFill>
                <a:latin typeface="Times New Roman" panose="02020603050405020304" pitchFamily="18" charset="0"/>
                <a:cs typeface="Times New Roman" panose="02020603050405020304" pitchFamily="18" charset="0"/>
              </a:rPr>
              <a:t>AIM OF THE PROJECT</a:t>
            </a:r>
          </a:p>
        </p:txBody>
      </p:sp>
      <p:sp>
        <p:nvSpPr>
          <p:cNvPr id="3" name="TextBox 3"/>
          <p:cNvSpPr txBox="1"/>
          <p:nvPr/>
        </p:nvSpPr>
        <p:spPr>
          <a:xfrm>
            <a:off x="876300" y="2781300"/>
            <a:ext cx="16535400" cy="4610493"/>
          </a:xfrm>
          <a:prstGeom prst="rect">
            <a:avLst/>
          </a:prstGeom>
        </p:spPr>
        <p:txBody>
          <a:bodyPr wrap="square" lIns="0" tIns="0" rIns="0" bIns="0" rtlCol="0" anchor="t">
            <a:spAutoFit/>
          </a:bodyPr>
          <a:lstStyle/>
          <a:p>
            <a:pPr marL="2343150" lvl="1" indent="-1371600" algn="just">
              <a:buFont typeface="+mj-lt"/>
              <a:buAutoNum type="arabicPeriod" startAt="3"/>
            </a:pPr>
            <a:r>
              <a:rPr lang="en-US" sz="4280" b="1" dirty="0">
                <a:solidFill>
                  <a:srgbClr val="000000"/>
                </a:solidFill>
                <a:latin typeface="Times New Roman" panose="02020603050405020304" pitchFamily="18" charset="0"/>
                <a:cs typeface="Times New Roman" panose="02020603050405020304" pitchFamily="18" charset="0"/>
              </a:rPr>
              <a:t>Integrate with Mobile Application: </a:t>
            </a:r>
            <a:r>
              <a:rPr lang="en-US" sz="4280" dirty="0">
                <a:solidFill>
                  <a:srgbClr val="000000"/>
                </a:solidFill>
                <a:latin typeface="Times New Roman" panose="02020603050405020304" pitchFamily="18" charset="0"/>
                <a:cs typeface="Times New Roman" panose="02020603050405020304" pitchFamily="18" charset="0"/>
              </a:rPr>
              <a:t>Develop an integrated mobile application that allows users to view pothole locations on a map and receive timely alerts.</a:t>
            </a:r>
          </a:p>
          <a:p>
            <a:pPr marL="2343150" lvl="1" indent="-1371600" algn="just">
              <a:buFont typeface="+mj-lt"/>
              <a:buAutoNum type="arabicPeriod" startAt="3"/>
            </a:pPr>
            <a:endParaRPr lang="en-US" sz="4280" dirty="0">
              <a:solidFill>
                <a:srgbClr val="000000"/>
              </a:solidFill>
              <a:latin typeface="Times New Roman" panose="02020603050405020304" pitchFamily="18" charset="0"/>
              <a:cs typeface="Times New Roman" panose="02020603050405020304" pitchFamily="18" charset="0"/>
            </a:endParaRPr>
          </a:p>
          <a:p>
            <a:pPr marL="2343150" lvl="1" indent="-1371600" algn="just">
              <a:buFont typeface="+mj-lt"/>
              <a:buAutoNum type="arabicPeriod" startAt="3"/>
            </a:pPr>
            <a:r>
              <a:rPr lang="en-US" sz="4280" b="1" dirty="0">
                <a:solidFill>
                  <a:srgbClr val="000000"/>
                </a:solidFill>
                <a:latin typeface="Times New Roman" panose="02020603050405020304" pitchFamily="18" charset="0"/>
                <a:cs typeface="Times New Roman" panose="02020603050405020304" pitchFamily="18" charset="0"/>
              </a:rPr>
              <a:t>User Alert/Notification: </a:t>
            </a:r>
            <a:r>
              <a:rPr lang="en-US" sz="4280" dirty="0">
                <a:solidFill>
                  <a:srgbClr val="000000"/>
                </a:solidFill>
                <a:latin typeface="Times New Roman" panose="02020603050405020304" pitchFamily="18" charset="0"/>
                <a:cs typeface="Times New Roman" panose="02020603050405020304" pitchFamily="18" charset="0"/>
              </a:rPr>
              <a:t>Warn users through notifications when they are approaching 100 meters before the pothole, enhancing road safety and reducing vehicle damage. </a:t>
            </a:r>
          </a:p>
        </p:txBody>
      </p:sp>
    </p:spTree>
    <p:extLst>
      <p:ext uri="{BB962C8B-B14F-4D97-AF65-F5344CB8AC3E}">
        <p14:creationId xmlns:p14="http://schemas.microsoft.com/office/powerpoint/2010/main" val="444865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3002919" y="513052"/>
            <a:ext cx="12282163" cy="1171548"/>
          </a:xfrm>
          <a:prstGeom prst="rect">
            <a:avLst/>
          </a:prstGeom>
        </p:spPr>
        <p:txBody>
          <a:bodyPr lIns="0" tIns="0" rIns="0" bIns="0" rtlCol="0" anchor="t">
            <a:spAutoFit/>
          </a:bodyPr>
          <a:lstStyle/>
          <a:p>
            <a:pPr algn="ctr">
              <a:lnSpc>
                <a:spcPts val="9240"/>
              </a:lnSpc>
            </a:pPr>
            <a:r>
              <a:rPr lang="en-US" sz="7700" b="1" dirty="0">
                <a:solidFill>
                  <a:srgbClr val="000000"/>
                </a:solidFill>
                <a:latin typeface="Times New Roman" panose="02020603050405020304" pitchFamily="18" charset="0"/>
                <a:cs typeface="Times New Roman" panose="02020603050405020304" pitchFamily="18" charset="0"/>
              </a:rPr>
              <a:t>MOTIVATION</a:t>
            </a:r>
          </a:p>
        </p:txBody>
      </p:sp>
      <p:sp>
        <p:nvSpPr>
          <p:cNvPr id="3" name="TextBox 3"/>
          <p:cNvSpPr txBox="1"/>
          <p:nvPr/>
        </p:nvSpPr>
        <p:spPr>
          <a:xfrm>
            <a:off x="876300" y="2089440"/>
            <a:ext cx="16535400" cy="7245060"/>
          </a:xfrm>
          <a:prstGeom prst="rect">
            <a:avLst/>
          </a:prstGeom>
        </p:spPr>
        <p:txBody>
          <a:bodyPr wrap="square" lIns="0" tIns="0" rIns="0" bIns="0" rtlCol="0" anchor="t">
            <a:spAutoFit/>
          </a:bodyPr>
          <a:lstStyle/>
          <a:p>
            <a:pPr marL="1543050" lvl="1" indent="-571500" algn="just">
              <a:buFont typeface="Arial" panose="020B0604020202020204" pitchFamily="34" charset="0"/>
              <a:buChar char="•"/>
            </a:pPr>
            <a:r>
              <a:rPr lang="en-US" sz="4280" b="1" dirty="0">
                <a:solidFill>
                  <a:srgbClr val="000000"/>
                </a:solidFill>
                <a:latin typeface="Times New Roman" panose="02020603050405020304" pitchFamily="18" charset="0"/>
                <a:cs typeface="Times New Roman" panose="02020603050405020304" pitchFamily="18" charset="0"/>
              </a:rPr>
              <a:t>Increasing Road Accidents</a:t>
            </a:r>
          </a:p>
          <a:p>
            <a:pPr marL="971550" lvl="1" algn="just"/>
            <a:r>
              <a:rPr lang="en-US" sz="4280" i="1" dirty="0">
                <a:solidFill>
                  <a:srgbClr val="000000"/>
                </a:solidFill>
                <a:latin typeface="Times New Roman" panose="02020603050405020304" pitchFamily="18" charset="0"/>
                <a:cs typeface="Times New Roman" panose="02020603050405020304" pitchFamily="18" charset="0"/>
              </a:rPr>
              <a:t>Statistics: </a:t>
            </a:r>
            <a:r>
              <a:rPr lang="en-US" sz="4280" dirty="0">
                <a:solidFill>
                  <a:srgbClr val="000000"/>
                </a:solidFill>
                <a:latin typeface="Times New Roman" panose="02020603050405020304" pitchFamily="18" charset="0"/>
                <a:cs typeface="Times New Roman" panose="02020603050405020304" pitchFamily="18" charset="0"/>
              </a:rPr>
              <a:t>Potholes caused over 3,564 accidents and 1,397 deaths in India in 2022.</a:t>
            </a:r>
          </a:p>
          <a:p>
            <a:pPr marL="971550" lvl="1" algn="just"/>
            <a:r>
              <a:rPr lang="en-US" sz="4280" i="1" dirty="0">
                <a:solidFill>
                  <a:srgbClr val="000000"/>
                </a:solidFill>
                <a:latin typeface="Times New Roman" panose="02020603050405020304" pitchFamily="18" charset="0"/>
                <a:cs typeface="Times New Roman" panose="02020603050405020304" pitchFamily="18" charset="0"/>
              </a:rPr>
              <a:t>Safety Concerns: </a:t>
            </a:r>
            <a:r>
              <a:rPr lang="en-US" sz="4280" dirty="0">
                <a:solidFill>
                  <a:srgbClr val="000000"/>
                </a:solidFill>
                <a:latin typeface="Times New Roman" panose="02020603050405020304" pitchFamily="18" charset="0"/>
                <a:cs typeface="Times New Roman" panose="02020603050405020304" pitchFamily="18" charset="0"/>
              </a:rPr>
              <a:t>Poor road conditions, including potholes, significantly contribute to road accidents in India.</a:t>
            </a:r>
          </a:p>
          <a:p>
            <a:pPr marL="971550" lvl="1" algn="just"/>
            <a:endParaRPr lang="en-US" sz="4280" dirty="0">
              <a:solidFill>
                <a:srgbClr val="000000"/>
              </a:solidFill>
              <a:latin typeface="Times New Roman" panose="02020603050405020304" pitchFamily="18" charset="0"/>
              <a:cs typeface="Times New Roman" panose="02020603050405020304" pitchFamily="18" charset="0"/>
            </a:endParaRPr>
          </a:p>
          <a:p>
            <a:pPr marL="1543050" lvl="1" indent="-571500" algn="just">
              <a:buFont typeface="Arial" panose="020B0604020202020204" pitchFamily="34" charset="0"/>
              <a:buChar char="•"/>
            </a:pPr>
            <a:r>
              <a:rPr lang="en-US" sz="4280" b="1" dirty="0">
                <a:solidFill>
                  <a:srgbClr val="000000"/>
                </a:solidFill>
                <a:latin typeface="Times New Roman" panose="02020603050405020304" pitchFamily="18" charset="0"/>
                <a:cs typeface="Times New Roman" panose="02020603050405020304" pitchFamily="18" charset="0"/>
              </a:rPr>
              <a:t>Vehicle Damage</a:t>
            </a:r>
          </a:p>
          <a:p>
            <a:pPr marL="971550" lvl="1" algn="just"/>
            <a:r>
              <a:rPr lang="en-US" sz="4280" i="1" dirty="0">
                <a:solidFill>
                  <a:srgbClr val="000000"/>
                </a:solidFill>
                <a:latin typeface="Times New Roman" panose="02020603050405020304" pitchFamily="18" charset="0"/>
                <a:cs typeface="Times New Roman" panose="02020603050405020304" pitchFamily="18" charset="0"/>
              </a:rPr>
              <a:t>Financial Impact: </a:t>
            </a:r>
            <a:r>
              <a:rPr lang="en-US" sz="4280" dirty="0">
                <a:solidFill>
                  <a:srgbClr val="000000"/>
                </a:solidFill>
                <a:latin typeface="Times New Roman" panose="02020603050405020304" pitchFamily="18" charset="0"/>
                <a:cs typeface="Times New Roman" panose="02020603050405020304" pitchFamily="18" charset="0"/>
              </a:rPr>
              <a:t>Drivers spend approximately INR 20,000 crore annually on vehicle repairs due to poor road conditions.</a:t>
            </a:r>
          </a:p>
          <a:p>
            <a:pPr marL="971550" lvl="1" algn="just"/>
            <a:r>
              <a:rPr lang="en-US" sz="4280" i="1" dirty="0">
                <a:solidFill>
                  <a:srgbClr val="000000"/>
                </a:solidFill>
                <a:latin typeface="Times New Roman" panose="02020603050405020304" pitchFamily="18" charset="0"/>
                <a:cs typeface="Times New Roman" panose="02020603050405020304" pitchFamily="18" charset="0"/>
              </a:rPr>
              <a:t>Maintenance Issues: </a:t>
            </a:r>
            <a:r>
              <a:rPr lang="en-US" sz="4280" dirty="0">
                <a:solidFill>
                  <a:srgbClr val="000000"/>
                </a:solidFill>
                <a:latin typeface="Times New Roman" panose="02020603050405020304" pitchFamily="18" charset="0"/>
                <a:cs typeface="Times New Roman" panose="02020603050405020304" pitchFamily="18" charset="0"/>
              </a:rPr>
              <a:t>Frequent and costly vehicle maintenance due to potholes.</a:t>
            </a:r>
          </a:p>
        </p:txBody>
      </p:sp>
    </p:spTree>
    <p:extLst>
      <p:ext uri="{BB962C8B-B14F-4D97-AF65-F5344CB8AC3E}">
        <p14:creationId xmlns:p14="http://schemas.microsoft.com/office/powerpoint/2010/main" val="3806332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3002919" y="442912"/>
            <a:ext cx="12282163" cy="1171548"/>
          </a:xfrm>
          <a:prstGeom prst="rect">
            <a:avLst/>
          </a:prstGeom>
        </p:spPr>
        <p:txBody>
          <a:bodyPr lIns="0" tIns="0" rIns="0" bIns="0" rtlCol="0" anchor="t">
            <a:spAutoFit/>
          </a:bodyPr>
          <a:lstStyle/>
          <a:p>
            <a:pPr algn="ctr">
              <a:lnSpc>
                <a:spcPts val="9240"/>
              </a:lnSpc>
            </a:pPr>
            <a:r>
              <a:rPr lang="en-US" sz="7700" b="1" dirty="0">
                <a:solidFill>
                  <a:srgbClr val="000000"/>
                </a:solidFill>
                <a:latin typeface="Times New Roman" panose="02020603050405020304" pitchFamily="18" charset="0"/>
                <a:cs typeface="Times New Roman" panose="02020603050405020304" pitchFamily="18" charset="0"/>
              </a:rPr>
              <a:t>MOTIVATION</a:t>
            </a:r>
          </a:p>
        </p:txBody>
      </p:sp>
      <p:sp>
        <p:nvSpPr>
          <p:cNvPr id="3" name="TextBox 3"/>
          <p:cNvSpPr txBox="1"/>
          <p:nvPr/>
        </p:nvSpPr>
        <p:spPr>
          <a:xfrm>
            <a:off x="876300" y="3086100"/>
            <a:ext cx="16535400" cy="3293209"/>
          </a:xfrm>
          <a:prstGeom prst="rect">
            <a:avLst/>
          </a:prstGeom>
        </p:spPr>
        <p:txBody>
          <a:bodyPr wrap="square" lIns="0" tIns="0" rIns="0" bIns="0" rtlCol="0" anchor="t">
            <a:spAutoFit/>
          </a:bodyPr>
          <a:lstStyle/>
          <a:p>
            <a:pPr marL="1543050" lvl="1" indent="-571500" algn="just">
              <a:buFont typeface="Arial" panose="020B0604020202020204" pitchFamily="34" charset="0"/>
              <a:buChar char="•"/>
            </a:pPr>
            <a:r>
              <a:rPr lang="en-US" sz="4280" i="1" dirty="0">
                <a:solidFill>
                  <a:srgbClr val="000000"/>
                </a:solidFill>
                <a:latin typeface="Times New Roman" panose="02020603050405020304" pitchFamily="18" charset="0"/>
                <a:cs typeface="Times New Roman" panose="02020603050405020304" pitchFamily="18" charset="0"/>
              </a:rPr>
              <a:t>Travel Disruptions: </a:t>
            </a:r>
            <a:r>
              <a:rPr lang="en-US" sz="4280" dirty="0">
                <a:solidFill>
                  <a:srgbClr val="000000"/>
                </a:solidFill>
                <a:latin typeface="Times New Roman" panose="02020603050405020304" pitchFamily="18" charset="0"/>
                <a:cs typeface="Times New Roman" panose="02020603050405020304" pitchFamily="18" charset="0"/>
              </a:rPr>
              <a:t>Potholes cause traffic slowdowns, detours, and congestion.</a:t>
            </a:r>
          </a:p>
          <a:p>
            <a:pPr marL="1543050" lvl="1" indent="-571500" algn="just">
              <a:buFont typeface="Arial" panose="020B0604020202020204" pitchFamily="34" charset="0"/>
              <a:buChar char="•"/>
            </a:pPr>
            <a:endParaRPr lang="en-US" sz="4280" dirty="0">
              <a:solidFill>
                <a:srgbClr val="000000"/>
              </a:solidFill>
              <a:latin typeface="Times New Roman" panose="02020603050405020304" pitchFamily="18" charset="0"/>
              <a:cs typeface="Times New Roman" panose="02020603050405020304" pitchFamily="18" charset="0"/>
            </a:endParaRPr>
          </a:p>
          <a:p>
            <a:pPr marL="1543050" lvl="1" indent="-571500" algn="just">
              <a:buFont typeface="Arial" panose="020B0604020202020204" pitchFamily="34" charset="0"/>
              <a:buChar char="•"/>
            </a:pPr>
            <a:r>
              <a:rPr lang="en-US" sz="4280" i="1" dirty="0">
                <a:solidFill>
                  <a:srgbClr val="000000"/>
                </a:solidFill>
                <a:latin typeface="Times New Roman" panose="02020603050405020304" pitchFamily="18" charset="0"/>
                <a:cs typeface="Times New Roman" panose="02020603050405020304" pitchFamily="18" charset="0"/>
              </a:rPr>
              <a:t>Time Loss: </a:t>
            </a:r>
            <a:r>
              <a:rPr lang="en-US" sz="4280" dirty="0">
                <a:solidFill>
                  <a:srgbClr val="000000"/>
                </a:solidFill>
                <a:latin typeface="Times New Roman" panose="02020603050405020304" pitchFamily="18" charset="0"/>
                <a:cs typeface="Times New Roman" panose="02020603050405020304" pitchFamily="18" charset="0"/>
              </a:rPr>
              <a:t>Significant time wasted due to vehicle repairs and poor road conditions.</a:t>
            </a:r>
          </a:p>
        </p:txBody>
      </p:sp>
    </p:spTree>
    <p:extLst>
      <p:ext uri="{BB962C8B-B14F-4D97-AF65-F5344CB8AC3E}">
        <p14:creationId xmlns:p14="http://schemas.microsoft.com/office/powerpoint/2010/main" val="126069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AEF"/>
        </a:solidFill>
        <a:effectLst/>
      </p:bgPr>
    </p:bg>
    <p:spTree>
      <p:nvGrpSpPr>
        <p:cNvPr id="1" name=""/>
        <p:cNvGrpSpPr/>
        <p:nvPr/>
      </p:nvGrpSpPr>
      <p:grpSpPr>
        <a:xfrm>
          <a:off x="0" y="0"/>
          <a:ext cx="0" cy="0"/>
          <a:chOff x="0" y="0"/>
          <a:chExt cx="0" cy="0"/>
        </a:xfrm>
      </p:grpSpPr>
      <p:sp>
        <p:nvSpPr>
          <p:cNvPr id="2" name="TextBox 2"/>
          <p:cNvSpPr txBox="1"/>
          <p:nvPr/>
        </p:nvSpPr>
        <p:spPr>
          <a:xfrm>
            <a:off x="3717958" y="342900"/>
            <a:ext cx="10852083" cy="1255152"/>
          </a:xfrm>
          <a:prstGeom prst="rect">
            <a:avLst/>
          </a:prstGeom>
        </p:spPr>
        <p:txBody>
          <a:bodyPr lIns="0" tIns="0" rIns="0" bIns="0" rtlCol="0" anchor="t">
            <a:spAutoFit/>
          </a:bodyPr>
          <a:lstStyle/>
          <a:p>
            <a:pPr algn="ctr">
              <a:lnSpc>
                <a:spcPts val="10800"/>
              </a:lnSpc>
            </a:pPr>
            <a:r>
              <a:rPr lang="en-US" sz="7200" b="1" dirty="0">
                <a:solidFill>
                  <a:srgbClr val="000000"/>
                </a:solidFill>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18DC82D0-FE98-1A68-7640-E24F161EBAB9}"/>
              </a:ext>
            </a:extLst>
          </p:cNvPr>
          <p:cNvGraphicFramePr>
            <a:graphicFrameLocks noGrp="1"/>
          </p:cNvGraphicFramePr>
          <p:nvPr>
            <p:extLst>
              <p:ext uri="{D42A27DB-BD31-4B8C-83A1-F6EECF244321}">
                <p14:modId xmlns:p14="http://schemas.microsoft.com/office/powerpoint/2010/main" val="46369140"/>
              </p:ext>
            </p:extLst>
          </p:nvPr>
        </p:nvGraphicFramePr>
        <p:xfrm>
          <a:off x="761999" y="3543300"/>
          <a:ext cx="16764000" cy="381000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gridCol w="3810000">
                  <a:extLst>
                    <a:ext uri="{9D8B030D-6E8A-4147-A177-3AD203B41FA5}">
                      <a16:colId xmlns:a16="http://schemas.microsoft.com/office/drawing/2014/main" val="20003"/>
                    </a:ext>
                  </a:extLst>
                </a:gridCol>
                <a:gridCol w="4038600">
                  <a:extLst>
                    <a:ext uri="{9D8B030D-6E8A-4147-A177-3AD203B41FA5}">
                      <a16:colId xmlns:a16="http://schemas.microsoft.com/office/drawing/2014/main" val="20004"/>
                    </a:ext>
                  </a:extLst>
                </a:gridCol>
              </a:tblGrid>
              <a:tr h="685800">
                <a:tc>
                  <a:txBody>
                    <a:bodyPr/>
                    <a:lstStyle/>
                    <a:p>
                      <a:pPr algn="ctr"/>
                      <a:r>
                        <a:rPr lang="en-IN" sz="2400" dirty="0">
                          <a:latin typeface="+mn-lt"/>
                        </a:rPr>
                        <a:t>Author</a:t>
                      </a:r>
                    </a:p>
                  </a:txBody>
                  <a:tcPr/>
                </a:tc>
                <a:tc>
                  <a:txBody>
                    <a:bodyPr/>
                    <a:lstStyle/>
                    <a:p>
                      <a:pPr algn="ctr"/>
                      <a:r>
                        <a:rPr lang="en-IN" sz="2400" dirty="0">
                          <a:latin typeface="+mn-lt"/>
                        </a:rPr>
                        <a:t>Year</a:t>
                      </a:r>
                    </a:p>
                  </a:txBody>
                  <a:tcPr/>
                </a:tc>
                <a:tc>
                  <a:txBody>
                    <a:bodyPr/>
                    <a:lstStyle/>
                    <a:p>
                      <a:pPr algn="ctr"/>
                      <a:r>
                        <a:rPr lang="en-IN" sz="2400" dirty="0">
                          <a:latin typeface="+mn-lt"/>
                        </a:rPr>
                        <a:t>Paper Name</a:t>
                      </a:r>
                    </a:p>
                  </a:txBody>
                  <a:tcPr/>
                </a:tc>
                <a:tc>
                  <a:txBody>
                    <a:bodyPr/>
                    <a:lstStyle/>
                    <a:p>
                      <a:pPr algn="ctr"/>
                      <a:r>
                        <a:rPr lang="en-IN" sz="2400" dirty="0">
                          <a:latin typeface="+mn-lt"/>
                        </a:rPr>
                        <a:t>Area Focused</a:t>
                      </a:r>
                    </a:p>
                  </a:txBody>
                  <a:tcPr/>
                </a:tc>
                <a:tc>
                  <a:txBody>
                    <a:bodyPr/>
                    <a:lstStyle/>
                    <a:p>
                      <a:pPr algn="ctr"/>
                      <a:r>
                        <a:rPr lang="en-IN" sz="2400" dirty="0">
                          <a:latin typeface="+mn-lt"/>
                        </a:rPr>
                        <a:t>Limitation</a:t>
                      </a:r>
                    </a:p>
                  </a:txBody>
                  <a:tcPr/>
                </a:tc>
                <a:extLst>
                  <a:ext uri="{0D108BD9-81ED-4DB2-BD59-A6C34878D82A}">
                    <a16:rowId xmlns:a16="http://schemas.microsoft.com/office/drawing/2014/main" val="10000"/>
                  </a:ext>
                </a:extLst>
              </a:tr>
              <a:tr h="1041400">
                <a:tc>
                  <a:txBody>
                    <a:bodyPr/>
                    <a:lstStyle/>
                    <a:p>
                      <a:r>
                        <a:rPr lang="en-IN" sz="2000" dirty="0">
                          <a:effectLst/>
                          <a:latin typeface="+mn-lt"/>
                        </a:rPr>
                        <a:t>Christian Koch </a:t>
                      </a:r>
                      <a:r>
                        <a:rPr lang="en-IN" sz="2000" baseline="30000" dirty="0">
                          <a:effectLst/>
                          <a:latin typeface="+mn-lt"/>
                        </a:rPr>
                        <a:t>a</a:t>
                      </a:r>
                      <a:r>
                        <a:rPr lang="en-IN" sz="2000" b="0" i="0" kern="1200" dirty="0">
                          <a:solidFill>
                            <a:schemeClr val="dk1"/>
                          </a:solidFill>
                          <a:effectLst/>
                          <a:latin typeface="+mn-lt"/>
                          <a:ea typeface="+mn-ea"/>
                          <a:cs typeface="+mn-cs"/>
                        </a:rPr>
                        <a:t>,</a:t>
                      </a:r>
                    </a:p>
                    <a:p>
                      <a:r>
                        <a:rPr lang="en-IN" sz="2000" b="0" i="0" kern="1200" dirty="0">
                          <a:solidFill>
                            <a:schemeClr val="dk1"/>
                          </a:solidFill>
                          <a:effectLst/>
                          <a:latin typeface="+mn-lt"/>
                          <a:ea typeface="+mn-ea"/>
                          <a:cs typeface="+mn-cs"/>
                        </a:rPr>
                        <a:t> </a:t>
                      </a:r>
                      <a:r>
                        <a:rPr lang="en-IN" sz="2000" dirty="0">
                          <a:effectLst/>
                          <a:latin typeface="+mn-lt"/>
                        </a:rPr>
                        <a:t>Ioannis </a:t>
                      </a:r>
                      <a:r>
                        <a:rPr lang="en-IN" sz="2000" dirty="0" err="1">
                          <a:effectLst/>
                          <a:latin typeface="+mn-lt"/>
                        </a:rPr>
                        <a:t>Brilakis</a:t>
                      </a:r>
                      <a:r>
                        <a:rPr lang="en-IN" sz="2000" dirty="0">
                          <a:effectLst/>
                          <a:latin typeface="+mn-lt"/>
                        </a:rPr>
                        <a:t> </a:t>
                      </a:r>
                      <a:r>
                        <a:rPr lang="en-IN" sz="2000" baseline="30000" dirty="0">
                          <a:effectLst/>
                          <a:latin typeface="+mn-lt"/>
                        </a:rPr>
                        <a:t>b</a:t>
                      </a:r>
                      <a:r>
                        <a:rPr lang="en-IN" sz="2000" dirty="0">
                          <a:effectLst/>
                          <a:latin typeface="+mn-lt"/>
                        </a:rPr>
                        <a:t> </a:t>
                      </a:r>
                      <a:r>
                        <a:rPr lang="en-IN" sz="2000" baseline="30000" dirty="0">
                          <a:effectLst/>
                          <a:latin typeface="+mn-lt"/>
                        </a:rPr>
                        <a:t>1</a:t>
                      </a:r>
                      <a:endParaRPr lang="en-IN" sz="2000" dirty="0">
                        <a:latin typeface="+mn-lt"/>
                      </a:endParaRPr>
                    </a:p>
                  </a:txBody>
                  <a:tcPr/>
                </a:tc>
                <a:tc>
                  <a:txBody>
                    <a:bodyPr/>
                    <a:lstStyle/>
                    <a:p>
                      <a:pPr algn="ctr"/>
                      <a:r>
                        <a:rPr lang="en-IN" sz="2000" dirty="0">
                          <a:latin typeface="+mn-lt"/>
                        </a:rPr>
                        <a:t>2011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mn-lt"/>
                        </a:rPr>
                        <a:t>Pothole detection in asphalt pavement images</a:t>
                      </a:r>
                      <a:endParaRPr lang="en-IN" sz="2000" dirty="0">
                        <a:latin typeface="+mn-lt"/>
                      </a:endParaRPr>
                    </a:p>
                    <a:p>
                      <a:endParaRPr lang="en-IN" sz="2000" dirty="0">
                        <a:latin typeface="+mn-lt"/>
                      </a:endParaRPr>
                    </a:p>
                  </a:txBody>
                  <a:tcPr/>
                </a:tc>
                <a:tc>
                  <a:txBody>
                    <a:bodyPr/>
                    <a:lstStyle/>
                    <a:p>
                      <a:r>
                        <a:rPr lang="en-IN" sz="2000" dirty="0">
                          <a:latin typeface="+mn-lt"/>
                        </a:rPr>
                        <a:t>Pavement assessment, Pothole detection, Visual sensing, Image processing</a:t>
                      </a:r>
                    </a:p>
                  </a:txBody>
                  <a:tcPr/>
                </a:tc>
                <a:tc>
                  <a:txBody>
                    <a:bodyPr/>
                    <a:lstStyle/>
                    <a:p>
                      <a:r>
                        <a:rPr lang="en-IN" sz="2000" b="0" i="0" kern="1200" dirty="0">
                          <a:solidFill>
                            <a:schemeClr val="dk1"/>
                          </a:solidFill>
                          <a:effectLst/>
                          <a:latin typeface="+mn-lt"/>
                          <a:ea typeface="+mn-ea"/>
                          <a:cs typeface="+mn-cs"/>
                        </a:rPr>
                        <a:t>relies on normal lighting</a:t>
                      </a:r>
                      <a:endParaRPr lang="en-IN" sz="2000" dirty="0">
                        <a:latin typeface="+mn-lt"/>
                      </a:endParaRPr>
                    </a:p>
                  </a:txBody>
                  <a:tcPr/>
                </a:tc>
                <a:extLst>
                  <a:ext uri="{0D108BD9-81ED-4DB2-BD59-A6C34878D82A}">
                    <a16:rowId xmlns:a16="http://schemas.microsoft.com/office/drawing/2014/main" val="10001"/>
                  </a:ext>
                </a:extLst>
              </a:tr>
              <a:tr h="1041400">
                <a:tc>
                  <a:txBody>
                    <a:bodyPr/>
                    <a:lstStyle/>
                    <a:p>
                      <a:r>
                        <a:rPr lang="en-IN" sz="2000" kern="1200" dirty="0">
                          <a:solidFill>
                            <a:schemeClr val="dk1"/>
                          </a:solidFill>
                          <a:effectLst/>
                          <a:latin typeface="+mn-lt"/>
                          <a:ea typeface="+mn-ea"/>
                          <a:cs typeface="+mn-cs"/>
                          <a:hlinkClick r:id="rId2"/>
                        </a:rPr>
                        <a:t>Mohan Prakash B</a:t>
                      </a:r>
                      <a:r>
                        <a:rPr lang="en-IN" sz="2000" dirty="0">
                          <a:latin typeface="+mn-lt"/>
                        </a:rPr>
                        <a:t> &amp; </a:t>
                      </a:r>
                      <a:r>
                        <a:rPr lang="en-IN" sz="2000" kern="1200" dirty="0" err="1">
                          <a:solidFill>
                            <a:schemeClr val="dk1"/>
                          </a:solidFill>
                          <a:effectLst/>
                          <a:latin typeface="+mn-lt"/>
                          <a:ea typeface="+mn-ea"/>
                          <a:cs typeface="+mn-cs"/>
                          <a:hlinkClick r:id="rId3"/>
                        </a:rPr>
                        <a:t>Sriharipriya</a:t>
                      </a:r>
                      <a:r>
                        <a:rPr lang="en-IN" sz="2000" kern="1200" dirty="0">
                          <a:solidFill>
                            <a:schemeClr val="dk1"/>
                          </a:solidFill>
                          <a:effectLst/>
                          <a:latin typeface="+mn-lt"/>
                          <a:ea typeface="+mn-ea"/>
                          <a:cs typeface="+mn-cs"/>
                          <a:hlinkClick r:id="rId3"/>
                        </a:rPr>
                        <a:t> K.C</a:t>
                      </a:r>
                      <a:r>
                        <a:rPr lang="en-IN" sz="2000" dirty="0">
                          <a:latin typeface="+mn-lt"/>
                        </a:rPr>
                        <a:t> </a:t>
                      </a:r>
                    </a:p>
                  </a:txBody>
                  <a:tcPr/>
                </a:tc>
                <a:tc>
                  <a:txBody>
                    <a:bodyPr/>
                    <a:lstStyle/>
                    <a:p>
                      <a:pPr algn="ctr"/>
                      <a:r>
                        <a:rPr lang="en-IN" sz="2000" dirty="0">
                          <a:latin typeface="+mn-lt"/>
                        </a:rPr>
                        <a:t>2022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b="0" i="0" kern="1200" dirty="0">
                          <a:solidFill>
                            <a:schemeClr val="tx1"/>
                          </a:solidFill>
                          <a:effectLst/>
                          <a:latin typeface="+mn-lt"/>
                          <a:ea typeface="+mn-ea"/>
                          <a:cs typeface="+mn-cs"/>
                        </a:rPr>
                        <a:t>Enhanced pothole detection system using YOLOX algorithm</a:t>
                      </a:r>
                    </a:p>
                    <a:p>
                      <a:endParaRPr lang="en-IN" sz="2000" dirty="0">
                        <a:latin typeface="+mn-lt"/>
                      </a:endParaRPr>
                    </a:p>
                  </a:txBody>
                  <a:tcPr/>
                </a:tc>
                <a:tc>
                  <a:txBody>
                    <a:bodyPr/>
                    <a:lstStyle/>
                    <a:p>
                      <a:r>
                        <a:rPr lang="en-IN" sz="2000" dirty="0">
                          <a:latin typeface="+mn-lt"/>
                        </a:rPr>
                        <a:t>Detecting Potholes</a:t>
                      </a:r>
                    </a:p>
                  </a:txBody>
                  <a:tcPr/>
                </a:tc>
                <a:tc>
                  <a:txBody>
                    <a:bodyPr/>
                    <a:lstStyle/>
                    <a:p>
                      <a:r>
                        <a:rPr lang="en-IN" sz="2000" b="0" i="0" u="none" strike="noStrike" kern="1200" baseline="0" dirty="0">
                          <a:solidFill>
                            <a:schemeClr val="dk1"/>
                          </a:solidFill>
                          <a:latin typeface="+mn-lt"/>
                          <a:ea typeface="+mn-ea"/>
                          <a:cs typeface="+mn-cs"/>
                        </a:rPr>
                        <a:t>Detection </a:t>
                      </a:r>
                      <a:r>
                        <a:rPr lang="en-US" sz="2000" b="0" i="0" u="none" strike="noStrike" kern="1200" baseline="0" dirty="0">
                          <a:solidFill>
                            <a:schemeClr val="dk1"/>
                          </a:solidFill>
                          <a:latin typeface="+mn-lt"/>
                          <a:ea typeface="+mn-ea"/>
                          <a:cs typeface="+mn-cs"/>
                        </a:rPr>
                        <a:t>of cracks in roads are not addressed</a:t>
                      </a:r>
                      <a:endParaRPr lang="en-IN" sz="2000" dirty="0">
                        <a:latin typeface="+mn-lt"/>
                      </a:endParaRPr>
                    </a:p>
                  </a:txBody>
                  <a:tcPr/>
                </a:tc>
                <a:extLst>
                  <a:ext uri="{0D108BD9-81ED-4DB2-BD59-A6C34878D82A}">
                    <a16:rowId xmlns:a16="http://schemas.microsoft.com/office/drawing/2014/main" val="10002"/>
                  </a:ext>
                </a:extLst>
              </a:tr>
              <a:tr h="1041400">
                <a:tc>
                  <a:txBody>
                    <a:bodyPr/>
                    <a:lstStyle/>
                    <a:p>
                      <a:r>
                        <a:rPr lang="en-IN" sz="2000" dirty="0">
                          <a:latin typeface="+mn-lt"/>
                        </a:rPr>
                        <a:t>Kiran Kumar Vupparaboina, Roopak R. Tamboli</a:t>
                      </a:r>
                    </a:p>
                  </a:txBody>
                  <a:tcPr/>
                </a:tc>
                <a:tc>
                  <a:txBody>
                    <a:bodyPr/>
                    <a:lstStyle/>
                    <a:p>
                      <a:r>
                        <a:rPr lang="en-US" altLang="en-IN" dirty="0">
                          <a:latin typeface="+mn-lt"/>
                        </a:rPr>
                        <a:t>            </a:t>
                      </a:r>
                      <a:r>
                        <a:rPr lang="en-US" altLang="en-IN" sz="2000" dirty="0">
                          <a:latin typeface="+mn-lt"/>
                        </a:rPr>
                        <a:t>  2015</a:t>
                      </a:r>
                    </a:p>
                  </a:txBody>
                  <a:tcPr/>
                </a:tc>
                <a:tc>
                  <a:txBody>
                    <a:bodyPr/>
                    <a:lstStyle/>
                    <a:p>
                      <a:r>
                        <a:rPr lang="en-IN" sz="2000" dirty="0">
                          <a:latin typeface="+mn-lt"/>
                        </a:rPr>
                        <a:t>Laser-based Detection and Depth Estimation of Dry </a:t>
                      </a:r>
                    </a:p>
                    <a:p>
                      <a:r>
                        <a:rPr lang="en-IN" sz="2000" dirty="0">
                          <a:latin typeface="+mn-lt"/>
                        </a:rPr>
                        <a:t>and Water-Filled Potholes</a:t>
                      </a:r>
                    </a:p>
                  </a:txBody>
                  <a:tcPr/>
                </a:tc>
                <a:tc>
                  <a:txBody>
                    <a:bodyPr/>
                    <a:lstStyle/>
                    <a:p>
                      <a:r>
                        <a:rPr lang="en-US" altLang="en-IN" dirty="0">
                          <a:latin typeface="+mn-lt"/>
                        </a:rPr>
                        <a:t>Depth Estimation</a:t>
                      </a:r>
                    </a:p>
                  </a:txBody>
                  <a:tcPr/>
                </a:tc>
                <a:tc>
                  <a:txBody>
                    <a:bodyPr/>
                    <a:lstStyle/>
                    <a:p>
                      <a:r>
                        <a:rPr lang="en-US" altLang="en-IN" dirty="0">
                          <a:latin typeface="+mn-lt"/>
                        </a:rPr>
                        <a:t>Very expensive</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1357</Words>
  <Application>Microsoft Office PowerPoint</Application>
  <PresentationFormat>Custom</PresentationFormat>
  <Paragraphs>176</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MS Gothic</vt:lpstr>
      <vt:lpstr>Oswald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Potholes Detection.pptx</dc:title>
  <dc:creator>J. Kenedy. T</dc:creator>
  <cp:lastModifiedBy>J. Kenedy. T</cp:lastModifiedBy>
  <cp:revision>15</cp:revision>
  <dcterms:created xsi:type="dcterms:W3CDTF">2006-08-16T00:00:00Z</dcterms:created>
  <dcterms:modified xsi:type="dcterms:W3CDTF">2024-05-30T05:18:19Z</dcterms:modified>
  <dc:identifier>DAFyy1Kd5V8</dc:identifier>
</cp:coreProperties>
</file>