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59" r:id="rId7"/>
    <p:sldId id="268" r:id="rId8"/>
    <p:sldId id="269" r:id="rId9"/>
    <p:sldId id="261" r:id="rId10"/>
    <p:sldId id="260" r:id="rId11"/>
    <p:sldId id="262" r:id="rId12"/>
    <p:sldId id="263" r:id="rId13"/>
    <p:sldId id="264" r:id="rId14"/>
    <p:sldId id="265" r:id="rId15"/>
    <p:sldId id="270" r:id="rId16"/>
    <p:sldId id="271" r:id="rId17"/>
    <p:sldId id="272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10"/>
    <p:restoredTop sz="96197"/>
  </p:normalViewPr>
  <p:slideViewPr>
    <p:cSldViewPr snapToGrid="0" snapToObjects="1">
      <p:cViewPr varScale="1">
        <p:scale>
          <a:sx n="75" d="100"/>
          <a:sy n="75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EA66-3608-414B-86CB-790F0C2960C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06AF-3EE8-C94E-AA2F-3EC781C570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EA66-3608-414B-86CB-790F0C2960C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06AF-3EE8-C94E-AA2F-3EC781C570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EA66-3608-414B-86CB-790F0C2960C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06AF-3EE8-C94E-AA2F-3EC781C570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EA66-3608-414B-86CB-790F0C2960C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06AF-3EE8-C94E-AA2F-3EC781C570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EA66-3608-414B-86CB-790F0C2960C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06AF-3EE8-C94E-AA2F-3EC781C570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EA66-3608-414B-86CB-790F0C2960C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06AF-3EE8-C94E-AA2F-3EC781C570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EA66-3608-414B-86CB-790F0C2960C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06AF-3EE8-C94E-AA2F-3EC781C570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EA66-3608-414B-86CB-790F0C2960C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06AF-3EE8-C94E-AA2F-3EC781C570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EA66-3608-414B-86CB-790F0C2960C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06AF-3EE8-C94E-AA2F-3EC781C570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EA66-3608-414B-86CB-790F0C2960C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06AF-3EE8-C94E-AA2F-3EC781C570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EA66-3608-414B-86CB-790F0C2960C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06AF-3EE8-C94E-AA2F-3EC781C570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EA66-3608-414B-86CB-790F0C2960C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06AF-3EE8-C94E-AA2F-3EC781C570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EA66-3608-414B-86CB-790F0C2960C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06AF-3EE8-C94E-AA2F-3EC781C570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EA66-3608-414B-86CB-790F0C2960C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06AF-3EE8-C94E-AA2F-3EC781C570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EA66-3608-414B-86CB-790F0C2960C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06AF-3EE8-C94E-AA2F-3EC781C570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EA66-3608-414B-86CB-790F0C2960C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06AF-3EE8-C94E-AA2F-3EC781C570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EA66-3608-414B-86CB-790F0C2960C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06AF-3EE8-C94E-AA2F-3EC781C570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EA66-3608-414B-86CB-790F0C2960C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06AF-3EE8-C94E-AA2F-3EC781C570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EA66-3608-414B-86CB-790F0C2960C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06AF-3EE8-C94E-AA2F-3EC781C570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EA66-3608-414B-86CB-790F0C2960C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06AF-3EE8-C94E-AA2F-3EC781C570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EA66-3608-414B-86CB-790F0C2960C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06AF-3EE8-C94E-AA2F-3EC781C570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EA66-3608-414B-86CB-790F0C2960C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06AF-3EE8-C94E-AA2F-3EC781C570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DEA66-3608-414B-86CB-790F0C2960C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D06AF-3EE8-C94E-AA2F-3EC781C5705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DEA66-3608-414B-86CB-790F0C2960C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D06AF-3EE8-C94E-AA2F-3EC781C5705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LendingClub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EDA Case Study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</a:rPr>
              <a:t>Risk Profile based on Employment Length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550023" y="1910987"/>
            <a:ext cx="3803904" cy="3660185"/>
          </a:xfrm>
        </p:spPr>
        <p:txBody>
          <a:bodyPr anchor="ctr">
            <a:normAutofit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IN" dirty="0"/>
              <a:t>Applicant's that has worked at an employer for longer term, i.e., 10+ years tend to re-pay better.</a:t>
            </a:r>
            <a:endParaRPr lang="en-IN" dirty="0"/>
          </a:p>
          <a:p>
            <a:endParaRPr lang="en-US" sz="2200" dirty="0"/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377825" y="201295"/>
            <a:ext cx="10515600" cy="9823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Risk Profile based on Employment Length</a:t>
            </a:r>
            <a:endParaRPr lang="en-US" sz="3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690" y="1484630"/>
            <a:ext cx="5867400" cy="3683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Risk profile based on applicaton grade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IN" dirty="0"/>
              <a:t>Applicants belonging to E,F,G grades are more likely to default on loan re-payment.</a:t>
            </a:r>
            <a:endParaRPr lang="en-IN" dirty="0"/>
          </a:p>
          <a:p>
            <a:endParaRPr lang="en-US" sz="2200" dirty="0"/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377825" y="201295"/>
            <a:ext cx="10515600" cy="9823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Risk Profile based on Applicant's grade</a:t>
            </a:r>
            <a:endParaRPr lang="en-US" sz="3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910715"/>
            <a:ext cx="5459095" cy="36201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623810" y="1650365"/>
            <a:ext cx="3803650" cy="4028440"/>
          </a:xfrm>
        </p:spPr>
        <p:txBody>
          <a:bodyPr anchor="ctr">
            <a:normAutofit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IN" dirty="0"/>
              <a:t>Applicants from state of California has higher changes of a loan default than most other states.</a:t>
            </a:r>
            <a:endParaRPr lang="en-IN" dirty="0"/>
          </a:p>
          <a:p>
            <a:endParaRPr lang="en-US" sz="2200" dirty="0"/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377825" y="201295"/>
            <a:ext cx="10515600" cy="9823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Risk Profile based on Home Ownership</a:t>
            </a:r>
            <a:endParaRPr lang="en-US" sz="3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230" y="1708785"/>
            <a:ext cx="7118350" cy="36607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623810" y="1650365"/>
            <a:ext cx="3803650" cy="4028440"/>
          </a:xfrm>
        </p:spPr>
        <p:txBody>
          <a:bodyPr anchor="ctr">
            <a:normAutofit/>
          </a:bodyPr>
          <a:lstStyle/>
          <a:p>
            <a:endParaRPr lang="en-IN" sz="2400" dirty="0"/>
          </a:p>
          <a:p>
            <a:pPr marL="0" indent="0">
              <a:buNone/>
            </a:pPr>
            <a:r>
              <a:rPr lang="en-IN" sz="2400" dirty="0"/>
              <a:t>Applicants </a:t>
            </a:r>
            <a:r>
              <a:rPr lang="en-US" altLang="en-IN" sz="2400" dirty="0"/>
              <a:t>requesting for higher loan amount tends to default more.</a:t>
            </a:r>
            <a:endParaRPr lang="en-US" altLang="en-IN" sz="2400" dirty="0"/>
          </a:p>
          <a:p>
            <a:pPr marL="0" indent="0">
              <a:buNone/>
            </a:pPr>
            <a:r>
              <a:rPr lang="en-US" altLang="en-IN" sz="2400" dirty="0"/>
              <a:t>Lesser the loan amount, lesser chances of defaulting</a:t>
            </a:r>
            <a:endParaRPr lang="en-US" altLang="en-IN" sz="2400" dirty="0"/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316230" y="184150"/>
            <a:ext cx="10515600" cy="9823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Risk Profile based on loan amount </a:t>
            </a:r>
            <a:endParaRPr lang="en-US" sz="36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4590" y="1838960"/>
            <a:ext cx="5471795" cy="33674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086725" y="1650365"/>
            <a:ext cx="3340735" cy="40284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dirty="0"/>
              <a:t>Applicants </a:t>
            </a:r>
            <a:r>
              <a:rPr lang="en-US" altLang="en-IN" dirty="0"/>
              <a:t>having lesser annual income more likely to default.</a:t>
            </a:r>
            <a:endParaRPr lang="en-US" altLang="en-IN" sz="2200" dirty="0"/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377825" y="201295"/>
            <a:ext cx="10515600" cy="9823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Risk Profile based on annual income</a:t>
            </a:r>
            <a:endParaRPr lang="en-US" sz="36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280" y="2019300"/>
            <a:ext cx="6915150" cy="36595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920230" y="2122170"/>
            <a:ext cx="2525395" cy="308483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dirty="0"/>
              <a:t>Applicants </a:t>
            </a:r>
            <a:r>
              <a:rPr lang="en-US" altLang="en-IN" dirty="0"/>
              <a:t>having lesser annual income more likely to default.</a:t>
            </a:r>
            <a:endParaRPr lang="en-US" altLang="en-IN" sz="2200" dirty="0"/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377825" y="201295"/>
            <a:ext cx="10515600" cy="9823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Risk Profile based on funded amount vs emp _length </a:t>
            </a:r>
            <a:endParaRPr lang="en-US" sz="3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070" y="1731010"/>
            <a:ext cx="5631180" cy="38671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Univariate and bivariate analysis of variables in the ipynb files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Objectives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Build risk profile to enable lending business</a:t>
            </a:r>
            <a:endParaRPr lang="en-US" sz="2400" dirty="0"/>
          </a:p>
          <a:p>
            <a:pPr lvl="1"/>
            <a:r>
              <a:rPr lang="en-US" sz="2400" dirty="0"/>
              <a:t>Develop recommendations on ability to repay loan, which will lead to loan approval, which in turn improve business to company.</a:t>
            </a:r>
            <a:endParaRPr lang="en-US" sz="2400" dirty="0"/>
          </a:p>
          <a:p>
            <a:r>
              <a:rPr lang="en-US" sz="2400" dirty="0"/>
              <a:t>Identify key risks leading to loan default</a:t>
            </a:r>
            <a:endParaRPr lang="en-US" sz="2400" dirty="0"/>
          </a:p>
          <a:p>
            <a:pPr lvl="1"/>
            <a:r>
              <a:rPr lang="en-US" sz="2400" dirty="0"/>
              <a:t>Identify strong drivers (variables) for loan default.</a:t>
            </a:r>
            <a:endParaRPr lang="en-US" sz="2400" dirty="0"/>
          </a:p>
          <a:p>
            <a:pPr lvl="1"/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4445"/>
            <a:ext cx="10515600" cy="1325563"/>
          </a:xfrm>
        </p:spPr>
        <p:txBody>
          <a:bodyPr/>
          <a:lstStyle/>
          <a:p>
            <a:r>
              <a:rPr lang="en-US" sz="3200" dirty="0"/>
              <a:t>Available Dataset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962660"/>
            <a:ext cx="6798945" cy="5238115"/>
          </a:xfrm>
        </p:spPr>
        <p:txBody>
          <a:bodyPr>
            <a:normAutofit/>
          </a:bodyPr>
          <a:lstStyle/>
          <a:p>
            <a:r>
              <a:rPr lang="en-IN" sz="2000" dirty="0"/>
              <a:t>Dataset contains information about past loan applicant</a:t>
            </a:r>
            <a:r>
              <a:rPr lang="en-US" altLang="en-IN" sz="2000" dirty="0"/>
              <a:t>s.</a:t>
            </a:r>
            <a:r>
              <a:rPr lang="en-IN" sz="2000" dirty="0"/>
              <a:t> </a:t>
            </a:r>
            <a:endParaRPr lang="en-IN" sz="2000" dirty="0"/>
          </a:p>
          <a:p>
            <a:r>
              <a:rPr lang="en-US" sz="2000" dirty="0"/>
              <a:t>Columns with demographic and customer specific details have been removed from analysis as they do not help in predicting the business.</a:t>
            </a:r>
            <a:endParaRPr lang="en-US" sz="2000" dirty="0"/>
          </a:p>
          <a:p>
            <a:r>
              <a:rPr lang="en-US" sz="2000" dirty="0"/>
              <a:t>Columns with more than 90% missing values</a:t>
            </a:r>
            <a:endParaRPr lang="en-US" sz="2000" dirty="0"/>
          </a:p>
          <a:p>
            <a:pPr lvl="1"/>
            <a:r>
              <a:rPr lang="en-US" sz="2000" dirty="0"/>
              <a:t>There are about 56 columns with more than 90% values missing.</a:t>
            </a:r>
            <a:endParaRPr lang="en-US" sz="2000" dirty="0"/>
          </a:p>
          <a:p>
            <a:r>
              <a:rPr lang="en-US" sz="2000" dirty="0"/>
              <a:t>Rows that has more than 25% data missing has been removed.</a:t>
            </a:r>
            <a:endParaRPr lang="en-IN" sz="2000" dirty="0"/>
          </a:p>
          <a:p>
            <a:r>
              <a:rPr lang="en-IN" sz="2000" dirty="0"/>
              <a:t>Fields with mixed data type has been converted to usable format (ex. Term field is a string, moved to integer).</a:t>
            </a:r>
            <a:endParaRPr lang="en-IN" sz="2000" dirty="0"/>
          </a:p>
          <a:p>
            <a:r>
              <a:rPr lang="en-US" sz="2000" dirty="0">
                <a:sym typeface="+mn-ea"/>
              </a:rPr>
              <a:t>Columns that do not drive any impact has been removed.</a:t>
            </a:r>
            <a:endParaRPr lang="en-US" sz="2000" dirty="0">
              <a:sym typeface="+mn-ea"/>
            </a:endParaRPr>
          </a:p>
          <a:p>
            <a:r>
              <a:rPr lang="en-US" sz="2000" dirty="0">
                <a:sym typeface="+mn-ea"/>
              </a:rPr>
              <a:t>16 columns have been identified and taken for analysis</a:t>
            </a:r>
            <a:endParaRPr lang="en-US" dirty="0"/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6495" y="1163955"/>
            <a:ext cx="4622165" cy="40366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095" y="87630"/>
            <a:ext cx="10515600" cy="1325563"/>
          </a:xfrm>
        </p:spPr>
        <p:txBody>
          <a:bodyPr/>
          <a:lstStyle/>
          <a:p>
            <a:r>
              <a:rPr lang="en-US" dirty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095" y="1167765"/>
            <a:ext cx="6233160" cy="4351655"/>
          </a:xfrm>
        </p:spPr>
        <p:txBody>
          <a:bodyPr/>
          <a:lstStyle/>
          <a:p>
            <a:r>
              <a:rPr lang="en-US" altLang="en-IN" dirty="0"/>
              <a:t>Null values imputation</a:t>
            </a:r>
            <a:endParaRPr lang="en-IN" dirty="0"/>
          </a:p>
          <a:p>
            <a:pPr lvl="1"/>
            <a:r>
              <a:rPr lang="en-IN" dirty="0" err="1"/>
              <a:t>emp_length</a:t>
            </a:r>
            <a:r>
              <a:rPr lang="en-IN" dirty="0"/>
              <a:t> variable need to be imputed </a:t>
            </a:r>
            <a:r>
              <a:rPr lang="en-US" altLang="en-IN" dirty="0"/>
              <a:t>as it had 1000+ null data.</a:t>
            </a:r>
            <a:endParaRPr lang="en-IN" dirty="0"/>
          </a:p>
          <a:p>
            <a:pPr lvl="1"/>
            <a:r>
              <a:rPr lang="en-US" altLang="en-IN" dirty="0"/>
              <a:t>Using mode function, data was left skewed.</a:t>
            </a:r>
            <a:endParaRPr lang="en-US" altLang="en-IN" dirty="0"/>
          </a:p>
          <a:p>
            <a:pPr lvl="1"/>
            <a:r>
              <a:rPr lang="en-US" altLang="en-IN" dirty="0"/>
              <a:t>Hence removed the null values.</a:t>
            </a: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1360" y="389890"/>
            <a:ext cx="4621530" cy="56426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470" y="3588385"/>
            <a:ext cx="4312920" cy="290639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766445"/>
            <a:ext cx="6181090" cy="5410835"/>
          </a:xfrm>
        </p:spPr>
        <p:txBody>
          <a:bodyPr/>
          <a:p>
            <a:r>
              <a:rPr lang="en-IN" sz="2000" dirty="0">
                <a:sym typeface="+mn-ea"/>
              </a:rPr>
              <a:t>Target Variables</a:t>
            </a:r>
            <a:endParaRPr lang="en-IN" sz="2000" dirty="0"/>
          </a:p>
          <a:p>
            <a:pPr lvl="1"/>
            <a:r>
              <a:rPr lang="en-IN" sz="2000" dirty="0" err="1">
                <a:sym typeface="+mn-ea"/>
              </a:rPr>
              <a:t>loan_default_status</a:t>
            </a:r>
            <a:r>
              <a:rPr lang="en-IN" sz="2000" dirty="0">
                <a:sym typeface="+mn-ea"/>
              </a:rPr>
              <a:t> variable has been </a:t>
            </a:r>
            <a:r>
              <a:rPr lang="en-US" altLang="en-IN" sz="2000" dirty="0">
                <a:sym typeface="+mn-ea"/>
              </a:rPr>
              <a:t>identified to classify target as fully paid or defaulted</a:t>
            </a:r>
            <a:endParaRPr lang="en-US" altLang="en-IN" sz="2000" dirty="0">
              <a:sym typeface="+mn-ea"/>
            </a:endParaRPr>
          </a:p>
          <a:p>
            <a:pPr lvl="1"/>
            <a:r>
              <a:rPr lang="en-US" altLang="en-IN" sz="2000" dirty="0">
                <a:sym typeface="+mn-ea"/>
              </a:rPr>
              <a:t>Current employees are not added for analysis as we do not have information regarding they have defaulted any payment.</a:t>
            </a:r>
            <a:endParaRPr lang="en-US" altLang="en-IN" sz="2000" dirty="0">
              <a:sym typeface="+mn-ea"/>
            </a:endParaRPr>
          </a:p>
          <a:p>
            <a:pPr lvl="0"/>
            <a:r>
              <a:rPr lang="en-US" altLang="en-IN" sz="2000" dirty="0">
                <a:sym typeface="+mn-ea"/>
              </a:rPr>
              <a:t>Outlier Treatment</a:t>
            </a:r>
            <a:endParaRPr lang="en-US" altLang="en-IN" sz="2000" dirty="0">
              <a:sym typeface="+mn-ea"/>
            </a:endParaRPr>
          </a:p>
          <a:p>
            <a:pPr lvl="1"/>
            <a:r>
              <a:rPr lang="en-US" altLang="en-IN" sz="1710" dirty="0">
                <a:sym typeface="+mn-ea"/>
              </a:rPr>
              <a:t>annual inc &amp; loan_amnt variabled are treated for outliers using IRQ. Hence data used for analysis represents the entire customer database.</a:t>
            </a:r>
            <a:endParaRPr lang="en-US" altLang="en-IN" sz="1710" dirty="0">
              <a:sym typeface="+mn-ea"/>
            </a:endParaRPr>
          </a:p>
          <a:p>
            <a:pPr lvl="1"/>
            <a:endParaRPr lang="en-US" altLang="en-IN" sz="1710" dirty="0">
              <a:sym typeface="+mn-ea"/>
            </a:endParaRPr>
          </a:p>
          <a:p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4840" y="605790"/>
            <a:ext cx="4542155" cy="58400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570" y="855980"/>
            <a:ext cx="9486900" cy="4215130"/>
          </a:xfrm>
        </p:spPr>
        <p:txBody>
          <a:bodyPr>
            <a:normAutofit lnSpcReduction="10000"/>
          </a:bodyPr>
          <a:p>
            <a:pPr lvl="0"/>
            <a:r>
              <a:rPr lang="en-IN" sz="2400" dirty="0">
                <a:sym typeface="+mn-ea"/>
              </a:rPr>
              <a:t>Driver Variables</a:t>
            </a:r>
            <a:endParaRPr lang="en-IN" sz="2400" dirty="0"/>
          </a:p>
          <a:p>
            <a:pPr lvl="1"/>
            <a:r>
              <a:rPr lang="en-IN" sz="2400" dirty="0">
                <a:sym typeface="+mn-ea"/>
              </a:rPr>
              <a:t>grade</a:t>
            </a:r>
            <a:endParaRPr lang="en-IN" sz="2400" dirty="0">
              <a:sym typeface="+mn-ea"/>
            </a:endParaRPr>
          </a:p>
          <a:p>
            <a:pPr lvl="1"/>
            <a:r>
              <a:rPr lang="en-IN" sz="2400" dirty="0">
                <a:sym typeface="+mn-ea"/>
              </a:rPr>
              <a:t>purpose</a:t>
            </a:r>
            <a:endParaRPr lang="en-IN" sz="2400" dirty="0">
              <a:sym typeface="+mn-ea"/>
            </a:endParaRPr>
          </a:p>
          <a:p>
            <a:pPr lvl="1"/>
            <a:r>
              <a:rPr lang="en-IN" sz="2400" dirty="0" err="1">
                <a:sym typeface="+mn-ea"/>
              </a:rPr>
              <a:t>emp_length</a:t>
            </a:r>
            <a:endParaRPr lang="en-IN" sz="2400" dirty="0" err="1">
              <a:sym typeface="+mn-ea"/>
            </a:endParaRPr>
          </a:p>
          <a:p>
            <a:pPr lvl="1"/>
            <a:r>
              <a:rPr lang="en-IN" sz="2400" dirty="0" err="1">
                <a:sym typeface="+mn-ea"/>
              </a:rPr>
              <a:t>home_ownership</a:t>
            </a:r>
            <a:endParaRPr lang="en-IN" sz="2400" dirty="0" err="1">
              <a:sym typeface="+mn-ea"/>
            </a:endParaRPr>
          </a:p>
          <a:p>
            <a:pPr lvl="1"/>
            <a:r>
              <a:rPr lang="en-IN" sz="2400" dirty="0" err="1">
                <a:sym typeface="+mn-ea"/>
              </a:rPr>
              <a:t>addr_stat</a:t>
            </a:r>
            <a:r>
              <a:rPr lang="en-US" altLang="en-IN" sz="2400" dirty="0" err="1">
                <a:sym typeface="+mn-ea"/>
              </a:rPr>
              <a:t>e</a:t>
            </a:r>
            <a:endParaRPr lang="en-US" altLang="en-IN" sz="2400" dirty="0" err="1">
              <a:sym typeface="+mn-ea"/>
            </a:endParaRPr>
          </a:p>
          <a:p>
            <a:pPr lvl="1"/>
            <a:r>
              <a:rPr lang="en-US" altLang="en-IN" sz="2400" dirty="0" err="1">
                <a:sym typeface="+mn-ea"/>
              </a:rPr>
              <a:t>annual_inc</a:t>
            </a:r>
            <a:endParaRPr lang="en-US" altLang="en-IN" sz="2400" dirty="0" err="1">
              <a:sym typeface="+mn-ea"/>
            </a:endParaRPr>
          </a:p>
          <a:p>
            <a:pPr lvl="1"/>
            <a:r>
              <a:rPr lang="en-US" altLang="en-IN" sz="2400" dirty="0" err="1">
                <a:sym typeface="+mn-ea"/>
              </a:rPr>
              <a:t>funded_amnt</a:t>
            </a:r>
            <a:endParaRPr lang="en-US" altLang="en-IN" sz="2400" dirty="0" err="1">
              <a:sym typeface="+mn-ea"/>
            </a:endParaRPr>
          </a:p>
          <a:p>
            <a:pPr marL="457200" lvl="1" indent="0">
              <a:buNone/>
            </a:pPr>
            <a:r>
              <a:rPr lang="en-US" altLang="en-IN" sz="2400" dirty="0" err="1">
                <a:sym typeface="+mn-ea"/>
              </a:rPr>
              <a:t>are identified to have business impact on determining if a borrower tends to pay fully or default.</a:t>
            </a:r>
            <a:endParaRPr lang="en-IN" sz="2400" dirty="0"/>
          </a:p>
          <a:p>
            <a:endParaRPr lang="en-IN" sz="2800" dirty="0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Risk profile recommendations based on loan data set research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201295"/>
            <a:ext cx="10515600" cy="982345"/>
          </a:xfrm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/>
              <a:t>Risk Profile based on Home Ownership</a:t>
            </a:r>
            <a:endParaRPr lang="en-US" sz="360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546975" y="1092835"/>
            <a:ext cx="3803650" cy="3488055"/>
          </a:xfrm>
        </p:spPr>
        <p:txBody>
          <a:bodyPr anchor="ctr">
            <a:normAutofit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IN" dirty="0"/>
              <a:t>An applicant is more likely to default loan re-payment, when type of residence is Rented or Mortgaged when compared to Owned.</a:t>
            </a:r>
            <a:endParaRPr lang="en-IN" dirty="0"/>
          </a:p>
          <a:p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7430" y="1247140"/>
            <a:ext cx="4737100" cy="50095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Risk Profile based on loan purpose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Content Placeholder 7"/>
          <p:cNvSpPr>
            <a:spLocks noGrp="1"/>
          </p:cNvSpPr>
          <p:nvPr>
            <p:ph idx="1"/>
          </p:nvPr>
        </p:nvSpPr>
        <p:spPr>
          <a:xfrm>
            <a:off x="7550023" y="1599202"/>
            <a:ext cx="3803904" cy="36601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200" dirty="0"/>
              <a:t>An applicant is more likely to default loan re-payment, when purpose of loan is for debt consolidation as opposed to any other purpose.</a:t>
            </a:r>
            <a:endParaRPr lang="en-IN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377825" y="201295"/>
            <a:ext cx="10515600" cy="9823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Risk Profile based on Loan purpose</a:t>
            </a:r>
            <a:endParaRPr lang="en-US" sz="3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2355" y="1310640"/>
            <a:ext cx="5104765" cy="5318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2965</Words>
  <Application>WPS Spreadsheets</Application>
  <PresentationFormat>Widescreen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SimSun</vt:lpstr>
      <vt:lpstr>Wingdings</vt:lpstr>
      <vt:lpstr>Calibri Light</vt:lpstr>
      <vt:lpstr>Helvetica Neue</vt:lpstr>
      <vt:lpstr>Calibri</vt:lpstr>
      <vt:lpstr>微软雅黑</vt:lpstr>
      <vt:lpstr>汉仪旗黑</vt:lpstr>
      <vt:lpstr>Arial Unicode MS</vt:lpstr>
      <vt:lpstr>宋体-简</vt:lpstr>
      <vt:lpstr>Office Theme</vt:lpstr>
      <vt:lpstr>1_Office Theme</vt:lpstr>
      <vt:lpstr>LendingClub</vt:lpstr>
      <vt:lpstr>Objectives</vt:lpstr>
      <vt:lpstr>Available Dataset</vt:lpstr>
      <vt:lpstr>Variables</vt:lpstr>
      <vt:lpstr>PowerPoint 演示文稿</vt:lpstr>
      <vt:lpstr>PowerPoint 演示文稿</vt:lpstr>
      <vt:lpstr>Conclusions</vt:lpstr>
      <vt:lpstr>Risk Profile based on Home Ownership</vt:lpstr>
      <vt:lpstr>Risk Profile based on Home Ownership</vt:lpstr>
      <vt:lpstr>Risk Profile based on Home Ownership</vt:lpstr>
      <vt:lpstr>Risk Profile based on Home Ownership</vt:lpstr>
      <vt:lpstr>Risk Profile based on Home Ownership</vt:lpstr>
      <vt:lpstr>PowerPoint 演示文稿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LendingClub</dc:title>
  <dc:creator>Aroosh Purushothaman</dc:creator>
  <cp:lastModifiedBy>rajeswari</cp:lastModifiedBy>
  <cp:revision>15</cp:revision>
  <dcterms:created xsi:type="dcterms:W3CDTF">2022-08-10T17:14:21Z</dcterms:created>
  <dcterms:modified xsi:type="dcterms:W3CDTF">2022-08-10T17:14:21Z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1033-3.1.5.6233</vt:lpwstr>
  </property>
</Properties>
</file>