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C22"/>
    <a:srgbClr val="FE7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Evolution du nombre de cyber acheteurs en France (en millions)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Internautes</c:v>
                </c:pt>
              </c:strCache>
            </c:strRef>
          </c:tx>
          <c:invertIfNegative val="0"/>
          <c:cat>
            <c:numRef>
              <c:f>Feuil1!$A$2:$A$5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28.7</c:v>
                </c:pt>
                <c:pt idx="1">
                  <c:v>31.9</c:v>
                </c:pt>
                <c:pt idx="2">
                  <c:v>33.1</c:v>
                </c:pt>
                <c:pt idx="3">
                  <c:v>35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Cyber Acheteurs</c:v>
                </c:pt>
              </c:strCache>
            </c:strRef>
          </c:tx>
          <c:invertIfNegative val="0"/>
          <c:cat>
            <c:numRef>
              <c:f>Feuil1!$A$2:$A$5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17.899999999999999</c:v>
                </c:pt>
                <c:pt idx="1">
                  <c:v>20</c:v>
                </c:pt>
                <c:pt idx="2">
                  <c:v>21.7</c:v>
                </c:pt>
                <c:pt idx="3">
                  <c:v>25.1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66816"/>
        <c:axId val="50876800"/>
      </c:barChart>
      <c:catAx>
        <c:axId val="5086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0876800"/>
        <c:crosses val="autoZero"/>
        <c:auto val="1"/>
        <c:lblAlgn val="ctr"/>
        <c:lblOffset val="100"/>
        <c:noMultiLvlLbl val="0"/>
      </c:catAx>
      <c:valAx>
        <c:axId val="5087680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50866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ln w="12700" cap="flat"/>
        </c:sp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186CE-C302-4DB5-8046-227C018AA1D7}" type="datetimeFigureOut">
              <a:rPr lang="fr-FR" smtClean="0"/>
              <a:t>05/12/2010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60F37-1EA9-489A-A1F5-149D5BE2F7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9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98616E9-6E73-435F-97DE-37C2DE1708A9}" type="datetime1">
              <a:rPr lang="en-US" smtClean="0"/>
              <a:t>12/5/2010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3A28A1-9E6D-4EA1-9028-39B0E4B2E4D4}" type="datetime1">
              <a:rPr lang="en-US" smtClean="0"/>
              <a:t>12/5/2010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169CB7-1D8F-44DC-BAFF-AE83AEEDD9B2}" type="datetime1">
              <a:rPr lang="en-US" smtClean="0"/>
              <a:t>12/5/2010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E208F9A-A1F5-41F9-AE90-02CCCD879F50}" type="datetime1">
              <a:rPr lang="en-US" smtClean="0"/>
              <a:t>12/5/2010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7AE33FA-25A7-4FD1-9AA9-64B0228E2551}" type="datetime1">
              <a:rPr lang="en-US" smtClean="0"/>
              <a:t>12/5/2010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0A493D-508A-46E8-9F51-824C6DAE715C}" type="datetime1">
              <a:rPr lang="en-US" smtClean="0"/>
              <a:t>12/5/2010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5495E4F-A114-44F3-8F52-17ED6D7242CD}" type="datetime1">
              <a:rPr lang="en-US" smtClean="0"/>
              <a:t>12/5/2010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2F99A1-7445-468D-BCE4-90CD5E978DEF}" type="datetime1">
              <a:rPr lang="en-US" smtClean="0"/>
              <a:t>12/5/2010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026AD39-AD0B-4E6C-BAC2-303E1295D76C}" type="datetime1">
              <a:rPr lang="en-US" smtClean="0"/>
              <a:t>12/5/2010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5C0EF42-45FD-4AC5-BE7D-E05AFD30B240}" type="datetime1">
              <a:rPr lang="en-US" smtClean="0"/>
              <a:t>12/5/2010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0B0AA1FE-BFFE-4093-B6D9-5D8B1BE3C143}" type="datetime1">
              <a:rPr lang="en-US" smtClean="0"/>
              <a:t>12/5/2010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00DFF4EF-805F-4204-9D7B-CCEF8B92A435}" type="datetime1">
              <a:rPr lang="en-US" smtClean="0"/>
              <a:t>12/5/2010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r>
              <a:rPr kumimoji="0" lang="en-US" sz="1000" smtClean="0">
                <a:solidFill>
                  <a:schemeClr val="tx2">
                    <a:shade val="50000"/>
                  </a:schemeClr>
                </a:solidFill>
              </a:rPr>
              <a:t>Antoine / Stéphane / Valentin</a:t>
            </a:r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8159824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A957AF-53C0-420B-9C2D-77DB1416566C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" name="Graphique 1" title="ezrzer"/>
          <p:cNvGraphicFramePr/>
          <p:nvPr>
            <p:extLst>
              <p:ext uri="{D42A27DB-BD31-4B8C-83A1-F6EECF244321}">
                <p14:modId xmlns:p14="http://schemas.microsoft.com/office/powerpoint/2010/main" val="1720848712"/>
              </p:ext>
            </p:extLst>
          </p:nvPr>
        </p:nvGraphicFramePr>
        <p:xfrm>
          <a:off x="251520" y="188640"/>
          <a:ext cx="8670304" cy="422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81128"/>
            <a:ext cx="6696744" cy="1727968"/>
          </a:xfrm>
          <a:prstGeom prst="rect">
            <a:avLst/>
          </a:prstGeom>
          <a:effectLst>
            <a:outerShdw blurRad="317500" dist="38100" dir="2700000" sx="3000" sy="3000" algn="tl" rotWithShape="0">
              <a:prstClr val="black">
                <a:alpha val="91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6727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718299" y="279148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508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04" y="49685"/>
            <a:ext cx="993659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01" y="33064"/>
            <a:ext cx="993659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555" y="44624"/>
            <a:ext cx="9936592" cy="6959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8159824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62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80937" y="2509153"/>
            <a:ext cx="57606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Sécurité </a:t>
            </a:r>
          </a:p>
          <a:p>
            <a:endParaRPr lang="fr-FR" sz="2300" dirty="0"/>
          </a:p>
          <a:p>
            <a:r>
              <a:rPr lang="fr-FR" sz="2300" dirty="0" smtClean="0"/>
              <a:t>Sécurité des données personnelles</a:t>
            </a:r>
          </a:p>
          <a:p>
            <a:r>
              <a:rPr lang="fr-FR" sz="2300" dirty="0" smtClean="0"/>
              <a:t>	</a:t>
            </a:r>
            <a:r>
              <a:rPr lang="fr-FR" sz="1700" dirty="0" smtClean="0"/>
              <a:t>- Les piliers de la sécurité</a:t>
            </a:r>
          </a:p>
          <a:p>
            <a:r>
              <a:rPr lang="fr-FR" sz="1700" dirty="0"/>
              <a:t>	</a:t>
            </a:r>
            <a:r>
              <a:rPr lang="fr-FR" sz="1700" dirty="0" smtClean="0"/>
              <a:t>- Les </a:t>
            </a:r>
            <a:r>
              <a:rPr lang="fr-FR" sz="1700" dirty="0" err="1" smtClean="0"/>
              <a:t>systemesmis</a:t>
            </a:r>
            <a:r>
              <a:rPr lang="fr-FR" sz="1700" dirty="0" smtClean="0"/>
              <a:t> en œuvres </a:t>
            </a:r>
          </a:p>
          <a:p>
            <a:endParaRPr lang="fr-FR" sz="2300" dirty="0"/>
          </a:p>
          <a:p>
            <a:r>
              <a:rPr lang="fr-FR" sz="2300" dirty="0" smtClean="0"/>
              <a:t>Sécurité des transactions</a:t>
            </a:r>
          </a:p>
          <a:p>
            <a:endParaRPr lang="fr-FR" sz="23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79147" y="3390646"/>
            <a:ext cx="2969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SOMMAIRE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3367" y="2535917"/>
            <a:ext cx="457200" cy="4572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3367" y="3206926"/>
            <a:ext cx="457200" cy="4572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3367" y="45559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373363" y="3447278"/>
            <a:ext cx="39798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fr-FR" sz="35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373363" y="3447278"/>
            <a:ext cx="39798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fr-FR" sz="35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373363" y="3331863"/>
            <a:ext cx="3979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tx2">
                    <a:lumMod val="75000"/>
                  </a:schemeClr>
                </a:solidFill>
              </a:rPr>
              <a:t>SECURITE DES DONNES PERSONNELLES</a:t>
            </a:r>
            <a:endParaRPr lang="fr-FR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96308" y="1906989"/>
            <a:ext cx="686412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F68C22"/>
                </a:solidFill>
              </a:rPr>
              <a:t>PRINCIPALES CARACTERISTIQUES DE </a:t>
            </a:r>
            <a:r>
              <a:rPr lang="fr-FR" sz="2500" b="1" dirty="0" smtClean="0">
                <a:solidFill>
                  <a:srgbClr val="F68C22"/>
                </a:solidFill>
              </a:rPr>
              <a:t>LA SECURITE </a:t>
            </a:r>
            <a:r>
              <a:rPr lang="fr-FR" sz="2500" b="1" dirty="0" smtClean="0">
                <a:solidFill>
                  <a:srgbClr val="F68C22"/>
                </a:solidFill>
              </a:rPr>
              <a:t>:</a:t>
            </a:r>
            <a:endParaRPr lang="fr-FR" sz="2500" b="1" dirty="0" smtClean="0">
              <a:solidFill>
                <a:srgbClr val="F68C22"/>
              </a:solidFill>
            </a:endParaRPr>
          </a:p>
          <a:p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Confidentialité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Disponibilité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Fiabilité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Traçabilité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Maintenabilité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9242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373363" y="3331863"/>
            <a:ext cx="3979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tx2">
                    <a:lumMod val="75000"/>
                  </a:schemeClr>
                </a:solidFill>
              </a:rPr>
              <a:t>SECURITE DES DONNES PERSONNELLES</a:t>
            </a:r>
            <a:endParaRPr lang="fr-FR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4537"/>
              </p:ext>
            </p:extLst>
          </p:nvPr>
        </p:nvGraphicFramePr>
        <p:xfrm>
          <a:off x="1475656" y="1844824"/>
          <a:ext cx="7344816" cy="364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648072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PRINCIPALES</a:t>
                      </a:r>
                      <a:r>
                        <a:rPr lang="fr-FR" sz="1600" baseline="0" dirty="0" smtClean="0"/>
                        <a:t> CARACTERISTIQUES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smtClean="0"/>
                        <a:t>DE LA SECURITE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SYSTEMES MIS EN ŒUVRES</a:t>
                      </a:r>
                      <a:endParaRPr lang="fr-FR" dirty="0"/>
                    </a:p>
                  </a:txBody>
                  <a:tcPr/>
                </a:tc>
              </a:tr>
              <a:tr h="92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Confidentialité </a:t>
                      </a:r>
                      <a:endParaRPr kumimoji="0" lang="fr-FR" sz="18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Authentification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Droits et privilèges 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37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Disponibilité</a:t>
                      </a:r>
                      <a:r>
                        <a:rPr kumimoji="0" lang="fr-FR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Fiabilité et Maintenabilité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Tolérance aux pannes</a:t>
                      </a:r>
                      <a:endParaRPr kumimoji="0" lang="fr-FR" sz="1800" b="1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Sauvegarde et restauration </a:t>
                      </a:r>
                      <a:endParaRPr lang="fr-FR" dirty="0"/>
                    </a:p>
                  </a:txBody>
                  <a:tcPr/>
                </a:tc>
              </a:tr>
              <a:tr h="934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Traçabilité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kumimoji="0" lang="fr-F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LOGs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 traces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èche droite 2"/>
          <p:cNvSpPr/>
          <p:nvPr/>
        </p:nvSpPr>
        <p:spPr>
          <a:xfrm>
            <a:off x="1619672" y="2636912"/>
            <a:ext cx="12065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619672" y="3573016"/>
            <a:ext cx="12065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1643036" y="4725144"/>
            <a:ext cx="12065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723688" y="2818093"/>
            <a:ext cx="4680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tx2">
                    <a:lumMod val="75000"/>
                  </a:schemeClr>
                </a:solidFill>
              </a:rPr>
              <a:t>SECURITE DES 	TRANSACTIONS</a:t>
            </a:r>
          </a:p>
        </p:txBody>
      </p:sp>
    </p:spTree>
    <p:extLst>
      <p:ext uri="{BB962C8B-B14F-4D97-AF65-F5344CB8AC3E}">
        <p14:creationId xmlns:p14="http://schemas.microsoft.com/office/powerpoint/2010/main" val="15561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723688" y="2818093"/>
            <a:ext cx="4680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tx2">
                    <a:lumMod val="75000"/>
                  </a:schemeClr>
                </a:solidFill>
              </a:rPr>
              <a:t>SECURITE DES 	TRANSACTIONS</a:t>
            </a:r>
          </a:p>
        </p:txBody>
      </p:sp>
    </p:spTree>
    <p:extLst>
      <p:ext uri="{BB962C8B-B14F-4D97-AF65-F5344CB8AC3E}">
        <p14:creationId xmlns:p14="http://schemas.microsoft.com/office/powerpoint/2010/main" val="30325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203</TotalTime>
  <Words>227</Words>
  <Application>Microsoft Office PowerPoint</Application>
  <PresentationFormat>Affichage à l'écran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Technique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SAFORCADA</dc:creator>
  <cp:lastModifiedBy>Stephane</cp:lastModifiedBy>
  <cp:revision>15</cp:revision>
  <dcterms:created xsi:type="dcterms:W3CDTF">2010-11-24T11:02:13Z</dcterms:created>
  <dcterms:modified xsi:type="dcterms:W3CDTF">2010-12-05T11:50:40Z</dcterms:modified>
</cp:coreProperties>
</file>