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8BEC07B-BA2D-4EF1-892F-B77F43DA1825}" type="datetimeFigureOut">
              <a:rPr lang="fr-FR" smtClean="0"/>
              <a:pPr/>
              <a:t>13/11/2013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A8D3EC8A-DDD7-49FF-866F-602B144BA449}"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EC07B-BA2D-4EF1-892F-B77F43DA1825}" type="datetimeFigureOut">
              <a:rPr lang="fr-FR" smtClean="0"/>
              <a:pPr/>
              <a:t>13/11/2013</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3EC8A-DDD7-49FF-866F-602B144BA449}"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fr.wikipedia.org/wiki/Plate-forme_Java" TargetMode="External"/><Relationship Id="rId7" Type="http://schemas.openxmlformats.org/officeDocument/2006/relationships/image" Target="../media/image2.png"/><Relationship Id="rId2" Type="http://schemas.openxmlformats.org/officeDocument/2006/relationships/hyperlink" Target="http://fr.wikipedia.org/wiki/Langage_de_programmatio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fr.wikipedia.org/wiki/Ruby" TargetMode="External"/><Relationship Id="rId10" Type="http://schemas.openxmlformats.org/officeDocument/2006/relationships/hyperlink" Target="http://www.gradle.org/docs/current/userguide/userguide_single.html" TargetMode="External"/><Relationship Id="rId4" Type="http://schemas.openxmlformats.org/officeDocument/2006/relationships/hyperlink" Target="http://fr.wikipedia.org/wiki/Python_(langage)" TargetMode="External"/><Relationship Id="rId9" Type="http://schemas.openxmlformats.org/officeDocument/2006/relationships/hyperlink" Target="http://www.gradle.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gradle.org/docs/current/dsl/org.gradle.api.tasks.Exec.htm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ervices.gradle.org/distributions/gradle-1.8-all.zip"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764704"/>
            <a:ext cx="4968552" cy="3139321"/>
          </a:xfrm>
          <a:prstGeom prst="rect">
            <a:avLst/>
          </a:prstGeom>
          <a:noFill/>
        </p:spPr>
        <p:txBody>
          <a:bodyPr wrap="square" rtlCol="0">
            <a:spAutoFit/>
          </a:bodyPr>
          <a:lstStyle/>
          <a:p>
            <a:r>
              <a:rPr lang="fr-FR" dirty="0" smtClean="0"/>
              <a:t>	</a:t>
            </a:r>
            <a:r>
              <a:rPr lang="fr-FR" dirty="0"/>
              <a:t>Gradle permet d'écrire des tâches de constructions dans un fichier de construction en utilisant le langage </a:t>
            </a:r>
            <a:r>
              <a:rPr lang="fr-FR" b="1" dirty="0" smtClean="0"/>
              <a:t>Groovy</a:t>
            </a:r>
          </a:p>
          <a:p>
            <a:endParaRPr lang="fr-FR" dirty="0" smtClean="0"/>
          </a:p>
          <a:p>
            <a:r>
              <a:rPr lang="fr-FR" dirty="0" smtClean="0"/>
              <a:t>Il </a:t>
            </a:r>
            <a:r>
              <a:rPr lang="fr-FR" dirty="0"/>
              <a:t>est possible d'importer des tâches standards qui permettent de construire des programmes utilisant un ou plusieurs langages (Java, Groovy, etc.) ou qui permettent d’exécuter des activités d’ingénierie logicielle telles qu'exécuter les tests unitaires, assurer la qualité du </a:t>
            </a:r>
            <a:r>
              <a:rPr lang="fr-FR" dirty="0" smtClean="0"/>
              <a:t>code(sonarQube, CheckStyle), etc.</a:t>
            </a:r>
            <a:endParaRPr lang="fr-FR" dirty="0"/>
          </a:p>
        </p:txBody>
      </p:sp>
      <p:sp>
        <p:nvSpPr>
          <p:cNvPr id="5" name="Rectangle 4"/>
          <p:cNvSpPr/>
          <p:nvPr/>
        </p:nvSpPr>
        <p:spPr>
          <a:xfrm>
            <a:off x="467544" y="4941168"/>
            <a:ext cx="4032448" cy="1754326"/>
          </a:xfrm>
          <a:prstGeom prst="rect">
            <a:avLst/>
          </a:prstGeom>
        </p:spPr>
        <p:txBody>
          <a:bodyPr wrap="square">
            <a:spAutoFit/>
          </a:bodyPr>
          <a:lstStyle/>
          <a:p>
            <a:r>
              <a:rPr lang="fr-FR" b="1" dirty="0"/>
              <a:t>Groovy</a:t>
            </a:r>
            <a:r>
              <a:rPr lang="fr-FR" dirty="0"/>
              <a:t> est le nom d'un </a:t>
            </a:r>
            <a:r>
              <a:rPr lang="fr-FR" dirty="0">
                <a:hlinkClick r:id="rId2" tooltip="Langage de programmation"/>
              </a:rPr>
              <a:t>langage de programmation</a:t>
            </a:r>
            <a:r>
              <a:rPr lang="fr-FR" dirty="0"/>
              <a:t> orienté objet destiné à la </a:t>
            </a:r>
            <a:r>
              <a:rPr lang="fr-FR" dirty="0">
                <a:hlinkClick r:id="rId3" tooltip="Plate-forme Java"/>
              </a:rPr>
              <a:t>plate-forme Java</a:t>
            </a:r>
            <a:r>
              <a:rPr lang="fr-FR" dirty="0"/>
              <a:t>. Il constitue une alternative au langage Java pour cette plate-forme et est inspiré de </a:t>
            </a:r>
            <a:r>
              <a:rPr lang="fr-FR" dirty="0">
                <a:hlinkClick r:id="rId4" tooltip="Python (langage)"/>
              </a:rPr>
              <a:t>Python</a:t>
            </a:r>
            <a:r>
              <a:rPr lang="fr-FR" dirty="0"/>
              <a:t>, </a:t>
            </a:r>
            <a:r>
              <a:rPr lang="fr-FR" dirty="0">
                <a:hlinkClick r:id="rId5" tooltip="Ruby"/>
              </a:rPr>
              <a:t>Ruby</a:t>
            </a:r>
            <a:r>
              <a:rPr lang="fr-FR" dirty="0"/>
              <a:t> </a:t>
            </a:r>
          </a:p>
        </p:txBody>
      </p:sp>
      <p:pic>
        <p:nvPicPr>
          <p:cNvPr id="11266" name="Picture 2" descr="File:Gradle logo small.png"/>
          <p:cNvPicPr>
            <a:picLocks noChangeAspect="1" noChangeArrowheads="1"/>
          </p:cNvPicPr>
          <p:nvPr/>
        </p:nvPicPr>
        <p:blipFill>
          <a:blip r:embed="rId6" cstate="print"/>
          <a:srcRect/>
          <a:stretch>
            <a:fillRect/>
          </a:stretch>
        </p:blipFill>
        <p:spPr bwMode="auto">
          <a:xfrm>
            <a:off x="323528" y="260648"/>
            <a:ext cx="1905000" cy="533400"/>
          </a:xfrm>
          <a:prstGeom prst="rect">
            <a:avLst/>
          </a:prstGeom>
          <a:noFill/>
        </p:spPr>
      </p:pic>
      <p:pic>
        <p:nvPicPr>
          <p:cNvPr id="11268" name="Picture 4" descr="Fichier:Groovy.png"/>
          <p:cNvPicPr>
            <a:picLocks noChangeAspect="1" noChangeArrowheads="1"/>
          </p:cNvPicPr>
          <p:nvPr/>
        </p:nvPicPr>
        <p:blipFill>
          <a:blip r:embed="rId7" cstate="print"/>
          <a:srcRect/>
          <a:stretch>
            <a:fillRect/>
          </a:stretch>
        </p:blipFill>
        <p:spPr bwMode="auto">
          <a:xfrm>
            <a:off x="251520" y="4077072"/>
            <a:ext cx="1933575" cy="952500"/>
          </a:xfrm>
          <a:prstGeom prst="rect">
            <a:avLst/>
          </a:prstGeom>
          <a:noFill/>
        </p:spPr>
      </p:pic>
      <p:pic>
        <p:nvPicPr>
          <p:cNvPr id="8" name="Picture 4" descr="Fichier:Groovy.png"/>
          <p:cNvPicPr>
            <a:picLocks noChangeAspect="1" noChangeArrowheads="1"/>
          </p:cNvPicPr>
          <p:nvPr/>
        </p:nvPicPr>
        <p:blipFill>
          <a:blip r:embed="rId7" cstate="print"/>
          <a:srcRect/>
          <a:stretch>
            <a:fillRect/>
          </a:stretch>
        </p:blipFill>
        <p:spPr bwMode="auto">
          <a:xfrm>
            <a:off x="3347864" y="1412776"/>
            <a:ext cx="877058" cy="432048"/>
          </a:xfrm>
          <a:prstGeom prst="rect">
            <a:avLst/>
          </a:prstGeom>
          <a:noFill/>
        </p:spPr>
      </p:pic>
      <p:pic>
        <p:nvPicPr>
          <p:cNvPr id="11271" name="Picture 7"/>
          <p:cNvPicPr>
            <a:picLocks noChangeAspect="1" noChangeArrowheads="1"/>
          </p:cNvPicPr>
          <p:nvPr/>
        </p:nvPicPr>
        <p:blipFill>
          <a:blip r:embed="rId8" cstate="print"/>
          <a:srcRect/>
          <a:stretch>
            <a:fillRect/>
          </a:stretch>
        </p:blipFill>
        <p:spPr bwMode="auto">
          <a:xfrm>
            <a:off x="4788024" y="4581128"/>
            <a:ext cx="4143375" cy="1828800"/>
          </a:xfrm>
          <a:prstGeom prst="rect">
            <a:avLst/>
          </a:prstGeom>
          <a:noFill/>
          <a:ln w="9525">
            <a:noFill/>
            <a:miter lim="800000"/>
            <a:headEnd/>
            <a:tailEnd/>
          </a:ln>
        </p:spPr>
      </p:pic>
      <p:sp>
        <p:nvSpPr>
          <p:cNvPr id="12" name="Rectangle 11"/>
          <p:cNvSpPr/>
          <p:nvPr/>
        </p:nvSpPr>
        <p:spPr>
          <a:xfrm>
            <a:off x="5940152" y="692696"/>
            <a:ext cx="2410147" cy="369332"/>
          </a:xfrm>
          <a:prstGeom prst="rect">
            <a:avLst/>
          </a:prstGeom>
        </p:spPr>
        <p:txBody>
          <a:bodyPr wrap="none">
            <a:spAutoFit/>
          </a:bodyPr>
          <a:lstStyle/>
          <a:p>
            <a:r>
              <a:rPr lang="fr-FR" dirty="0" smtClean="0">
                <a:hlinkClick r:id="rId9"/>
              </a:rPr>
              <a:t>http://www.gradle.org/</a:t>
            </a:r>
            <a:endParaRPr lang="fr-FR" dirty="0"/>
          </a:p>
        </p:txBody>
      </p:sp>
      <p:sp>
        <p:nvSpPr>
          <p:cNvPr id="13" name="Rectangle 12"/>
          <p:cNvSpPr/>
          <p:nvPr/>
        </p:nvSpPr>
        <p:spPr>
          <a:xfrm>
            <a:off x="5949621" y="1196752"/>
            <a:ext cx="3059832" cy="923330"/>
          </a:xfrm>
          <a:prstGeom prst="rect">
            <a:avLst/>
          </a:prstGeom>
        </p:spPr>
        <p:txBody>
          <a:bodyPr wrap="square">
            <a:spAutoFit/>
          </a:bodyPr>
          <a:lstStyle/>
          <a:p>
            <a:r>
              <a:rPr lang="fr-FR" dirty="0" smtClean="0">
                <a:hlinkClick r:id="rId10"/>
              </a:rPr>
              <a:t>http://www.gradle.org/docs/current/userguide/userguide_single.html</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3568" y="476672"/>
            <a:ext cx="3600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utilisation de gradle  dans notre cas : </a:t>
            </a:r>
          </a:p>
        </p:txBody>
      </p:sp>
      <p:sp>
        <p:nvSpPr>
          <p:cNvPr id="5" name="ZoneTexte 4"/>
          <p:cNvSpPr txBox="1"/>
          <p:nvPr/>
        </p:nvSpPr>
        <p:spPr>
          <a:xfrm>
            <a:off x="1043608" y="980728"/>
            <a:ext cx="4320480" cy="584775"/>
          </a:xfrm>
          <a:prstGeom prst="rect">
            <a:avLst/>
          </a:prstGeom>
          <a:noFill/>
        </p:spPr>
        <p:txBody>
          <a:bodyPr wrap="square" rtlCol="0">
            <a:spAutoFit/>
          </a:bodyPr>
          <a:lstStyle/>
          <a:p>
            <a:r>
              <a:rPr lang="fr-FR" dirty="0" smtClean="0"/>
              <a:t>Gradle permet de créer des taches :</a:t>
            </a:r>
          </a:p>
          <a:p>
            <a:r>
              <a:rPr lang="fr-FR" sz="1400" dirty="0" smtClean="0"/>
              <a:t>Exemple : lancer un exécutable </a:t>
            </a:r>
            <a:endParaRPr lang="fr-FR" sz="1400" dirty="0"/>
          </a:p>
        </p:txBody>
      </p:sp>
      <p:pic>
        <p:nvPicPr>
          <p:cNvPr id="14338" name="Picture 2"/>
          <p:cNvPicPr>
            <a:picLocks noChangeAspect="1" noChangeArrowheads="1"/>
          </p:cNvPicPr>
          <p:nvPr/>
        </p:nvPicPr>
        <p:blipFill>
          <a:blip r:embed="rId2" cstate="print"/>
          <a:srcRect/>
          <a:stretch>
            <a:fillRect/>
          </a:stretch>
        </p:blipFill>
        <p:spPr bwMode="auto">
          <a:xfrm>
            <a:off x="1232867" y="1628800"/>
            <a:ext cx="6867525" cy="2381250"/>
          </a:xfrm>
          <a:prstGeom prst="rect">
            <a:avLst/>
          </a:prstGeom>
          <a:noFill/>
          <a:ln w="9525">
            <a:solidFill>
              <a:schemeClr val="accent1"/>
            </a:solidFill>
            <a:miter lim="800000"/>
            <a:headEnd/>
            <a:tailEnd/>
          </a:ln>
        </p:spPr>
      </p:pic>
      <p:cxnSp>
        <p:nvCxnSpPr>
          <p:cNvPr id="10" name="Connecteur droit avec flèche 9"/>
          <p:cNvCxnSpPr/>
          <p:nvPr/>
        </p:nvCxnSpPr>
        <p:spPr>
          <a:xfrm flipH="1">
            <a:off x="3203848" y="1196752"/>
            <a:ext cx="25202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5724128" y="836712"/>
            <a:ext cx="259228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dirty="0" smtClean="0"/>
              <a:t>Tache de type exécutable : </a:t>
            </a:r>
            <a:r>
              <a:rPr lang="fr-FR" sz="900" dirty="0" smtClean="0">
                <a:hlinkClick r:id="rId3"/>
              </a:rPr>
              <a:t>http://www.gradle.org/docs/current/dsl/org.gradle.api.tasks.Exec.html</a:t>
            </a:r>
            <a:endParaRPr lang="fr-FR" sz="900" dirty="0" smtClean="0"/>
          </a:p>
          <a:p>
            <a:endParaRPr lang="fr-FR" sz="900" dirty="0"/>
          </a:p>
          <a:p>
            <a:r>
              <a:rPr lang="fr-FR" sz="900" dirty="0" smtClean="0"/>
              <a:t>Peut  hériter  de toutes les « </a:t>
            </a:r>
            <a:r>
              <a:rPr lang="fr-FR" sz="900" b="1" dirty="0"/>
              <a:t> Task </a:t>
            </a:r>
            <a:r>
              <a:rPr lang="fr-FR" sz="900" b="1" dirty="0" smtClean="0"/>
              <a:t>types</a:t>
            </a:r>
            <a:r>
              <a:rPr lang="fr-FR" sz="900" dirty="0" smtClean="0"/>
              <a:t> » natifs </a:t>
            </a:r>
          </a:p>
          <a:p>
            <a:endParaRPr lang="fr-FR" sz="900" b="1" dirty="0"/>
          </a:p>
        </p:txBody>
      </p:sp>
      <p:pic>
        <p:nvPicPr>
          <p:cNvPr id="14339" name="Picture 3"/>
          <p:cNvPicPr>
            <a:picLocks noChangeAspect="1" noChangeArrowheads="1"/>
          </p:cNvPicPr>
          <p:nvPr/>
        </p:nvPicPr>
        <p:blipFill>
          <a:blip r:embed="rId4" cstate="print"/>
          <a:srcRect/>
          <a:stretch>
            <a:fillRect/>
          </a:stretch>
        </p:blipFill>
        <p:spPr bwMode="auto">
          <a:xfrm>
            <a:off x="8100392" y="1196752"/>
            <a:ext cx="876773" cy="1503040"/>
          </a:xfrm>
          <a:prstGeom prst="rect">
            <a:avLst/>
          </a:prstGeom>
          <a:ln>
            <a:noFill/>
          </a:ln>
          <a:effectLst>
            <a:outerShdw blurRad="292100" dist="139700" dir="2700000" algn="tl" rotWithShape="0">
              <a:srgbClr val="333333">
                <a:alpha val="65000"/>
              </a:srgbClr>
            </a:outerShdw>
          </a:effectLst>
        </p:spPr>
      </p:pic>
      <p:cxnSp>
        <p:nvCxnSpPr>
          <p:cNvPr id="17" name="Connecteur droit avec flèche 16"/>
          <p:cNvCxnSpPr/>
          <p:nvPr/>
        </p:nvCxnSpPr>
        <p:spPr>
          <a:xfrm>
            <a:off x="1115616" y="2060848"/>
            <a:ext cx="50405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251520" y="1772816"/>
            <a:ext cx="936104" cy="5078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dirty="0" smtClean="0"/>
              <a:t>Propriété héritée du type </a:t>
            </a:r>
            <a:r>
              <a:rPr lang="fr-FR" sz="900" b="1" dirty="0" smtClean="0"/>
              <a:t>exec</a:t>
            </a:r>
            <a:endParaRPr lang="fr-FR" sz="900" b="1" dirty="0"/>
          </a:p>
        </p:txBody>
      </p:sp>
      <p:sp>
        <p:nvSpPr>
          <p:cNvPr id="28" name="ZoneTexte 27"/>
          <p:cNvSpPr txBox="1"/>
          <p:nvPr/>
        </p:nvSpPr>
        <p:spPr>
          <a:xfrm>
            <a:off x="4932040" y="1988840"/>
            <a:ext cx="14401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dirty="0" smtClean="0"/>
              <a:t>Variable définie en  global  dans le script</a:t>
            </a:r>
            <a:endParaRPr lang="fr-FR" sz="900" dirty="0"/>
          </a:p>
        </p:txBody>
      </p:sp>
      <p:cxnSp>
        <p:nvCxnSpPr>
          <p:cNvPr id="29" name="Connecteur droit avec flèche 28"/>
          <p:cNvCxnSpPr>
            <a:stCxn id="28" idx="1"/>
          </p:cNvCxnSpPr>
          <p:nvPr/>
        </p:nvCxnSpPr>
        <p:spPr>
          <a:xfrm flipH="1">
            <a:off x="3563888" y="2173506"/>
            <a:ext cx="1368152" cy="3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179512" y="2852936"/>
            <a:ext cx="936104" cy="5078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dirty="0" smtClean="0"/>
              <a:t>Ligne de commande à exécuter</a:t>
            </a:r>
            <a:endParaRPr lang="fr-FR" sz="900" dirty="0"/>
          </a:p>
        </p:txBody>
      </p:sp>
      <p:cxnSp>
        <p:nvCxnSpPr>
          <p:cNvPr id="34" name="Connecteur droit avec flèche 33"/>
          <p:cNvCxnSpPr>
            <a:stCxn id="33" idx="3"/>
          </p:cNvCxnSpPr>
          <p:nvPr/>
        </p:nvCxnSpPr>
        <p:spPr>
          <a:xfrm flipV="1">
            <a:off x="1115616" y="2780928"/>
            <a:ext cx="504056" cy="325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5868144" y="2996952"/>
            <a:ext cx="93610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dirty="0" smtClean="0"/>
              <a:t>Exécution de la commande</a:t>
            </a:r>
            <a:endParaRPr lang="fr-FR" sz="900" dirty="0"/>
          </a:p>
        </p:txBody>
      </p:sp>
      <p:cxnSp>
        <p:nvCxnSpPr>
          <p:cNvPr id="38" name="Connecteur droit avec flèche 37"/>
          <p:cNvCxnSpPr>
            <a:stCxn id="37" idx="1"/>
          </p:cNvCxnSpPr>
          <p:nvPr/>
        </p:nvCxnSpPr>
        <p:spPr>
          <a:xfrm flipH="1">
            <a:off x="3995936" y="3181618"/>
            <a:ext cx="1872208" cy="31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1043608" y="4068361"/>
            <a:ext cx="4320480" cy="369332"/>
          </a:xfrm>
          <a:prstGeom prst="rect">
            <a:avLst/>
          </a:prstGeom>
          <a:noFill/>
        </p:spPr>
        <p:txBody>
          <a:bodyPr wrap="square" rtlCol="0">
            <a:spAutoFit/>
          </a:bodyPr>
          <a:lstStyle/>
          <a:p>
            <a:r>
              <a:rPr lang="fr-FR" dirty="0" smtClean="0"/>
              <a:t>Les taches peuvent dépendre d’autre :</a:t>
            </a:r>
            <a:endParaRPr lang="fr-FR" sz="1400" dirty="0"/>
          </a:p>
        </p:txBody>
      </p:sp>
      <p:pic>
        <p:nvPicPr>
          <p:cNvPr id="14340" name="Picture 4"/>
          <p:cNvPicPr>
            <a:picLocks noChangeAspect="1" noChangeArrowheads="1"/>
          </p:cNvPicPr>
          <p:nvPr/>
        </p:nvPicPr>
        <p:blipFill>
          <a:blip r:embed="rId5" cstate="print"/>
          <a:srcRect/>
          <a:stretch>
            <a:fillRect/>
          </a:stretch>
        </p:blipFill>
        <p:spPr bwMode="auto">
          <a:xfrm>
            <a:off x="827584" y="4437112"/>
            <a:ext cx="3752637" cy="2232248"/>
          </a:xfrm>
          <a:prstGeom prst="rect">
            <a:avLst/>
          </a:prstGeom>
          <a:noFill/>
          <a:ln w="9525">
            <a:solidFill>
              <a:schemeClr val="accent1"/>
            </a:solidFill>
            <a:miter lim="800000"/>
            <a:headEnd/>
            <a:tailEnd/>
          </a:ln>
        </p:spPr>
      </p:pic>
      <p:sp>
        <p:nvSpPr>
          <p:cNvPr id="42" name="ZoneTexte 41"/>
          <p:cNvSpPr txBox="1"/>
          <p:nvPr/>
        </p:nvSpPr>
        <p:spPr>
          <a:xfrm>
            <a:off x="5652120" y="4437112"/>
            <a:ext cx="252028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b="1" dirty="0" smtClean="0"/>
              <a:t>deployService</a:t>
            </a:r>
            <a:r>
              <a:rPr lang="fr-FR" sz="900" dirty="0" smtClean="0"/>
              <a:t>  dépend de </a:t>
            </a:r>
            <a:r>
              <a:rPr lang="fr-FR" sz="900" b="1" dirty="0" smtClean="0"/>
              <a:t>formatPyexceptions</a:t>
            </a:r>
          </a:p>
          <a:p>
            <a:r>
              <a:rPr lang="fr-FR" sz="900" dirty="0"/>
              <a:t>c</a:t>
            </a:r>
            <a:r>
              <a:rPr lang="fr-FR" sz="900" dirty="0" smtClean="0"/>
              <a:t>ad </a:t>
            </a:r>
            <a:r>
              <a:rPr lang="fr-FR" sz="900" b="1" dirty="0" smtClean="0"/>
              <a:t>formatPyexceptions </a:t>
            </a:r>
            <a:r>
              <a:rPr lang="fr-FR" sz="900" dirty="0" smtClean="0"/>
              <a:t>est  avant </a:t>
            </a:r>
            <a:r>
              <a:rPr lang="fr-FR" sz="900" b="1" dirty="0" smtClean="0"/>
              <a:t>deployService</a:t>
            </a:r>
            <a:r>
              <a:rPr lang="fr-FR" sz="900" dirty="0" smtClean="0"/>
              <a:t> </a:t>
            </a:r>
            <a:endParaRPr lang="fr-FR" sz="900" dirty="0"/>
          </a:p>
        </p:txBody>
      </p:sp>
      <p:cxnSp>
        <p:nvCxnSpPr>
          <p:cNvPr id="43" name="Connecteur droit avec flèche 42"/>
          <p:cNvCxnSpPr>
            <a:stCxn id="42" idx="1"/>
          </p:cNvCxnSpPr>
          <p:nvPr/>
        </p:nvCxnSpPr>
        <p:spPr>
          <a:xfrm flipH="1">
            <a:off x="4211960" y="4621778"/>
            <a:ext cx="1440160" cy="62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5580112" y="5157192"/>
            <a:ext cx="252028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900" b="1" dirty="0" smtClean="0"/>
              <a:t>On  peut donc enchainer les tâches </a:t>
            </a:r>
            <a:r>
              <a:rPr lang="fr-FR" sz="900" dirty="0" smtClean="0"/>
              <a:t> ou lancer une tache seule</a:t>
            </a:r>
          </a:p>
        </p:txBody>
      </p:sp>
      <p:cxnSp>
        <p:nvCxnSpPr>
          <p:cNvPr id="47" name="Connecteur droit avec flèche 46"/>
          <p:cNvCxnSpPr>
            <a:stCxn id="46" idx="1"/>
          </p:cNvCxnSpPr>
          <p:nvPr/>
        </p:nvCxnSpPr>
        <p:spPr>
          <a:xfrm flipH="1">
            <a:off x="4572000" y="5341858"/>
            <a:ext cx="1008112" cy="823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3568" y="476672"/>
            <a:ext cx="3600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Exécution des taches : </a:t>
            </a:r>
          </a:p>
        </p:txBody>
      </p:sp>
      <p:pic>
        <p:nvPicPr>
          <p:cNvPr id="15362" name="Picture 2"/>
          <p:cNvPicPr>
            <a:picLocks noChangeAspect="1" noChangeArrowheads="1"/>
          </p:cNvPicPr>
          <p:nvPr/>
        </p:nvPicPr>
        <p:blipFill>
          <a:blip r:embed="rId2" cstate="print"/>
          <a:srcRect/>
          <a:stretch>
            <a:fillRect/>
          </a:stretch>
        </p:blipFill>
        <p:spPr bwMode="auto">
          <a:xfrm>
            <a:off x="539552" y="1412776"/>
            <a:ext cx="7324725" cy="1504950"/>
          </a:xfrm>
          <a:prstGeom prst="rect">
            <a:avLst/>
          </a:prstGeom>
          <a:noFill/>
          <a:ln w="9525">
            <a:noFill/>
            <a:miter lim="800000"/>
            <a:headEnd/>
            <a:tailEnd/>
          </a:ln>
        </p:spPr>
      </p:pic>
      <p:sp>
        <p:nvSpPr>
          <p:cNvPr id="5" name="ZoneTexte 4"/>
          <p:cNvSpPr txBox="1"/>
          <p:nvPr/>
        </p:nvSpPr>
        <p:spPr>
          <a:xfrm>
            <a:off x="395536" y="980728"/>
            <a:ext cx="2520280" cy="369332"/>
          </a:xfrm>
          <a:prstGeom prst="rect">
            <a:avLst/>
          </a:prstGeom>
          <a:noFill/>
        </p:spPr>
        <p:txBody>
          <a:bodyPr wrap="square" rtlCol="0">
            <a:spAutoFit/>
          </a:bodyPr>
          <a:lstStyle/>
          <a:p>
            <a:r>
              <a:rPr lang="fr-FR" dirty="0" smtClean="0"/>
              <a:t>En Ligne de commande:</a:t>
            </a:r>
            <a:endParaRPr lang="fr-FR" dirty="0"/>
          </a:p>
        </p:txBody>
      </p:sp>
      <p:sp>
        <p:nvSpPr>
          <p:cNvPr id="6" name="ZoneTexte 5"/>
          <p:cNvSpPr txBox="1"/>
          <p:nvPr/>
        </p:nvSpPr>
        <p:spPr>
          <a:xfrm>
            <a:off x="611560" y="3356992"/>
            <a:ext cx="2088232" cy="369332"/>
          </a:xfrm>
          <a:prstGeom prst="rect">
            <a:avLst/>
          </a:prstGeom>
          <a:noFill/>
        </p:spPr>
        <p:txBody>
          <a:bodyPr wrap="square" rtlCol="0">
            <a:spAutoFit/>
          </a:bodyPr>
          <a:lstStyle/>
          <a:p>
            <a:r>
              <a:rPr lang="fr-FR" dirty="0" smtClean="0"/>
              <a:t>Via la gui:</a:t>
            </a:r>
            <a:endParaRPr lang="fr-FR" dirty="0"/>
          </a:p>
        </p:txBody>
      </p:sp>
      <p:pic>
        <p:nvPicPr>
          <p:cNvPr id="15363" name="Picture 3"/>
          <p:cNvPicPr>
            <a:picLocks noChangeAspect="1" noChangeArrowheads="1"/>
          </p:cNvPicPr>
          <p:nvPr/>
        </p:nvPicPr>
        <p:blipFill>
          <a:blip r:embed="rId3" cstate="print"/>
          <a:srcRect b="39462"/>
          <a:stretch>
            <a:fillRect/>
          </a:stretch>
        </p:blipFill>
        <p:spPr bwMode="auto">
          <a:xfrm>
            <a:off x="1691680" y="3429000"/>
            <a:ext cx="3686175" cy="2952328"/>
          </a:xfrm>
          <a:prstGeom prst="rect">
            <a:avLst/>
          </a:prstGeom>
          <a:noFill/>
          <a:ln w="9525">
            <a:noFill/>
            <a:miter lim="800000"/>
            <a:headEnd/>
            <a:tailEnd/>
          </a:ln>
        </p:spPr>
      </p:pic>
      <p:sp>
        <p:nvSpPr>
          <p:cNvPr id="8" name="ZoneTexte 7"/>
          <p:cNvSpPr txBox="1"/>
          <p:nvPr/>
        </p:nvSpPr>
        <p:spPr>
          <a:xfrm>
            <a:off x="5796136" y="3717032"/>
            <a:ext cx="2808312" cy="646331"/>
          </a:xfrm>
          <a:prstGeom prst="rect">
            <a:avLst/>
          </a:prstGeom>
          <a:noFill/>
        </p:spPr>
        <p:txBody>
          <a:bodyPr wrap="square" rtlCol="0">
            <a:spAutoFit/>
          </a:bodyPr>
          <a:lstStyle/>
          <a:p>
            <a:r>
              <a:rPr lang="fr-FR" dirty="0" smtClean="0"/>
              <a:t>La gui se lance en ligne de commande : « gradle --gui »</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3568" y="476672"/>
            <a:ext cx="3600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Création des taches : </a:t>
            </a:r>
          </a:p>
        </p:txBody>
      </p:sp>
      <p:pic>
        <p:nvPicPr>
          <p:cNvPr id="16386" name="Picture 2"/>
          <p:cNvPicPr>
            <a:picLocks noChangeAspect="1" noChangeArrowheads="1"/>
          </p:cNvPicPr>
          <p:nvPr/>
        </p:nvPicPr>
        <p:blipFill>
          <a:blip r:embed="rId2" cstate="print"/>
          <a:srcRect/>
          <a:stretch>
            <a:fillRect/>
          </a:stretch>
        </p:blipFill>
        <p:spPr bwMode="auto">
          <a:xfrm>
            <a:off x="95250" y="3284984"/>
            <a:ext cx="9048750" cy="2042542"/>
          </a:xfrm>
          <a:prstGeom prst="rect">
            <a:avLst/>
          </a:prstGeom>
          <a:noFill/>
          <a:ln w="9525">
            <a:noFill/>
            <a:miter lim="800000"/>
            <a:headEnd/>
            <a:tailEnd/>
          </a:ln>
        </p:spPr>
      </p:pic>
      <p:sp>
        <p:nvSpPr>
          <p:cNvPr id="5" name="ZoneTexte 4"/>
          <p:cNvSpPr txBox="1"/>
          <p:nvPr/>
        </p:nvSpPr>
        <p:spPr>
          <a:xfrm>
            <a:off x="179512" y="980728"/>
            <a:ext cx="6156176" cy="2031325"/>
          </a:xfrm>
          <a:prstGeom prst="rect">
            <a:avLst/>
          </a:prstGeom>
          <a:noFill/>
        </p:spPr>
        <p:txBody>
          <a:bodyPr wrap="square" rtlCol="0">
            <a:spAutoFit/>
          </a:bodyPr>
          <a:lstStyle/>
          <a:p>
            <a:r>
              <a:rPr lang="fr-FR" dirty="0" smtClean="0"/>
              <a:t>Toutes les taches sont écrites dans un fichier build.gradle . Son emplacement est généralement à la racine d’un projet pour pouvoir travailler avec des chemins en relatif  , mais rien n’empêche de le positionner ailleurs.</a:t>
            </a:r>
          </a:p>
          <a:p>
            <a:r>
              <a:rPr lang="fr-FR" dirty="0" smtClean="0"/>
              <a:t>------------------------------------------------------------------------------------</a:t>
            </a:r>
            <a:endParaRPr lang="fr-FR" dirty="0"/>
          </a:p>
          <a:p>
            <a:r>
              <a:rPr lang="fr-FR" dirty="0" smtClean="0"/>
              <a:t>Dans tous les cas il faut lancer la commande gradle dans le dossier du fichier build</a:t>
            </a:r>
            <a:endParaRPr lang="fr-FR" dirty="0"/>
          </a:p>
        </p:txBody>
      </p:sp>
      <p:sp>
        <p:nvSpPr>
          <p:cNvPr id="7" name="ZoneTexte 6"/>
          <p:cNvSpPr txBox="1"/>
          <p:nvPr/>
        </p:nvSpPr>
        <p:spPr>
          <a:xfrm>
            <a:off x="251520" y="5877272"/>
            <a:ext cx="6156176" cy="646331"/>
          </a:xfrm>
          <a:prstGeom prst="rect">
            <a:avLst/>
          </a:prstGeom>
          <a:noFill/>
        </p:spPr>
        <p:txBody>
          <a:bodyPr wrap="square" rtlCol="0">
            <a:spAutoFit/>
          </a:bodyPr>
          <a:lstStyle/>
          <a:p>
            <a:r>
              <a:rPr lang="fr-FR" dirty="0" smtClean="0"/>
              <a:t>Toutes les fonctionnalités de </a:t>
            </a:r>
            <a:r>
              <a:rPr lang="fr-FR" dirty="0"/>
              <a:t>G</a:t>
            </a:r>
            <a:r>
              <a:rPr lang="fr-FR" dirty="0" smtClean="0"/>
              <a:t>roovy peuvent être utilisées pour créer une tache. </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3568" y="476672"/>
            <a:ext cx="3600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Installation : </a:t>
            </a:r>
          </a:p>
        </p:txBody>
      </p:sp>
      <p:sp>
        <p:nvSpPr>
          <p:cNvPr id="3" name="Rectangle 2"/>
          <p:cNvSpPr/>
          <p:nvPr/>
        </p:nvSpPr>
        <p:spPr>
          <a:xfrm>
            <a:off x="467544" y="5589240"/>
            <a:ext cx="8136904" cy="923330"/>
          </a:xfrm>
          <a:prstGeom prst="rect">
            <a:avLst/>
          </a:prstGeom>
        </p:spPr>
        <p:txBody>
          <a:bodyPr wrap="square">
            <a:spAutoFit/>
          </a:bodyPr>
          <a:lstStyle/>
          <a:p>
            <a:r>
              <a:rPr lang="fr-FR" dirty="0" smtClean="0"/>
              <a:t>Ou via zip : </a:t>
            </a:r>
          </a:p>
          <a:p>
            <a:r>
              <a:rPr lang="fr-FR" dirty="0" smtClean="0">
                <a:hlinkClick r:id="rId2"/>
              </a:rPr>
              <a:t>http://services.gradle.org/distributions/gradle-1.8-all.zip</a:t>
            </a:r>
            <a:endParaRPr lang="fr-FR" dirty="0" smtClean="0"/>
          </a:p>
          <a:p>
            <a:r>
              <a:rPr lang="fr-FR" dirty="0" smtClean="0"/>
              <a:t>Et récupérer ou </a:t>
            </a:r>
            <a:r>
              <a:rPr lang="fr-FR" dirty="0" err="1" smtClean="0"/>
              <a:t>construitre</a:t>
            </a:r>
            <a:r>
              <a:rPr lang="fr-FR" dirty="0" smtClean="0"/>
              <a:t> le fichier build.gradle </a:t>
            </a:r>
            <a:endParaRPr lang="fr-FR" dirty="0"/>
          </a:p>
        </p:txBody>
      </p:sp>
      <p:sp>
        <p:nvSpPr>
          <p:cNvPr id="4" name="ZoneTexte 3"/>
          <p:cNvSpPr txBox="1"/>
          <p:nvPr/>
        </p:nvSpPr>
        <p:spPr>
          <a:xfrm>
            <a:off x="683568" y="836712"/>
            <a:ext cx="7488832" cy="646331"/>
          </a:xfrm>
          <a:prstGeom prst="rect">
            <a:avLst/>
          </a:prstGeom>
          <a:noFill/>
        </p:spPr>
        <p:txBody>
          <a:bodyPr wrap="square" rtlCol="0">
            <a:spAutoFit/>
          </a:bodyPr>
          <a:lstStyle/>
          <a:p>
            <a:r>
              <a:rPr lang="fr-FR" dirty="0" smtClean="0"/>
              <a:t>Une version de gradle est dans le repository GIT : (</a:t>
            </a:r>
            <a:r>
              <a:rPr lang="fr-FR" b="1" i="1" u="sng" dirty="0" smtClean="0"/>
              <a:t>contient également Thrift et le fichier build.gradle </a:t>
            </a:r>
            <a:r>
              <a:rPr lang="fr-FR" dirty="0" smtClean="0"/>
              <a:t>) Q:\P_1TD\Repository\tools</a:t>
            </a:r>
            <a:endParaRPr lang="fr-FR" dirty="0"/>
          </a:p>
        </p:txBody>
      </p:sp>
      <p:sp>
        <p:nvSpPr>
          <p:cNvPr id="5" name="ZoneTexte 4"/>
          <p:cNvSpPr txBox="1"/>
          <p:nvPr/>
        </p:nvSpPr>
        <p:spPr>
          <a:xfrm>
            <a:off x="755576" y="1484784"/>
            <a:ext cx="6840760" cy="369332"/>
          </a:xfrm>
          <a:prstGeom prst="rect">
            <a:avLst/>
          </a:prstGeom>
          <a:noFill/>
        </p:spPr>
        <p:txBody>
          <a:bodyPr wrap="square" rtlCol="0">
            <a:spAutoFit/>
          </a:bodyPr>
          <a:lstStyle/>
          <a:p>
            <a:r>
              <a:rPr lang="fr-FR" dirty="0" smtClean="0"/>
              <a:t>Via eclipse (sous réserve que git soit installé … logiquement oui): </a:t>
            </a:r>
            <a:endParaRPr lang="fr-FR" dirty="0"/>
          </a:p>
        </p:txBody>
      </p:sp>
      <p:pic>
        <p:nvPicPr>
          <p:cNvPr id="17410" name="Picture 2"/>
          <p:cNvPicPr>
            <a:picLocks noChangeAspect="1" noChangeArrowheads="1"/>
          </p:cNvPicPr>
          <p:nvPr/>
        </p:nvPicPr>
        <p:blipFill>
          <a:blip r:embed="rId3" cstate="print"/>
          <a:srcRect/>
          <a:stretch>
            <a:fillRect/>
          </a:stretch>
        </p:blipFill>
        <p:spPr bwMode="auto">
          <a:xfrm>
            <a:off x="251520" y="1772816"/>
            <a:ext cx="1584176" cy="1175205"/>
          </a:xfrm>
          <a:prstGeom prst="rect">
            <a:avLst/>
          </a:prstGeom>
          <a:noFill/>
          <a:ln w="9525">
            <a:solidFill>
              <a:schemeClr val="bg1">
                <a:lumMod val="65000"/>
              </a:schemeClr>
            </a:solidFill>
            <a:miter lim="800000"/>
            <a:headEnd/>
            <a:tailEnd/>
          </a:ln>
        </p:spPr>
      </p:pic>
      <p:pic>
        <p:nvPicPr>
          <p:cNvPr id="17411" name="Picture 3"/>
          <p:cNvPicPr>
            <a:picLocks noChangeAspect="1" noChangeArrowheads="1"/>
          </p:cNvPicPr>
          <p:nvPr/>
        </p:nvPicPr>
        <p:blipFill>
          <a:blip r:embed="rId4" cstate="print"/>
          <a:srcRect/>
          <a:stretch>
            <a:fillRect/>
          </a:stretch>
        </p:blipFill>
        <p:spPr bwMode="auto">
          <a:xfrm>
            <a:off x="1259632" y="2420888"/>
            <a:ext cx="1660773" cy="881883"/>
          </a:xfrm>
          <a:prstGeom prst="rect">
            <a:avLst/>
          </a:prstGeom>
          <a:noFill/>
          <a:ln w="9525">
            <a:solidFill>
              <a:schemeClr val="bg1">
                <a:lumMod val="65000"/>
              </a:schemeClr>
            </a:solidFill>
            <a:miter lim="800000"/>
            <a:headEnd/>
            <a:tailEnd/>
          </a:ln>
        </p:spPr>
      </p:pic>
      <p:pic>
        <p:nvPicPr>
          <p:cNvPr id="17412" name="Picture 4"/>
          <p:cNvPicPr>
            <a:picLocks noChangeAspect="1" noChangeArrowheads="1"/>
          </p:cNvPicPr>
          <p:nvPr/>
        </p:nvPicPr>
        <p:blipFill>
          <a:blip r:embed="rId5" cstate="print"/>
          <a:srcRect/>
          <a:stretch>
            <a:fillRect/>
          </a:stretch>
        </p:blipFill>
        <p:spPr bwMode="auto">
          <a:xfrm>
            <a:off x="2339752" y="2780928"/>
            <a:ext cx="1688777" cy="913998"/>
          </a:xfrm>
          <a:prstGeom prst="rect">
            <a:avLst/>
          </a:prstGeom>
          <a:noFill/>
          <a:ln w="9525">
            <a:solidFill>
              <a:schemeClr val="bg1">
                <a:lumMod val="65000"/>
              </a:schemeClr>
            </a:solidFill>
            <a:miter lim="800000"/>
            <a:headEnd/>
            <a:tailEnd/>
          </a:ln>
        </p:spPr>
      </p:pic>
      <p:pic>
        <p:nvPicPr>
          <p:cNvPr id="17413" name="Picture 5"/>
          <p:cNvPicPr>
            <a:picLocks noChangeAspect="1" noChangeArrowheads="1"/>
          </p:cNvPicPr>
          <p:nvPr/>
        </p:nvPicPr>
        <p:blipFill>
          <a:blip r:embed="rId6" cstate="print"/>
          <a:srcRect/>
          <a:stretch>
            <a:fillRect/>
          </a:stretch>
        </p:blipFill>
        <p:spPr bwMode="auto">
          <a:xfrm>
            <a:off x="3203848" y="3068960"/>
            <a:ext cx="3110707" cy="1445319"/>
          </a:xfrm>
          <a:prstGeom prst="rect">
            <a:avLst/>
          </a:prstGeom>
          <a:noFill/>
          <a:ln w="9525">
            <a:solidFill>
              <a:schemeClr val="bg1">
                <a:lumMod val="65000"/>
              </a:schemeClr>
            </a:solidFill>
            <a:miter lim="800000"/>
            <a:headEnd/>
            <a:tailEnd/>
          </a:ln>
        </p:spPr>
      </p:pic>
      <p:pic>
        <p:nvPicPr>
          <p:cNvPr id="17414" name="Picture 6"/>
          <p:cNvPicPr>
            <a:picLocks noChangeAspect="1" noChangeArrowheads="1"/>
          </p:cNvPicPr>
          <p:nvPr/>
        </p:nvPicPr>
        <p:blipFill>
          <a:blip r:embed="rId7" cstate="print"/>
          <a:srcRect/>
          <a:stretch>
            <a:fillRect/>
          </a:stretch>
        </p:blipFill>
        <p:spPr bwMode="auto">
          <a:xfrm>
            <a:off x="6516216" y="4293096"/>
            <a:ext cx="1819275" cy="1819275"/>
          </a:xfrm>
          <a:prstGeom prst="rect">
            <a:avLst/>
          </a:prstGeom>
          <a:noFill/>
          <a:ln w="9525">
            <a:noFill/>
            <a:miter lim="800000"/>
            <a:headEnd/>
            <a:tailEnd/>
          </a:ln>
        </p:spPr>
      </p:pic>
      <p:sp>
        <p:nvSpPr>
          <p:cNvPr id="11" name="ZoneTexte 10"/>
          <p:cNvSpPr txBox="1"/>
          <p:nvPr/>
        </p:nvSpPr>
        <p:spPr>
          <a:xfrm>
            <a:off x="5940152" y="4365104"/>
            <a:ext cx="648072" cy="523220"/>
          </a:xfrm>
          <a:prstGeom prst="rect">
            <a:avLst/>
          </a:prstGeom>
          <a:noFill/>
        </p:spPr>
        <p:txBody>
          <a:bodyPr wrap="square" rtlCol="0">
            <a:spAutoFit/>
          </a:bodyPr>
          <a:lstStyle/>
          <a:p>
            <a:r>
              <a:rPr lang="fr-FR" sz="2800" b="1" dirty="0" smtClean="0"/>
              <a:t>…</a:t>
            </a:r>
            <a:endParaRPr lang="fr-FR" b="1" dirty="0"/>
          </a:p>
        </p:txBody>
      </p:sp>
      <p:sp>
        <p:nvSpPr>
          <p:cNvPr id="12" name="ZoneTexte 11"/>
          <p:cNvSpPr txBox="1"/>
          <p:nvPr/>
        </p:nvSpPr>
        <p:spPr>
          <a:xfrm>
            <a:off x="2051720" y="1988840"/>
            <a:ext cx="1872208" cy="261610"/>
          </a:xfrm>
          <a:prstGeom prst="rect">
            <a:avLst/>
          </a:prstGeom>
          <a:noFill/>
        </p:spPr>
        <p:txBody>
          <a:bodyPr wrap="square" rtlCol="0">
            <a:spAutoFit/>
          </a:bodyPr>
          <a:lstStyle/>
          <a:p>
            <a:pPr>
              <a:buFont typeface="Arial" pitchFamily="34" charset="0"/>
              <a:buChar char="•"/>
            </a:pPr>
            <a:r>
              <a:rPr lang="fr-FR" sz="1100" b="1" dirty="0" smtClean="0">
                <a:solidFill>
                  <a:schemeClr val="accent1">
                    <a:lumMod val="75000"/>
                  </a:schemeClr>
                </a:solidFill>
              </a:rPr>
              <a:t> Click droit : « import »</a:t>
            </a:r>
            <a:endParaRPr lang="fr-FR" sz="1100" b="1" dirty="0">
              <a:solidFill>
                <a:schemeClr val="accent1">
                  <a:lumMod val="75000"/>
                </a:schemeClr>
              </a:solidFill>
            </a:endParaRPr>
          </a:p>
        </p:txBody>
      </p:sp>
      <p:sp>
        <p:nvSpPr>
          <p:cNvPr id="13" name="ZoneTexte 12"/>
          <p:cNvSpPr txBox="1"/>
          <p:nvPr/>
        </p:nvSpPr>
        <p:spPr>
          <a:xfrm>
            <a:off x="2987824" y="2348880"/>
            <a:ext cx="1872208" cy="261610"/>
          </a:xfrm>
          <a:prstGeom prst="rect">
            <a:avLst/>
          </a:prstGeom>
          <a:noFill/>
        </p:spPr>
        <p:txBody>
          <a:bodyPr wrap="square" rtlCol="0">
            <a:spAutoFit/>
          </a:bodyPr>
          <a:lstStyle/>
          <a:p>
            <a:pPr>
              <a:buFont typeface="Arial" pitchFamily="34" charset="0"/>
              <a:buChar char="•"/>
            </a:pPr>
            <a:r>
              <a:rPr lang="fr-FR" sz="1100" b="1" dirty="0" smtClean="0">
                <a:solidFill>
                  <a:schemeClr val="accent1">
                    <a:lumMod val="75000"/>
                  </a:schemeClr>
                </a:solidFill>
              </a:rPr>
              <a:t>Project from Git</a:t>
            </a:r>
            <a:endParaRPr lang="fr-FR" sz="1100" b="1" dirty="0">
              <a:solidFill>
                <a:schemeClr val="accent1">
                  <a:lumMod val="75000"/>
                </a:schemeClr>
              </a:solidFill>
            </a:endParaRPr>
          </a:p>
        </p:txBody>
      </p:sp>
      <p:sp>
        <p:nvSpPr>
          <p:cNvPr id="14" name="ZoneTexte 13"/>
          <p:cNvSpPr txBox="1"/>
          <p:nvPr/>
        </p:nvSpPr>
        <p:spPr>
          <a:xfrm>
            <a:off x="6372200" y="3212976"/>
            <a:ext cx="2592288" cy="430887"/>
          </a:xfrm>
          <a:prstGeom prst="rect">
            <a:avLst/>
          </a:prstGeom>
          <a:noFill/>
        </p:spPr>
        <p:txBody>
          <a:bodyPr wrap="square" rtlCol="0">
            <a:spAutoFit/>
          </a:bodyPr>
          <a:lstStyle/>
          <a:p>
            <a:pPr>
              <a:buFont typeface="Arial" pitchFamily="34" charset="0"/>
              <a:buChar char="•"/>
            </a:pPr>
            <a:r>
              <a:rPr lang="fr-FR" sz="1100" b="1" dirty="0" smtClean="0">
                <a:solidFill>
                  <a:schemeClr val="accent1">
                    <a:lumMod val="75000"/>
                  </a:schemeClr>
                </a:solidFill>
              </a:rPr>
              <a:t> Indiquer le directory: Q:\</a:t>
            </a:r>
            <a:r>
              <a:rPr lang="fr-FR" sz="1100" b="1" dirty="0">
                <a:solidFill>
                  <a:schemeClr val="accent1">
                    <a:lumMod val="75000"/>
                  </a:schemeClr>
                </a:solidFill>
              </a:rPr>
              <a:t>P_1TD\Repository\tools </a:t>
            </a:r>
          </a:p>
        </p:txBody>
      </p:sp>
      <p:sp>
        <p:nvSpPr>
          <p:cNvPr id="15" name="ZoneTexte 14"/>
          <p:cNvSpPr txBox="1"/>
          <p:nvPr/>
        </p:nvSpPr>
        <p:spPr>
          <a:xfrm>
            <a:off x="4067944" y="2780928"/>
            <a:ext cx="2592288" cy="261610"/>
          </a:xfrm>
          <a:prstGeom prst="rect">
            <a:avLst/>
          </a:prstGeom>
          <a:noFill/>
        </p:spPr>
        <p:txBody>
          <a:bodyPr wrap="square" rtlCol="0">
            <a:spAutoFit/>
          </a:bodyPr>
          <a:lstStyle/>
          <a:p>
            <a:pPr>
              <a:buFont typeface="Arial" pitchFamily="34" charset="0"/>
              <a:buChar char="•"/>
            </a:pPr>
            <a:r>
              <a:rPr lang="fr-FR" sz="1100" b="1" dirty="0" smtClean="0">
                <a:solidFill>
                  <a:schemeClr val="accent1">
                    <a:lumMod val="75000"/>
                  </a:schemeClr>
                </a:solidFill>
              </a:rPr>
              <a:t> Choisir URI</a:t>
            </a:r>
            <a:endParaRPr lang="fr-FR" sz="1100" b="1" dirty="0">
              <a:solidFill>
                <a:schemeClr val="accent1">
                  <a:lumMod val="75000"/>
                </a:schemeClr>
              </a:solidFill>
            </a:endParaRPr>
          </a:p>
        </p:txBody>
      </p:sp>
      <p:sp>
        <p:nvSpPr>
          <p:cNvPr id="16" name="ZoneTexte 15"/>
          <p:cNvSpPr txBox="1"/>
          <p:nvPr/>
        </p:nvSpPr>
        <p:spPr>
          <a:xfrm>
            <a:off x="6948264" y="3861048"/>
            <a:ext cx="1908720" cy="261610"/>
          </a:xfrm>
          <a:prstGeom prst="rect">
            <a:avLst/>
          </a:prstGeom>
          <a:noFill/>
        </p:spPr>
        <p:txBody>
          <a:bodyPr wrap="square" rtlCol="0">
            <a:spAutoFit/>
          </a:bodyPr>
          <a:lstStyle/>
          <a:p>
            <a:pPr>
              <a:buFont typeface="Arial" pitchFamily="34" charset="0"/>
              <a:buChar char="•"/>
            </a:pPr>
            <a:r>
              <a:rPr lang="fr-FR" sz="1100" b="1" dirty="0" smtClean="0">
                <a:solidFill>
                  <a:schemeClr val="accent1">
                    <a:lumMod val="75000"/>
                  </a:schemeClr>
                </a:solidFill>
              </a:rPr>
              <a:t> …. Et suivre les instructions</a:t>
            </a:r>
            <a:endParaRPr lang="fr-FR" sz="1100" b="1" dirty="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403648" y="5085184"/>
            <a:ext cx="259228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solidFill>
                  <a:schemeClr val="dk1"/>
                </a:solidFill>
              </a:rPr>
              <a:t>Gradle via la GUI</a:t>
            </a:r>
          </a:p>
        </p:txBody>
      </p:sp>
      <p:sp>
        <p:nvSpPr>
          <p:cNvPr id="7" name="ZoneTexte 6"/>
          <p:cNvSpPr txBox="1"/>
          <p:nvPr/>
        </p:nvSpPr>
        <p:spPr>
          <a:xfrm>
            <a:off x="1331640" y="3212976"/>
            <a:ext cx="259228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Gradle en ligne de commande </a:t>
            </a:r>
            <a:endParaRPr lang="fr-FR" dirty="0"/>
          </a:p>
        </p:txBody>
      </p:sp>
      <p:sp>
        <p:nvSpPr>
          <p:cNvPr id="2" name="ZoneTexte 1"/>
          <p:cNvSpPr txBox="1"/>
          <p:nvPr/>
        </p:nvSpPr>
        <p:spPr>
          <a:xfrm>
            <a:off x="683568" y="476672"/>
            <a:ext cx="3600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Intégration dans Eclipse : </a:t>
            </a:r>
          </a:p>
        </p:txBody>
      </p:sp>
      <p:sp>
        <p:nvSpPr>
          <p:cNvPr id="3" name="ZoneTexte 2"/>
          <p:cNvSpPr txBox="1"/>
          <p:nvPr/>
        </p:nvSpPr>
        <p:spPr>
          <a:xfrm>
            <a:off x="2843808" y="1196752"/>
            <a:ext cx="496855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Pour faciliter l’exécution , on peut configurer dans Eclipse , Gradle comme un « external Tool »</a:t>
            </a:r>
            <a:endParaRPr lang="fr-FR" dirty="0"/>
          </a:p>
        </p:txBody>
      </p:sp>
      <p:pic>
        <p:nvPicPr>
          <p:cNvPr id="18434" name="Picture 2"/>
          <p:cNvPicPr>
            <a:picLocks noChangeAspect="1" noChangeArrowheads="1"/>
          </p:cNvPicPr>
          <p:nvPr/>
        </p:nvPicPr>
        <p:blipFill>
          <a:blip r:embed="rId2" cstate="print"/>
          <a:srcRect/>
          <a:stretch>
            <a:fillRect/>
          </a:stretch>
        </p:blipFill>
        <p:spPr bwMode="auto">
          <a:xfrm>
            <a:off x="251520" y="1052736"/>
            <a:ext cx="2609850" cy="1590675"/>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3275856" y="2204864"/>
            <a:ext cx="5732290" cy="2160240"/>
          </a:xfrm>
          <a:prstGeom prst="rect">
            <a:avLst/>
          </a:prstGeom>
          <a:noFill/>
          <a:ln w="9525">
            <a:solidFill>
              <a:schemeClr val="bg1">
                <a:lumMod val="65000"/>
              </a:schemeClr>
            </a:solid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3203848" y="4437112"/>
            <a:ext cx="5832647" cy="2194804"/>
          </a:xfrm>
          <a:prstGeom prst="rect">
            <a:avLst/>
          </a:prstGeom>
          <a:noFill/>
          <a:ln w="9525">
            <a:solidFill>
              <a:schemeClr val="bg1">
                <a:lumMod val="65000"/>
              </a:schemeClr>
            </a:solidFill>
            <a:miter lim="800000"/>
            <a:headEnd/>
            <a:tailEnd/>
          </a:ln>
        </p:spPr>
      </p:pic>
      <p:sp>
        <p:nvSpPr>
          <p:cNvPr id="9" name="ZoneTexte 8"/>
          <p:cNvSpPr txBox="1"/>
          <p:nvPr/>
        </p:nvSpPr>
        <p:spPr>
          <a:xfrm>
            <a:off x="323528" y="5733256"/>
            <a:ext cx="2592288"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400" dirty="0" smtClean="0"/>
              <a:t>${</a:t>
            </a:r>
            <a:r>
              <a:rPr lang="fr-FR" sz="1400" dirty="0" err="1" smtClean="0"/>
              <a:t>project_loc</a:t>
            </a:r>
            <a:r>
              <a:rPr lang="fr-FR" sz="1400" dirty="0" smtClean="0"/>
              <a:t>} peut être remplacé par un chemin en dur si l’on connait l’endroit du fichier build.gradle</a:t>
            </a:r>
            <a:endParaRPr lang="fr-F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3568" y="188640"/>
            <a:ext cx="748883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Contenu aujourd’hui du fichier build.gradle :</a:t>
            </a:r>
          </a:p>
          <a:p>
            <a:r>
              <a:rPr lang="fr-FR" dirty="0" smtClean="0"/>
              <a:t> </a:t>
            </a:r>
            <a:r>
              <a:rPr lang="fr-FR" sz="1400" dirty="0" smtClean="0"/>
              <a:t>contient les outils pour générer le client et serveur Thrift de la partie </a:t>
            </a:r>
            <a:r>
              <a:rPr lang="fr-FR" sz="1400" dirty="0" err="1" smtClean="0"/>
              <a:t>Dspace</a:t>
            </a:r>
            <a:endParaRPr lang="fr-FR" dirty="0" smtClean="0"/>
          </a:p>
        </p:txBody>
      </p:sp>
      <p:sp>
        <p:nvSpPr>
          <p:cNvPr id="4" name="ZoneTexte 3"/>
          <p:cNvSpPr txBox="1"/>
          <p:nvPr/>
        </p:nvSpPr>
        <p:spPr>
          <a:xfrm>
            <a:off x="107504" y="908720"/>
            <a:ext cx="5314275" cy="5355312"/>
          </a:xfrm>
          <a:prstGeom prst="rect">
            <a:avLst/>
          </a:prstGeom>
          <a:noFill/>
        </p:spPr>
        <p:txBody>
          <a:bodyPr wrap="none" rtlCol="0">
            <a:spAutoFit/>
          </a:bodyPr>
          <a:lstStyle/>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ThriftWorkingDir</a:t>
            </a:r>
            <a:r>
              <a:rPr lang="fr-FR" sz="900" dirty="0" smtClean="0">
                <a:solidFill>
                  <a:srgbClr val="000000"/>
                </a:solidFill>
                <a:latin typeface="Consolas"/>
              </a:rPr>
              <a:t> =  </a:t>
            </a:r>
            <a:r>
              <a:rPr lang="fr-FR" sz="900" dirty="0" smtClean="0">
                <a:solidFill>
                  <a:srgbClr val="2A00FF"/>
                </a:solidFill>
                <a:latin typeface="Consolas"/>
              </a:rPr>
              <a:t>'D:/tbFWorkRep/tools/tools/thrift'</a:t>
            </a:r>
          </a:p>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ThriftdSpaceServiceForTesting</a:t>
            </a:r>
            <a:r>
              <a:rPr lang="fr-FR" sz="900" dirty="0" smtClean="0">
                <a:solidFill>
                  <a:srgbClr val="000000"/>
                </a:solidFill>
                <a:latin typeface="Consolas"/>
              </a:rPr>
              <a:t>  = </a:t>
            </a:r>
            <a:r>
              <a:rPr lang="fr-FR" sz="900" dirty="0" smtClean="0">
                <a:solidFill>
                  <a:srgbClr val="2A00FF"/>
                </a:solidFill>
                <a:latin typeface="Consolas"/>
              </a:rPr>
              <a:t>"D:/tbFWorkRep/dSpaceService/dSpaceService"</a:t>
            </a:r>
          </a:p>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ThriftdSpaceClientForTesting</a:t>
            </a:r>
            <a:r>
              <a:rPr lang="fr-FR" sz="900" dirty="0" smtClean="0">
                <a:solidFill>
                  <a:srgbClr val="000000"/>
                </a:solidFill>
                <a:latin typeface="Consolas"/>
              </a:rPr>
              <a:t> = </a:t>
            </a:r>
            <a:r>
              <a:rPr lang="fr-FR" sz="900" dirty="0" smtClean="0">
                <a:solidFill>
                  <a:srgbClr val="2A00FF"/>
                </a:solidFill>
                <a:latin typeface="Consolas"/>
              </a:rPr>
              <a:t>"D:/tbFWorkRep/tbFrameWork/tbFrameWork/src"</a:t>
            </a:r>
          </a:p>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outgen</a:t>
            </a:r>
            <a:r>
              <a:rPr lang="fr-FR" sz="900" dirty="0" smtClean="0">
                <a:solidFill>
                  <a:srgbClr val="000000"/>
                </a:solidFill>
                <a:latin typeface="Consolas"/>
              </a:rPr>
              <a:t> = </a:t>
            </a:r>
            <a:r>
              <a:rPr lang="fr-FR" sz="900" dirty="0" smtClean="0">
                <a:solidFill>
                  <a:srgbClr val="2A00FF"/>
                </a:solidFill>
                <a:latin typeface="Consolas"/>
              </a:rPr>
              <a:t>"</a:t>
            </a:r>
            <a:r>
              <a:rPr lang="fr-FR" sz="900" dirty="0" err="1" smtClean="0">
                <a:solidFill>
                  <a:srgbClr val="2A00FF"/>
                </a:solidFill>
                <a:latin typeface="Consolas"/>
              </a:rPr>
              <a:t>dSpaceInterface</a:t>
            </a:r>
            <a:r>
              <a:rPr lang="fr-FR" sz="900" dirty="0" smtClean="0">
                <a:solidFill>
                  <a:srgbClr val="2A00FF"/>
                </a:solidFill>
                <a:latin typeface="Consolas"/>
              </a:rPr>
              <a:t>"</a:t>
            </a:r>
          </a:p>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IDLFile</a:t>
            </a:r>
            <a:r>
              <a:rPr lang="fr-FR" sz="900" dirty="0" smtClean="0">
                <a:solidFill>
                  <a:srgbClr val="000000"/>
                </a:solidFill>
                <a:latin typeface="Consolas"/>
              </a:rPr>
              <a:t>  = </a:t>
            </a:r>
            <a:r>
              <a:rPr lang="fr-FR" sz="900" dirty="0" smtClean="0">
                <a:solidFill>
                  <a:srgbClr val="2A00FF"/>
                </a:solidFill>
                <a:latin typeface="Consolas"/>
              </a:rPr>
              <a:t>"D:/tbFWorkRep/thriftIDL/thriftIDL/dSpaceInterface.thrist"</a:t>
            </a:r>
          </a:p>
          <a:p>
            <a:endParaRPr lang="fr-FR" sz="900" dirty="0" smtClean="0">
              <a:latin typeface="Consolas"/>
            </a:endParaRPr>
          </a:p>
          <a:p>
            <a:r>
              <a:rPr lang="fr-FR" sz="900" dirty="0" err="1" smtClean="0">
                <a:solidFill>
                  <a:srgbClr val="000000"/>
                </a:solidFill>
                <a:latin typeface="Consolas"/>
              </a:rPr>
              <a:t>def</a:t>
            </a:r>
            <a:r>
              <a:rPr lang="fr-FR" sz="900" dirty="0" smtClean="0">
                <a:solidFill>
                  <a:srgbClr val="000000"/>
                </a:solidFill>
                <a:latin typeface="Consolas"/>
              </a:rPr>
              <a:t> </a:t>
            </a:r>
            <a:r>
              <a:rPr lang="fr-FR" sz="900" dirty="0" err="1" smtClean="0">
                <a:solidFill>
                  <a:srgbClr val="000000"/>
                </a:solidFill>
                <a:latin typeface="Consolas"/>
              </a:rPr>
              <a:t>processFileInplace</a:t>
            </a:r>
            <a:r>
              <a:rPr lang="fr-FR" sz="900" dirty="0" smtClean="0">
                <a:solidFill>
                  <a:srgbClr val="000000"/>
                </a:solidFill>
                <a:latin typeface="Consolas"/>
              </a:rPr>
              <a:t>(file, </a:t>
            </a:r>
            <a:r>
              <a:rPr lang="fr-FR" sz="900" dirty="0" err="1" smtClean="0">
                <a:solidFill>
                  <a:srgbClr val="000000"/>
                </a:solidFill>
                <a:latin typeface="Consolas"/>
              </a:rPr>
              <a:t>Closure</a:t>
            </a:r>
            <a:r>
              <a:rPr lang="fr-FR" sz="900" dirty="0" smtClean="0">
                <a:solidFill>
                  <a:srgbClr val="000000"/>
                </a:solidFill>
                <a:latin typeface="Consolas"/>
              </a:rPr>
              <a:t> </a:t>
            </a:r>
            <a:r>
              <a:rPr lang="fr-FR" sz="900" dirty="0" err="1" smtClean="0">
                <a:solidFill>
                  <a:srgbClr val="000000"/>
                </a:solidFill>
                <a:latin typeface="Consolas"/>
              </a:rPr>
              <a:t>processText</a:t>
            </a:r>
            <a:r>
              <a:rPr lang="fr-FR" sz="900" dirty="0" smtClean="0">
                <a:solidFill>
                  <a:srgbClr val="000000"/>
                </a:solidFill>
                <a:latin typeface="Consolas"/>
              </a:rPr>
              <a:t>) {</a:t>
            </a:r>
          </a:p>
          <a:p>
            <a:r>
              <a:rPr lang="fr-FR" sz="900" dirty="0" smtClean="0">
                <a:solidFill>
                  <a:srgbClr val="000000"/>
                </a:solidFill>
                <a:latin typeface="Consolas"/>
              </a:rPr>
              <a:t> …</a:t>
            </a:r>
          </a:p>
          <a:p>
            <a:r>
              <a:rPr lang="fr-FR" sz="900" dirty="0" smtClean="0">
                <a:solidFill>
                  <a:srgbClr val="000000"/>
                </a:solidFill>
                <a:latin typeface="Consolas"/>
              </a:rPr>
              <a:t>} </a:t>
            </a:r>
          </a:p>
          <a:p>
            <a:endParaRPr lang="fr-FR" sz="900" dirty="0" smtClean="0">
              <a:solidFill>
                <a:srgbClr val="000000"/>
              </a:solidFill>
              <a:latin typeface="Consolas"/>
            </a:endParaRPr>
          </a:p>
          <a:p>
            <a:r>
              <a:rPr lang="fr-FR" sz="900" dirty="0" err="1" smtClean="0">
                <a:solidFill>
                  <a:srgbClr val="000000"/>
                </a:solidFill>
                <a:latin typeface="Consolas"/>
              </a:rPr>
              <a:t>task</a:t>
            </a:r>
            <a:r>
              <a:rPr lang="fr-FR" sz="900" dirty="0" smtClean="0">
                <a:solidFill>
                  <a:srgbClr val="000000"/>
                </a:solidFill>
                <a:latin typeface="Consolas"/>
              </a:rPr>
              <a:t> </a:t>
            </a:r>
            <a:r>
              <a:rPr lang="fr-FR" sz="900" dirty="0" err="1" smtClean="0">
                <a:solidFill>
                  <a:srgbClr val="000000"/>
                </a:solidFill>
                <a:latin typeface="Consolas"/>
              </a:rPr>
              <a:t>thriftPy</a:t>
            </a:r>
            <a:r>
              <a:rPr lang="fr-FR" sz="900" dirty="0" smtClean="0">
                <a:solidFill>
                  <a:srgbClr val="000000"/>
                </a:solidFill>
                <a:latin typeface="Consolas"/>
              </a:rPr>
              <a:t>(</a:t>
            </a:r>
            <a:r>
              <a:rPr lang="fr-FR" sz="900" dirty="0" err="1" smtClean="0">
                <a:solidFill>
                  <a:srgbClr val="000000"/>
                </a:solidFill>
                <a:latin typeface="Consolas"/>
              </a:rPr>
              <a:t>type:Exec</a:t>
            </a:r>
            <a:r>
              <a:rPr lang="fr-FR" sz="900" dirty="0" smtClean="0">
                <a:solidFill>
                  <a:srgbClr val="000000"/>
                </a:solidFill>
                <a:latin typeface="Consolas"/>
              </a:rPr>
              <a:t>){</a:t>
            </a:r>
          </a:p>
          <a:p>
            <a:r>
              <a:rPr lang="fr-FR" sz="900" dirty="0" smtClean="0">
                <a:solidFill>
                  <a:srgbClr val="000000"/>
                </a:solidFill>
                <a:latin typeface="Consolas"/>
              </a:rPr>
              <a:t>…</a:t>
            </a:r>
            <a:endParaRPr lang="fr-FR" sz="900" dirty="0" smtClean="0">
              <a:solidFill>
                <a:srgbClr val="3F7F5F"/>
              </a:solidFill>
              <a:latin typeface="Consolas"/>
            </a:endParaRPr>
          </a:p>
          <a:p>
            <a:r>
              <a:rPr lang="fr-FR" sz="900" dirty="0" smtClean="0">
                <a:solidFill>
                  <a:srgbClr val="000000"/>
                </a:solidFill>
                <a:latin typeface="Consolas"/>
              </a:rPr>
              <a:t>}</a:t>
            </a:r>
          </a:p>
          <a:p>
            <a:endParaRPr lang="fr-FR" sz="900" dirty="0" smtClean="0">
              <a:solidFill>
                <a:srgbClr val="000000"/>
              </a:solidFill>
              <a:latin typeface="Consolas"/>
            </a:endParaRPr>
          </a:p>
          <a:p>
            <a:r>
              <a:rPr lang="fr-FR" sz="900" dirty="0" err="1" smtClean="0">
                <a:solidFill>
                  <a:srgbClr val="000000"/>
                </a:solidFill>
                <a:latin typeface="Consolas"/>
              </a:rPr>
              <a:t>task</a:t>
            </a:r>
            <a:r>
              <a:rPr lang="fr-FR" sz="900" dirty="0" smtClean="0">
                <a:solidFill>
                  <a:srgbClr val="000000"/>
                </a:solidFill>
                <a:latin typeface="Consolas"/>
              </a:rPr>
              <a:t> </a:t>
            </a:r>
            <a:r>
              <a:rPr lang="fr-FR" sz="900" dirty="0" err="1" smtClean="0">
                <a:solidFill>
                  <a:srgbClr val="000000"/>
                </a:solidFill>
                <a:latin typeface="Consolas"/>
              </a:rPr>
              <a:t>thriftJava</a:t>
            </a:r>
            <a:r>
              <a:rPr lang="fr-FR" sz="900" dirty="0" smtClean="0">
                <a:solidFill>
                  <a:srgbClr val="000000"/>
                </a:solidFill>
                <a:latin typeface="Consolas"/>
              </a:rPr>
              <a:t>(</a:t>
            </a:r>
            <a:r>
              <a:rPr lang="fr-FR" sz="900" dirty="0" err="1" smtClean="0">
                <a:solidFill>
                  <a:srgbClr val="000000"/>
                </a:solidFill>
                <a:latin typeface="Consolas"/>
              </a:rPr>
              <a:t>type:Exec</a:t>
            </a:r>
            <a:r>
              <a:rPr lang="fr-FR" sz="900" dirty="0" smtClean="0">
                <a:solidFill>
                  <a:srgbClr val="000000"/>
                </a:solidFill>
                <a:latin typeface="Consolas"/>
              </a:rPr>
              <a:t>){</a:t>
            </a:r>
          </a:p>
          <a:p>
            <a:r>
              <a:rPr lang="fr-FR" sz="900" dirty="0" smtClean="0">
                <a:solidFill>
                  <a:srgbClr val="000000"/>
                </a:solidFill>
                <a:latin typeface="Consolas"/>
              </a:rPr>
              <a:t>…</a:t>
            </a:r>
            <a:endParaRPr lang="fr-FR" sz="900" dirty="0" smtClean="0">
              <a:solidFill>
                <a:srgbClr val="3F7F5F"/>
              </a:solidFill>
              <a:latin typeface="Consolas"/>
            </a:endParaRPr>
          </a:p>
          <a:p>
            <a:r>
              <a:rPr lang="fr-FR" sz="900" dirty="0" smtClean="0">
                <a:solidFill>
                  <a:srgbClr val="000000"/>
                </a:solidFill>
                <a:latin typeface="Consolas"/>
              </a:rPr>
              <a:t>}</a:t>
            </a:r>
          </a:p>
          <a:p>
            <a:endParaRPr lang="fr-FR" sz="900" dirty="0" smtClean="0">
              <a:solidFill>
                <a:srgbClr val="000000"/>
              </a:solidFill>
              <a:latin typeface="Consolas"/>
            </a:endParaRPr>
          </a:p>
          <a:p>
            <a:r>
              <a:rPr lang="fr-FR" sz="900" dirty="0" err="1" smtClean="0">
                <a:solidFill>
                  <a:srgbClr val="000000"/>
                </a:solidFill>
                <a:latin typeface="Consolas"/>
              </a:rPr>
              <a:t>task</a:t>
            </a:r>
            <a:r>
              <a:rPr lang="fr-FR" sz="900" dirty="0" smtClean="0">
                <a:solidFill>
                  <a:srgbClr val="000000"/>
                </a:solidFill>
                <a:latin typeface="Consolas"/>
              </a:rPr>
              <a:t> </a:t>
            </a:r>
            <a:r>
              <a:rPr lang="fr-FR" sz="900" dirty="0" err="1" smtClean="0">
                <a:solidFill>
                  <a:srgbClr val="000000"/>
                </a:solidFill>
                <a:latin typeface="Consolas"/>
              </a:rPr>
              <a:t>formatPyExceptions</a:t>
            </a:r>
            <a:r>
              <a:rPr lang="fr-FR" sz="900" dirty="0" smtClean="0">
                <a:solidFill>
                  <a:srgbClr val="000000"/>
                </a:solidFill>
                <a:latin typeface="Consolas"/>
              </a:rPr>
              <a:t>(</a:t>
            </a:r>
            <a:r>
              <a:rPr lang="fr-FR" sz="900" dirty="0" err="1" smtClean="0">
                <a:solidFill>
                  <a:srgbClr val="000000"/>
                </a:solidFill>
                <a:latin typeface="Consolas"/>
              </a:rPr>
              <a:t>dependsOn</a:t>
            </a:r>
            <a:r>
              <a:rPr lang="fr-FR" sz="900" dirty="0" smtClean="0">
                <a:solidFill>
                  <a:srgbClr val="000000"/>
                </a:solidFill>
                <a:latin typeface="Consolas"/>
              </a:rPr>
              <a:t>: </a:t>
            </a:r>
            <a:r>
              <a:rPr lang="fr-FR" sz="900" dirty="0" err="1" smtClean="0">
                <a:solidFill>
                  <a:srgbClr val="000000"/>
                </a:solidFill>
                <a:latin typeface="Consolas"/>
              </a:rPr>
              <a:t>thriftPy</a:t>
            </a:r>
            <a:r>
              <a:rPr lang="fr-FR" sz="900" dirty="0" smtClean="0">
                <a:solidFill>
                  <a:srgbClr val="000000"/>
                </a:solidFill>
                <a:latin typeface="Consolas"/>
              </a:rPr>
              <a:t>)&lt;&lt;{</a:t>
            </a:r>
          </a:p>
          <a:p>
            <a:r>
              <a:rPr lang="fr-FR" sz="900" dirty="0" smtClean="0">
                <a:solidFill>
                  <a:srgbClr val="000000"/>
                </a:solidFill>
                <a:latin typeface="Consolas"/>
              </a:rPr>
              <a:t>…</a:t>
            </a:r>
            <a:endParaRPr lang="en-US" sz="900" dirty="0" smtClean="0">
              <a:solidFill>
                <a:srgbClr val="000000"/>
              </a:solidFill>
              <a:latin typeface="Consolas"/>
            </a:endParaRPr>
          </a:p>
          <a:p>
            <a:r>
              <a:rPr lang="fr-FR" sz="900" dirty="0" smtClean="0">
                <a:solidFill>
                  <a:srgbClr val="000000"/>
                </a:solidFill>
                <a:latin typeface="Consolas"/>
              </a:rPr>
              <a:t>}</a:t>
            </a:r>
          </a:p>
          <a:p>
            <a:endParaRPr lang="fr-FR" sz="900" dirty="0" smtClean="0">
              <a:latin typeface="Consolas"/>
            </a:endParaRPr>
          </a:p>
          <a:p>
            <a:r>
              <a:rPr lang="fr-FR" sz="900" dirty="0" smtClean="0">
                <a:solidFill>
                  <a:srgbClr val="3F7F5F"/>
                </a:solidFill>
                <a:latin typeface="Consolas"/>
              </a:rPr>
              <a:t>//*************************************************</a:t>
            </a:r>
          </a:p>
          <a:p>
            <a:r>
              <a:rPr lang="en-US" sz="900" dirty="0" smtClean="0">
                <a:solidFill>
                  <a:srgbClr val="3F7F5F"/>
                </a:solidFill>
                <a:latin typeface="Consolas"/>
              </a:rPr>
              <a:t>//the 3 main Deployment tasks</a:t>
            </a:r>
          </a:p>
          <a:p>
            <a:r>
              <a:rPr lang="fr-FR" sz="900" dirty="0" smtClean="0">
                <a:solidFill>
                  <a:srgbClr val="3F7F5F"/>
                </a:solidFill>
                <a:latin typeface="Consolas"/>
              </a:rPr>
              <a:t>//*************************************************</a:t>
            </a:r>
          </a:p>
          <a:p>
            <a:r>
              <a:rPr lang="en-US" sz="900" dirty="0" smtClean="0">
                <a:solidFill>
                  <a:srgbClr val="3F7F5F"/>
                </a:solidFill>
                <a:latin typeface="Consolas"/>
              </a:rPr>
              <a:t>// Deploy the Service (Python Part)</a:t>
            </a:r>
          </a:p>
          <a:p>
            <a:r>
              <a:rPr lang="fr-FR" sz="900" dirty="0" err="1" smtClean="0">
                <a:solidFill>
                  <a:srgbClr val="000000"/>
                </a:solidFill>
                <a:latin typeface="Consolas"/>
              </a:rPr>
              <a:t>task</a:t>
            </a:r>
            <a:r>
              <a:rPr lang="fr-FR" sz="900" dirty="0" smtClean="0">
                <a:solidFill>
                  <a:srgbClr val="000000"/>
                </a:solidFill>
                <a:latin typeface="Consolas"/>
              </a:rPr>
              <a:t> deployService(</a:t>
            </a:r>
            <a:r>
              <a:rPr lang="fr-FR" sz="900" dirty="0" err="1" smtClean="0">
                <a:solidFill>
                  <a:srgbClr val="000000"/>
                </a:solidFill>
                <a:latin typeface="Consolas"/>
              </a:rPr>
              <a:t>dependsOn</a:t>
            </a:r>
            <a:r>
              <a:rPr lang="fr-FR" sz="900" dirty="0" smtClean="0">
                <a:solidFill>
                  <a:srgbClr val="000000"/>
                </a:solidFill>
                <a:latin typeface="Consolas"/>
              </a:rPr>
              <a:t>: </a:t>
            </a:r>
            <a:r>
              <a:rPr lang="fr-FR" sz="900" dirty="0" err="1" smtClean="0">
                <a:solidFill>
                  <a:srgbClr val="000000"/>
                </a:solidFill>
                <a:latin typeface="Consolas"/>
              </a:rPr>
              <a:t>formatPyExceptions</a:t>
            </a:r>
            <a:r>
              <a:rPr lang="fr-FR" sz="900" dirty="0" smtClean="0">
                <a:solidFill>
                  <a:srgbClr val="000000"/>
                </a:solidFill>
                <a:latin typeface="Consolas"/>
              </a:rPr>
              <a:t>)&lt;&lt;{</a:t>
            </a:r>
          </a:p>
          <a:p>
            <a:r>
              <a:rPr lang="fr-FR" sz="900" dirty="0" smtClean="0">
                <a:solidFill>
                  <a:srgbClr val="000000"/>
                </a:solidFill>
                <a:latin typeface="Consolas"/>
              </a:rPr>
              <a:t>…</a:t>
            </a:r>
            <a:endParaRPr lang="fr-FR" sz="900" dirty="0" smtClean="0">
              <a:solidFill>
                <a:srgbClr val="2A00FF"/>
              </a:solidFill>
              <a:latin typeface="Consolas"/>
            </a:endParaRPr>
          </a:p>
          <a:p>
            <a:r>
              <a:rPr lang="fr-FR" sz="900" dirty="0" smtClean="0">
                <a:solidFill>
                  <a:srgbClr val="000000"/>
                </a:solidFill>
                <a:latin typeface="Consolas"/>
              </a:rPr>
              <a:t>}</a:t>
            </a:r>
          </a:p>
          <a:p>
            <a:r>
              <a:rPr lang="en-US" sz="900" dirty="0" smtClean="0">
                <a:solidFill>
                  <a:srgbClr val="3F7F5F"/>
                </a:solidFill>
                <a:latin typeface="Consolas"/>
              </a:rPr>
              <a:t>//Deploy the Service (Java Part)</a:t>
            </a:r>
          </a:p>
          <a:p>
            <a:r>
              <a:rPr lang="fr-FR" sz="900" dirty="0" err="1" smtClean="0">
                <a:solidFill>
                  <a:srgbClr val="000000"/>
                </a:solidFill>
                <a:latin typeface="Consolas"/>
              </a:rPr>
              <a:t>task</a:t>
            </a:r>
            <a:r>
              <a:rPr lang="fr-FR" sz="900" dirty="0" smtClean="0">
                <a:solidFill>
                  <a:srgbClr val="000000"/>
                </a:solidFill>
                <a:latin typeface="Consolas"/>
              </a:rPr>
              <a:t> </a:t>
            </a:r>
            <a:r>
              <a:rPr lang="fr-FR" sz="900" dirty="0" err="1" smtClean="0">
                <a:solidFill>
                  <a:srgbClr val="000000"/>
                </a:solidFill>
                <a:latin typeface="Consolas"/>
              </a:rPr>
              <a:t>deployClient</a:t>
            </a:r>
            <a:r>
              <a:rPr lang="fr-FR" sz="900" dirty="0" smtClean="0">
                <a:solidFill>
                  <a:srgbClr val="000000"/>
                </a:solidFill>
                <a:latin typeface="Consolas"/>
              </a:rPr>
              <a:t>(</a:t>
            </a:r>
            <a:r>
              <a:rPr lang="fr-FR" sz="900" dirty="0" err="1" smtClean="0">
                <a:solidFill>
                  <a:srgbClr val="000000"/>
                </a:solidFill>
                <a:latin typeface="Consolas"/>
              </a:rPr>
              <a:t>dependsOn</a:t>
            </a:r>
            <a:r>
              <a:rPr lang="fr-FR" sz="900" dirty="0" smtClean="0">
                <a:solidFill>
                  <a:srgbClr val="000000"/>
                </a:solidFill>
                <a:latin typeface="Consolas"/>
              </a:rPr>
              <a:t>: </a:t>
            </a:r>
            <a:r>
              <a:rPr lang="fr-FR" sz="900" dirty="0" err="1" smtClean="0">
                <a:solidFill>
                  <a:srgbClr val="000000"/>
                </a:solidFill>
                <a:latin typeface="Consolas"/>
              </a:rPr>
              <a:t>thriftJava</a:t>
            </a:r>
            <a:r>
              <a:rPr lang="fr-FR" sz="900" dirty="0" smtClean="0">
                <a:solidFill>
                  <a:srgbClr val="000000"/>
                </a:solidFill>
                <a:latin typeface="Consolas"/>
              </a:rPr>
              <a:t>)&lt;&lt;{</a:t>
            </a:r>
          </a:p>
          <a:p>
            <a:r>
              <a:rPr lang="fr-FR" sz="900" dirty="0" smtClean="0">
                <a:solidFill>
                  <a:srgbClr val="000000"/>
                </a:solidFill>
                <a:latin typeface="Consolas"/>
              </a:rPr>
              <a:t>…</a:t>
            </a:r>
            <a:endParaRPr lang="fr-FR" sz="900" dirty="0" smtClean="0">
              <a:solidFill>
                <a:srgbClr val="2A00FF"/>
              </a:solidFill>
              <a:latin typeface="Consolas"/>
            </a:endParaRPr>
          </a:p>
          <a:p>
            <a:r>
              <a:rPr lang="fr-FR" sz="900" dirty="0" smtClean="0">
                <a:solidFill>
                  <a:srgbClr val="000000"/>
                </a:solidFill>
                <a:latin typeface="Consolas"/>
              </a:rPr>
              <a:t>}</a:t>
            </a:r>
          </a:p>
          <a:p>
            <a:endParaRPr lang="fr-FR" sz="900" dirty="0" smtClean="0">
              <a:latin typeface="Consolas"/>
            </a:endParaRPr>
          </a:p>
          <a:p>
            <a:r>
              <a:rPr lang="fr-FR" sz="900" dirty="0" smtClean="0">
                <a:solidFill>
                  <a:srgbClr val="3F7F5F"/>
                </a:solidFill>
                <a:latin typeface="Consolas"/>
              </a:rPr>
              <a:t>//</a:t>
            </a:r>
            <a:r>
              <a:rPr lang="fr-FR" sz="900" dirty="0" err="1" smtClean="0">
                <a:solidFill>
                  <a:srgbClr val="3F7F5F"/>
                </a:solidFill>
                <a:latin typeface="Consolas"/>
              </a:rPr>
              <a:t>Deploy</a:t>
            </a:r>
            <a:r>
              <a:rPr lang="fr-FR" sz="900" dirty="0" smtClean="0">
                <a:solidFill>
                  <a:srgbClr val="3F7F5F"/>
                </a:solidFill>
                <a:latin typeface="Consolas"/>
              </a:rPr>
              <a:t> the 2 parts(Client java+</a:t>
            </a:r>
            <a:r>
              <a:rPr lang="fr-FR" sz="900" dirty="0" err="1" smtClean="0">
                <a:solidFill>
                  <a:srgbClr val="3F7F5F"/>
                </a:solidFill>
                <a:latin typeface="Consolas"/>
              </a:rPr>
              <a:t>Py</a:t>
            </a:r>
            <a:r>
              <a:rPr lang="fr-FR" sz="900" dirty="0" smtClean="0">
                <a:solidFill>
                  <a:srgbClr val="3F7F5F"/>
                </a:solidFill>
                <a:latin typeface="Consolas"/>
              </a:rPr>
              <a:t> Service)</a:t>
            </a:r>
          </a:p>
          <a:p>
            <a:r>
              <a:rPr lang="fr-FR" sz="900" dirty="0" err="1" smtClean="0">
                <a:solidFill>
                  <a:srgbClr val="000000"/>
                </a:solidFill>
                <a:latin typeface="Consolas"/>
              </a:rPr>
              <a:t>task</a:t>
            </a:r>
            <a:r>
              <a:rPr lang="fr-FR" sz="900" dirty="0" smtClean="0">
                <a:solidFill>
                  <a:srgbClr val="000000"/>
                </a:solidFill>
                <a:latin typeface="Consolas"/>
              </a:rPr>
              <a:t> </a:t>
            </a:r>
            <a:r>
              <a:rPr lang="fr-FR" sz="900" dirty="0" err="1" smtClean="0">
                <a:solidFill>
                  <a:srgbClr val="000000"/>
                </a:solidFill>
                <a:latin typeface="Consolas"/>
              </a:rPr>
              <a:t>deployAll</a:t>
            </a:r>
            <a:r>
              <a:rPr lang="fr-FR" sz="900" dirty="0" smtClean="0">
                <a:solidFill>
                  <a:srgbClr val="000000"/>
                </a:solidFill>
                <a:latin typeface="Consolas"/>
              </a:rPr>
              <a:t>(</a:t>
            </a:r>
            <a:r>
              <a:rPr lang="fr-FR" sz="900" dirty="0" err="1" smtClean="0">
                <a:solidFill>
                  <a:srgbClr val="000000"/>
                </a:solidFill>
                <a:latin typeface="Consolas"/>
              </a:rPr>
              <a:t>dependsOn</a:t>
            </a:r>
            <a:r>
              <a:rPr lang="fr-FR" sz="900" dirty="0" smtClean="0">
                <a:solidFill>
                  <a:srgbClr val="000000"/>
                </a:solidFill>
                <a:latin typeface="Consolas"/>
              </a:rPr>
              <a:t>:[</a:t>
            </a:r>
            <a:r>
              <a:rPr lang="fr-FR" sz="900" dirty="0" err="1" smtClean="0">
                <a:solidFill>
                  <a:srgbClr val="000000"/>
                </a:solidFill>
                <a:latin typeface="Consolas"/>
              </a:rPr>
              <a:t>deployService,deployClient</a:t>
            </a:r>
            <a:r>
              <a:rPr lang="fr-FR" sz="900" dirty="0" smtClean="0">
                <a:solidFill>
                  <a:srgbClr val="000000"/>
                </a:solidFill>
                <a:latin typeface="Consolas"/>
              </a:rPr>
              <a:t>])&lt;&lt;{</a:t>
            </a:r>
          </a:p>
          <a:p>
            <a:r>
              <a:rPr lang="fr-FR" sz="900" dirty="0" smtClean="0">
                <a:solidFill>
                  <a:srgbClr val="000000"/>
                </a:solidFill>
                <a:latin typeface="Consolas"/>
              </a:rPr>
              <a:t>…</a:t>
            </a:r>
            <a:endParaRPr lang="fr-FR" sz="900" dirty="0" smtClean="0">
              <a:solidFill>
                <a:srgbClr val="2A00FF"/>
              </a:solidFill>
              <a:latin typeface="Consolas"/>
            </a:endParaRPr>
          </a:p>
          <a:p>
            <a:r>
              <a:rPr lang="fr-FR" sz="900" dirty="0" smtClean="0">
                <a:solidFill>
                  <a:srgbClr val="000000"/>
                </a:solidFill>
                <a:latin typeface="Consolas"/>
              </a:rPr>
              <a:t>}</a:t>
            </a:r>
            <a:endParaRPr lang="fr-FR" sz="900" dirty="0"/>
          </a:p>
        </p:txBody>
      </p:sp>
      <p:cxnSp>
        <p:nvCxnSpPr>
          <p:cNvPr id="6" name="Connecteur en angle 5"/>
          <p:cNvCxnSpPr>
            <a:endCxn id="7" idx="1"/>
          </p:cNvCxnSpPr>
          <p:nvPr/>
        </p:nvCxnSpPr>
        <p:spPr>
          <a:xfrm>
            <a:off x="3419872" y="1844824"/>
            <a:ext cx="2592288" cy="215444"/>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7" name="ZoneTexte 6"/>
          <p:cNvSpPr txBox="1"/>
          <p:nvPr/>
        </p:nvSpPr>
        <p:spPr>
          <a:xfrm>
            <a:off x="6012160" y="1844824"/>
            <a:ext cx="2592288"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Sert à formater les erreurs pythons générées par </a:t>
            </a:r>
            <a:r>
              <a:rPr lang="fr-FR" sz="1100" dirty="0" err="1" smtClean="0"/>
              <a:t>thrift</a:t>
            </a:r>
            <a:endParaRPr lang="fr-FR" sz="1100" dirty="0"/>
          </a:p>
        </p:txBody>
      </p:sp>
      <p:cxnSp>
        <p:nvCxnSpPr>
          <p:cNvPr id="11" name="Connecteur en angle 10"/>
          <p:cNvCxnSpPr>
            <a:endCxn id="12" idx="1"/>
          </p:cNvCxnSpPr>
          <p:nvPr/>
        </p:nvCxnSpPr>
        <p:spPr>
          <a:xfrm>
            <a:off x="1835696" y="2420888"/>
            <a:ext cx="2592288" cy="130805"/>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12" name="ZoneTexte 11"/>
          <p:cNvSpPr txBox="1"/>
          <p:nvPr/>
        </p:nvSpPr>
        <p:spPr>
          <a:xfrm>
            <a:off x="4427984" y="2420888"/>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Génère Thrift coté serveur (en python)</a:t>
            </a:r>
            <a:endParaRPr lang="fr-FR" sz="1100" dirty="0"/>
          </a:p>
        </p:txBody>
      </p:sp>
      <p:cxnSp>
        <p:nvCxnSpPr>
          <p:cNvPr id="13" name="Connecteur en angle 12"/>
          <p:cNvCxnSpPr>
            <a:endCxn id="14" idx="1"/>
          </p:cNvCxnSpPr>
          <p:nvPr/>
        </p:nvCxnSpPr>
        <p:spPr>
          <a:xfrm>
            <a:off x="1988096" y="2951366"/>
            <a:ext cx="2592288" cy="130805"/>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14" name="ZoneTexte 13"/>
          <p:cNvSpPr txBox="1"/>
          <p:nvPr/>
        </p:nvSpPr>
        <p:spPr>
          <a:xfrm>
            <a:off x="4580384" y="2951366"/>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Génère Thrift coté client (en java)</a:t>
            </a:r>
            <a:endParaRPr lang="fr-FR" sz="1100" dirty="0"/>
          </a:p>
        </p:txBody>
      </p:sp>
      <p:cxnSp>
        <p:nvCxnSpPr>
          <p:cNvPr id="15" name="Connecteur en angle 14"/>
          <p:cNvCxnSpPr>
            <a:endCxn id="16" idx="1"/>
          </p:cNvCxnSpPr>
          <p:nvPr/>
        </p:nvCxnSpPr>
        <p:spPr>
          <a:xfrm>
            <a:off x="3203848" y="3501008"/>
            <a:ext cx="2592288" cy="215444"/>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16" name="ZoneTexte 15"/>
          <p:cNvSpPr txBox="1"/>
          <p:nvPr/>
        </p:nvSpPr>
        <p:spPr>
          <a:xfrm>
            <a:off x="5796136" y="3501008"/>
            <a:ext cx="2592288"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formate les erreurs pythons générées par </a:t>
            </a:r>
            <a:r>
              <a:rPr lang="fr-FR" sz="1100" dirty="0" err="1" smtClean="0"/>
              <a:t>thrift</a:t>
            </a:r>
            <a:endParaRPr lang="fr-FR" sz="1100" dirty="0"/>
          </a:p>
        </p:txBody>
      </p:sp>
      <p:cxnSp>
        <p:nvCxnSpPr>
          <p:cNvPr id="17" name="Connecteur en angle 16"/>
          <p:cNvCxnSpPr>
            <a:endCxn id="18" idx="1"/>
          </p:cNvCxnSpPr>
          <p:nvPr/>
        </p:nvCxnSpPr>
        <p:spPr>
          <a:xfrm>
            <a:off x="3563888" y="4581128"/>
            <a:ext cx="2592288" cy="130805"/>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18" name="ZoneTexte 17"/>
          <p:cNvSpPr txBox="1"/>
          <p:nvPr/>
        </p:nvSpPr>
        <p:spPr>
          <a:xfrm>
            <a:off x="6156176" y="4581128"/>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Déploie le service coté serveur</a:t>
            </a:r>
            <a:endParaRPr lang="fr-FR" sz="1100" dirty="0"/>
          </a:p>
        </p:txBody>
      </p:sp>
      <p:cxnSp>
        <p:nvCxnSpPr>
          <p:cNvPr id="19" name="Connecteur en angle 18"/>
          <p:cNvCxnSpPr>
            <a:endCxn id="20" idx="1"/>
          </p:cNvCxnSpPr>
          <p:nvPr/>
        </p:nvCxnSpPr>
        <p:spPr>
          <a:xfrm>
            <a:off x="2915816" y="5158353"/>
            <a:ext cx="2592288" cy="130805"/>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20" name="ZoneTexte 19"/>
          <p:cNvSpPr txBox="1"/>
          <p:nvPr/>
        </p:nvSpPr>
        <p:spPr>
          <a:xfrm>
            <a:off x="5508104" y="5158353"/>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Déploie le service coté client</a:t>
            </a:r>
            <a:endParaRPr lang="fr-FR" sz="1100" dirty="0"/>
          </a:p>
        </p:txBody>
      </p:sp>
      <p:cxnSp>
        <p:nvCxnSpPr>
          <p:cNvPr id="21" name="Connecteur en angle 20"/>
          <p:cNvCxnSpPr>
            <a:endCxn id="22" idx="1"/>
          </p:cNvCxnSpPr>
          <p:nvPr/>
        </p:nvCxnSpPr>
        <p:spPr>
          <a:xfrm>
            <a:off x="3068216" y="5733256"/>
            <a:ext cx="2592288" cy="130805"/>
          </a:xfrm>
          <a:prstGeom prst="bentConnector3">
            <a:avLst>
              <a:gd name="adj1" fmla="val 50000"/>
            </a:avLst>
          </a:prstGeom>
        </p:spPr>
        <p:style>
          <a:lnRef idx="1">
            <a:schemeClr val="accent2"/>
          </a:lnRef>
          <a:fillRef idx="0">
            <a:schemeClr val="accent2"/>
          </a:fillRef>
          <a:effectRef idx="0">
            <a:schemeClr val="accent2"/>
          </a:effectRef>
          <a:fontRef idx="minor">
            <a:schemeClr val="tx1"/>
          </a:fontRef>
        </p:style>
      </p:cxnSp>
      <p:sp>
        <p:nvSpPr>
          <p:cNvPr id="22" name="ZoneTexte 21"/>
          <p:cNvSpPr txBox="1"/>
          <p:nvPr/>
        </p:nvSpPr>
        <p:spPr>
          <a:xfrm>
            <a:off x="5660504" y="5733256"/>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Déploie le service coté client et serveur </a:t>
            </a:r>
            <a:endParaRPr lang="fr-FR" sz="1100" dirty="0"/>
          </a:p>
        </p:txBody>
      </p:sp>
      <p:sp>
        <p:nvSpPr>
          <p:cNvPr id="23" name="Accolade fermante 22"/>
          <p:cNvSpPr/>
          <p:nvPr/>
        </p:nvSpPr>
        <p:spPr>
          <a:xfrm>
            <a:off x="5436096" y="908720"/>
            <a:ext cx="432048" cy="79208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
        <p:nvSpPr>
          <p:cNvPr id="24" name="ZoneTexte 23"/>
          <p:cNvSpPr txBox="1"/>
          <p:nvPr/>
        </p:nvSpPr>
        <p:spPr>
          <a:xfrm>
            <a:off x="5868144" y="1052736"/>
            <a:ext cx="2592288" cy="2616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Variables des configuration</a:t>
            </a:r>
            <a:endParaRPr lang="fr-FR" sz="11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Affichage à l'écran (4:3)</PresentationFormat>
  <Paragraphs>94</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Diapositive 1</vt:lpstr>
      <vt:lpstr>Diapositive 2</vt:lpstr>
      <vt:lpstr>Diapositive 3</vt:lpstr>
      <vt:lpstr>Diapositive 4</vt:lpstr>
      <vt:lpstr>Diapositive 5</vt:lpstr>
      <vt:lpstr>Diapositive 6</vt:lpstr>
      <vt:lpstr>Diapositive 7</vt:lpstr>
    </vt:vector>
  </TitlesOfParts>
  <Company>Continental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uid30136</dc:creator>
  <cp:lastModifiedBy>uid30136</cp:lastModifiedBy>
  <cp:revision>26</cp:revision>
  <dcterms:created xsi:type="dcterms:W3CDTF">2013-11-13T12:35:31Z</dcterms:created>
  <dcterms:modified xsi:type="dcterms:W3CDTF">2013-11-13T16:04:12Z</dcterms:modified>
</cp:coreProperties>
</file>