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sldIdLst>
    <p:sldId id="256" r:id="rId2"/>
    <p:sldId id="273" r:id="rId3"/>
    <p:sldId id="257" r:id="rId4"/>
    <p:sldId id="258" r:id="rId5"/>
    <p:sldId id="271" r:id="rId6"/>
    <p:sldId id="272" r:id="rId7"/>
    <p:sldId id="275" r:id="rId8"/>
    <p:sldId id="274" r:id="rId9"/>
    <p:sldId id="276" r:id="rId10"/>
    <p:sldId id="277" r:id="rId11"/>
    <p:sldId id="278"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83"/>
  </p:normalViewPr>
  <p:slideViewPr>
    <p:cSldViewPr snapToGrid="0" snapToObjects="1">
      <p:cViewPr varScale="1">
        <p:scale>
          <a:sx n="62" d="100"/>
          <a:sy n="62" d="100"/>
        </p:scale>
        <p:origin x="804"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5376A3-8CA0-C948-A934-53ECFCE34BB9}" type="doc">
      <dgm:prSet loTypeId="urn:microsoft.com/office/officeart/2005/8/layout/hProcess11" loCatId="" qsTypeId="urn:microsoft.com/office/officeart/2005/8/quickstyle/simple4" qsCatId="simple" csTypeId="urn:microsoft.com/office/officeart/2005/8/colors/accent1_2" csCatId="accent1" phldr="1"/>
      <dgm:spPr/>
    </dgm:pt>
    <dgm:pt modelId="{EEC997BF-61B6-6F48-A95A-FE370AD95339}">
      <dgm:prSet phldrT="[Text]"/>
      <dgm:spPr/>
      <dgm:t>
        <a:bodyPr/>
        <a:lstStyle/>
        <a:p>
          <a:r>
            <a:rPr lang="en-US" dirty="0" smtClean="0"/>
            <a:t>Parse &amp; Transform Training Data</a:t>
          </a:r>
          <a:endParaRPr lang="en-US" dirty="0"/>
        </a:p>
      </dgm:t>
    </dgm:pt>
    <dgm:pt modelId="{A6B816C3-8261-CA4F-806D-903C64CB4569}" type="parTrans" cxnId="{6D7AE04F-4B13-1941-9A7C-FA69D4172483}">
      <dgm:prSet/>
      <dgm:spPr/>
      <dgm:t>
        <a:bodyPr/>
        <a:lstStyle/>
        <a:p>
          <a:endParaRPr lang="en-US"/>
        </a:p>
      </dgm:t>
    </dgm:pt>
    <dgm:pt modelId="{ED6590ED-08DC-D24D-81CD-DB8C86776ABF}" type="sibTrans" cxnId="{6D7AE04F-4B13-1941-9A7C-FA69D4172483}">
      <dgm:prSet/>
      <dgm:spPr/>
      <dgm:t>
        <a:bodyPr/>
        <a:lstStyle/>
        <a:p>
          <a:endParaRPr lang="en-US"/>
        </a:p>
      </dgm:t>
    </dgm:pt>
    <dgm:pt modelId="{0B5B4760-EBA6-E144-9F80-FE3707918032}">
      <dgm:prSet phldrT="[Text]"/>
      <dgm:spPr/>
      <dgm:t>
        <a:bodyPr/>
        <a:lstStyle/>
        <a:p>
          <a:r>
            <a:rPr lang="en-US" dirty="0" smtClean="0"/>
            <a:t>Train Regression Model</a:t>
          </a:r>
          <a:endParaRPr lang="en-US" dirty="0"/>
        </a:p>
      </dgm:t>
    </dgm:pt>
    <dgm:pt modelId="{13A20BB4-C77B-3F4A-B004-0FEFC8B6C2BD}" type="parTrans" cxnId="{6C4DF022-1E91-4240-AEA6-BF2752E27154}">
      <dgm:prSet/>
      <dgm:spPr/>
      <dgm:t>
        <a:bodyPr/>
        <a:lstStyle/>
        <a:p>
          <a:endParaRPr lang="en-US"/>
        </a:p>
      </dgm:t>
    </dgm:pt>
    <dgm:pt modelId="{55CC6BBD-3992-5649-93E5-6C6527B95822}" type="sibTrans" cxnId="{6C4DF022-1E91-4240-AEA6-BF2752E27154}">
      <dgm:prSet/>
      <dgm:spPr/>
      <dgm:t>
        <a:bodyPr/>
        <a:lstStyle/>
        <a:p>
          <a:endParaRPr lang="en-US"/>
        </a:p>
      </dgm:t>
    </dgm:pt>
    <dgm:pt modelId="{341ACF85-7C2E-4A43-B1B6-ECD720E8614B}">
      <dgm:prSet phldrT="[Text]"/>
      <dgm:spPr/>
      <dgm:t>
        <a:bodyPr/>
        <a:lstStyle/>
        <a:p>
          <a:r>
            <a:rPr lang="en-US" dirty="0" smtClean="0"/>
            <a:t>Predict Demand Value</a:t>
          </a:r>
          <a:endParaRPr lang="en-US" dirty="0"/>
        </a:p>
      </dgm:t>
    </dgm:pt>
    <dgm:pt modelId="{F6E6DF7B-DB27-6F4A-87E3-743C750EA974}" type="parTrans" cxnId="{0A597857-85E4-934C-A89F-80CB965F674D}">
      <dgm:prSet/>
      <dgm:spPr/>
      <dgm:t>
        <a:bodyPr/>
        <a:lstStyle/>
        <a:p>
          <a:endParaRPr lang="en-US"/>
        </a:p>
      </dgm:t>
    </dgm:pt>
    <dgm:pt modelId="{A2D1521B-42A2-4845-A283-37E01CDA4FAA}" type="sibTrans" cxnId="{0A597857-85E4-934C-A89F-80CB965F674D}">
      <dgm:prSet/>
      <dgm:spPr/>
      <dgm:t>
        <a:bodyPr/>
        <a:lstStyle/>
        <a:p>
          <a:endParaRPr lang="en-US"/>
        </a:p>
      </dgm:t>
    </dgm:pt>
    <dgm:pt modelId="{E6EDF037-4706-C846-ABDA-A575CF7DFAFD}">
      <dgm:prSet/>
      <dgm:spPr/>
      <dgm:t>
        <a:bodyPr/>
        <a:lstStyle/>
        <a:p>
          <a:r>
            <a:rPr lang="en-US" dirty="0" smtClean="0"/>
            <a:t>Evaluate Model</a:t>
          </a:r>
          <a:endParaRPr lang="en-US" dirty="0"/>
        </a:p>
      </dgm:t>
    </dgm:pt>
    <dgm:pt modelId="{B21E111E-66DE-D349-B841-ECBDE89798E5}" type="parTrans" cxnId="{057AD42D-9650-3746-A725-CDC88B97CBC2}">
      <dgm:prSet/>
      <dgm:spPr/>
      <dgm:t>
        <a:bodyPr/>
        <a:lstStyle/>
        <a:p>
          <a:endParaRPr lang="en-US"/>
        </a:p>
      </dgm:t>
    </dgm:pt>
    <dgm:pt modelId="{8B1C7EB3-8D14-0749-97B9-6891A05DA3DE}" type="sibTrans" cxnId="{057AD42D-9650-3746-A725-CDC88B97CBC2}">
      <dgm:prSet/>
      <dgm:spPr/>
      <dgm:t>
        <a:bodyPr/>
        <a:lstStyle/>
        <a:p>
          <a:endParaRPr lang="en-US"/>
        </a:p>
      </dgm:t>
    </dgm:pt>
    <dgm:pt modelId="{35CB648A-149A-8C48-B6F8-3ECABACDA183}" type="pres">
      <dgm:prSet presAssocID="{A75376A3-8CA0-C948-A934-53ECFCE34BB9}" presName="Name0" presStyleCnt="0">
        <dgm:presLayoutVars>
          <dgm:dir/>
          <dgm:resizeHandles val="exact"/>
        </dgm:presLayoutVars>
      </dgm:prSet>
      <dgm:spPr/>
    </dgm:pt>
    <dgm:pt modelId="{92666555-BF25-D74A-BBB6-D1AE5E7C79B1}" type="pres">
      <dgm:prSet presAssocID="{A75376A3-8CA0-C948-A934-53ECFCE34BB9}" presName="arrow" presStyleLbl="bgShp" presStyleIdx="0" presStyleCnt="1"/>
      <dgm:spPr/>
    </dgm:pt>
    <dgm:pt modelId="{98977B13-08D0-8440-AC6C-6B67F555CCF7}" type="pres">
      <dgm:prSet presAssocID="{A75376A3-8CA0-C948-A934-53ECFCE34BB9}" presName="points" presStyleCnt="0"/>
      <dgm:spPr/>
    </dgm:pt>
    <dgm:pt modelId="{3300B314-4455-414B-9594-EF619980BDCC}" type="pres">
      <dgm:prSet presAssocID="{EEC997BF-61B6-6F48-A95A-FE370AD95339}" presName="compositeA" presStyleCnt="0"/>
      <dgm:spPr/>
    </dgm:pt>
    <dgm:pt modelId="{03663A82-1E4D-8F47-94F8-2D352308CAAC}" type="pres">
      <dgm:prSet presAssocID="{EEC997BF-61B6-6F48-A95A-FE370AD95339}" presName="textA" presStyleLbl="revTx" presStyleIdx="0" presStyleCnt="4">
        <dgm:presLayoutVars>
          <dgm:bulletEnabled val="1"/>
        </dgm:presLayoutVars>
      </dgm:prSet>
      <dgm:spPr/>
      <dgm:t>
        <a:bodyPr/>
        <a:lstStyle/>
        <a:p>
          <a:endParaRPr lang="en-US"/>
        </a:p>
      </dgm:t>
    </dgm:pt>
    <dgm:pt modelId="{2047D39B-69F3-3A42-B037-035F5E86822D}" type="pres">
      <dgm:prSet presAssocID="{EEC997BF-61B6-6F48-A95A-FE370AD95339}" presName="circleA" presStyleLbl="node1" presStyleIdx="0" presStyleCnt="4"/>
      <dgm:spPr/>
    </dgm:pt>
    <dgm:pt modelId="{C9ACD954-5F14-B941-AD3C-719794112ED0}" type="pres">
      <dgm:prSet presAssocID="{EEC997BF-61B6-6F48-A95A-FE370AD95339}" presName="spaceA" presStyleCnt="0"/>
      <dgm:spPr/>
    </dgm:pt>
    <dgm:pt modelId="{8D436A3E-38F6-7341-AEA4-55F8D3F57940}" type="pres">
      <dgm:prSet presAssocID="{ED6590ED-08DC-D24D-81CD-DB8C86776ABF}" presName="space" presStyleCnt="0"/>
      <dgm:spPr/>
    </dgm:pt>
    <dgm:pt modelId="{0C6DE62E-C277-5548-A208-BB8CDF58BC29}" type="pres">
      <dgm:prSet presAssocID="{0B5B4760-EBA6-E144-9F80-FE3707918032}" presName="compositeB" presStyleCnt="0"/>
      <dgm:spPr/>
    </dgm:pt>
    <dgm:pt modelId="{B9884FF7-14B7-F44E-B700-3979F42A521A}" type="pres">
      <dgm:prSet presAssocID="{0B5B4760-EBA6-E144-9F80-FE3707918032}" presName="textB" presStyleLbl="revTx" presStyleIdx="1" presStyleCnt="4">
        <dgm:presLayoutVars>
          <dgm:bulletEnabled val="1"/>
        </dgm:presLayoutVars>
      </dgm:prSet>
      <dgm:spPr/>
      <dgm:t>
        <a:bodyPr/>
        <a:lstStyle/>
        <a:p>
          <a:endParaRPr lang="en-US"/>
        </a:p>
      </dgm:t>
    </dgm:pt>
    <dgm:pt modelId="{FA5CB3FB-29FD-8947-8A80-AEA1C77013FA}" type="pres">
      <dgm:prSet presAssocID="{0B5B4760-EBA6-E144-9F80-FE3707918032}" presName="circleB" presStyleLbl="node1" presStyleIdx="1" presStyleCnt="4"/>
      <dgm:spPr/>
    </dgm:pt>
    <dgm:pt modelId="{50BC6DC0-C121-4844-BC80-5C628B4A6830}" type="pres">
      <dgm:prSet presAssocID="{0B5B4760-EBA6-E144-9F80-FE3707918032}" presName="spaceB" presStyleCnt="0"/>
      <dgm:spPr/>
    </dgm:pt>
    <dgm:pt modelId="{216C54F0-1614-154A-8338-971F26FC24D9}" type="pres">
      <dgm:prSet presAssocID="{55CC6BBD-3992-5649-93E5-6C6527B95822}" presName="space" presStyleCnt="0"/>
      <dgm:spPr/>
    </dgm:pt>
    <dgm:pt modelId="{76C97122-B348-1741-9A4F-79B534ACEBF8}" type="pres">
      <dgm:prSet presAssocID="{341ACF85-7C2E-4A43-B1B6-ECD720E8614B}" presName="compositeA" presStyleCnt="0"/>
      <dgm:spPr/>
    </dgm:pt>
    <dgm:pt modelId="{BAD8F510-822E-1A42-A48D-176CEBA4F6FE}" type="pres">
      <dgm:prSet presAssocID="{341ACF85-7C2E-4A43-B1B6-ECD720E8614B}" presName="textA" presStyleLbl="revTx" presStyleIdx="2" presStyleCnt="4">
        <dgm:presLayoutVars>
          <dgm:bulletEnabled val="1"/>
        </dgm:presLayoutVars>
      </dgm:prSet>
      <dgm:spPr/>
      <dgm:t>
        <a:bodyPr/>
        <a:lstStyle/>
        <a:p>
          <a:endParaRPr lang="en-US"/>
        </a:p>
      </dgm:t>
    </dgm:pt>
    <dgm:pt modelId="{3E05E1DA-EA60-AB44-BEF0-C61CA2A7D575}" type="pres">
      <dgm:prSet presAssocID="{341ACF85-7C2E-4A43-B1B6-ECD720E8614B}" presName="circleA" presStyleLbl="node1" presStyleIdx="2" presStyleCnt="4"/>
      <dgm:spPr/>
    </dgm:pt>
    <dgm:pt modelId="{0EB3A429-A80E-1048-B5C8-E877343ABB79}" type="pres">
      <dgm:prSet presAssocID="{341ACF85-7C2E-4A43-B1B6-ECD720E8614B}" presName="spaceA" presStyleCnt="0"/>
      <dgm:spPr/>
    </dgm:pt>
    <dgm:pt modelId="{DA736EF4-144F-7D46-874F-45D114B038AD}" type="pres">
      <dgm:prSet presAssocID="{A2D1521B-42A2-4845-A283-37E01CDA4FAA}" presName="space" presStyleCnt="0"/>
      <dgm:spPr/>
    </dgm:pt>
    <dgm:pt modelId="{13CDE3D9-3C51-CB4D-80D4-DEA910E8BDAB}" type="pres">
      <dgm:prSet presAssocID="{E6EDF037-4706-C846-ABDA-A575CF7DFAFD}" presName="compositeB" presStyleCnt="0"/>
      <dgm:spPr/>
    </dgm:pt>
    <dgm:pt modelId="{FD80C9A0-37F0-414B-BB7C-B97509549639}" type="pres">
      <dgm:prSet presAssocID="{E6EDF037-4706-C846-ABDA-A575CF7DFAFD}" presName="textB" presStyleLbl="revTx" presStyleIdx="3" presStyleCnt="4" custScaleX="121660" custScaleY="105984" custLinFactNeighborX="-1993" custLinFactNeighborY="-1496">
        <dgm:presLayoutVars>
          <dgm:bulletEnabled val="1"/>
        </dgm:presLayoutVars>
      </dgm:prSet>
      <dgm:spPr/>
      <dgm:t>
        <a:bodyPr/>
        <a:lstStyle/>
        <a:p>
          <a:endParaRPr lang="en-US"/>
        </a:p>
      </dgm:t>
    </dgm:pt>
    <dgm:pt modelId="{4E6A5495-A281-0143-8508-DD950EB445C8}" type="pres">
      <dgm:prSet presAssocID="{E6EDF037-4706-C846-ABDA-A575CF7DFAFD}" presName="circleB" presStyleLbl="node1" presStyleIdx="3" presStyleCnt="4"/>
      <dgm:spPr/>
    </dgm:pt>
    <dgm:pt modelId="{A93DDEB4-09F1-FC46-8AF6-E182E6F5771D}" type="pres">
      <dgm:prSet presAssocID="{E6EDF037-4706-C846-ABDA-A575CF7DFAFD}" presName="spaceB" presStyleCnt="0"/>
      <dgm:spPr/>
    </dgm:pt>
  </dgm:ptLst>
  <dgm:cxnLst>
    <dgm:cxn modelId="{436B581B-BC7B-C14F-B686-C077C02E6BAC}" type="presOf" srcId="{0B5B4760-EBA6-E144-9F80-FE3707918032}" destId="{B9884FF7-14B7-F44E-B700-3979F42A521A}" srcOrd="0" destOrd="0" presId="urn:microsoft.com/office/officeart/2005/8/layout/hProcess11"/>
    <dgm:cxn modelId="{CCE5974B-58B2-BE4C-B917-C47FCF98B9A6}" type="presOf" srcId="{EEC997BF-61B6-6F48-A95A-FE370AD95339}" destId="{03663A82-1E4D-8F47-94F8-2D352308CAAC}" srcOrd="0" destOrd="0" presId="urn:microsoft.com/office/officeart/2005/8/layout/hProcess11"/>
    <dgm:cxn modelId="{F349E589-5D46-8A4C-97F9-B47518598D68}" type="presOf" srcId="{341ACF85-7C2E-4A43-B1B6-ECD720E8614B}" destId="{BAD8F510-822E-1A42-A48D-176CEBA4F6FE}" srcOrd="0" destOrd="0" presId="urn:microsoft.com/office/officeart/2005/8/layout/hProcess11"/>
    <dgm:cxn modelId="{ECC78016-4613-C44A-AF5A-2B9FAA31B86A}" type="presOf" srcId="{E6EDF037-4706-C846-ABDA-A575CF7DFAFD}" destId="{FD80C9A0-37F0-414B-BB7C-B97509549639}" srcOrd="0" destOrd="0" presId="urn:microsoft.com/office/officeart/2005/8/layout/hProcess11"/>
    <dgm:cxn modelId="{AA5C0D5A-CD5B-184B-9B5A-614F64FC84C0}" type="presOf" srcId="{A75376A3-8CA0-C948-A934-53ECFCE34BB9}" destId="{35CB648A-149A-8C48-B6F8-3ECABACDA183}" srcOrd="0" destOrd="0" presId="urn:microsoft.com/office/officeart/2005/8/layout/hProcess11"/>
    <dgm:cxn modelId="{6D7AE04F-4B13-1941-9A7C-FA69D4172483}" srcId="{A75376A3-8CA0-C948-A934-53ECFCE34BB9}" destId="{EEC997BF-61B6-6F48-A95A-FE370AD95339}" srcOrd="0" destOrd="0" parTransId="{A6B816C3-8261-CA4F-806D-903C64CB4569}" sibTransId="{ED6590ED-08DC-D24D-81CD-DB8C86776ABF}"/>
    <dgm:cxn modelId="{057AD42D-9650-3746-A725-CDC88B97CBC2}" srcId="{A75376A3-8CA0-C948-A934-53ECFCE34BB9}" destId="{E6EDF037-4706-C846-ABDA-A575CF7DFAFD}" srcOrd="3" destOrd="0" parTransId="{B21E111E-66DE-D349-B841-ECBDE89798E5}" sibTransId="{8B1C7EB3-8D14-0749-97B9-6891A05DA3DE}"/>
    <dgm:cxn modelId="{6C4DF022-1E91-4240-AEA6-BF2752E27154}" srcId="{A75376A3-8CA0-C948-A934-53ECFCE34BB9}" destId="{0B5B4760-EBA6-E144-9F80-FE3707918032}" srcOrd="1" destOrd="0" parTransId="{13A20BB4-C77B-3F4A-B004-0FEFC8B6C2BD}" sibTransId="{55CC6BBD-3992-5649-93E5-6C6527B95822}"/>
    <dgm:cxn modelId="{0A597857-85E4-934C-A89F-80CB965F674D}" srcId="{A75376A3-8CA0-C948-A934-53ECFCE34BB9}" destId="{341ACF85-7C2E-4A43-B1B6-ECD720E8614B}" srcOrd="2" destOrd="0" parTransId="{F6E6DF7B-DB27-6F4A-87E3-743C750EA974}" sibTransId="{A2D1521B-42A2-4845-A283-37E01CDA4FAA}"/>
    <dgm:cxn modelId="{5E0D4444-0E29-3744-B132-D49AAA25B75C}" type="presParOf" srcId="{35CB648A-149A-8C48-B6F8-3ECABACDA183}" destId="{92666555-BF25-D74A-BBB6-D1AE5E7C79B1}" srcOrd="0" destOrd="0" presId="urn:microsoft.com/office/officeart/2005/8/layout/hProcess11"/>
    <dgm:cxn modelId="{39196875-56A8-124F-A9ED-4590FA3F5AAC}" type="presParOf" srcId="{35CB648A-149A-8C48-B6F8-3ECABACDA183}" destId="{98977B13-08D0-8440-AC6C-6B67F555CCF7}" srcOrd="1" destOrd="0" presId="urn:microsoft.com/office/officeart/2005/8/layout/hProcess11"/>
    <dgm:cxn modelId="{34554721-5293-2646-8BAE-253346485827}" type="presParOf" srcId="{98977B13-08D0-8440-AC6C-6B67F555CCF7}" destId="{3300B314-4455-414B-9594-EF619980BDCC}" srcOrd="0" destOrd="0" presId="urn:microsoft.com/office/officeart/2005/8/layout/hProcess11"/>
    <dgm:cxn modelId="{75826972-46C9-BC43-A292-B5CA4F70DAE9}" type="presParOf" srcId="{3300B314-4455-414B-9594-EF619980BDCC}" destId="{03663A82-1E4D-8F47-94F8-2D352308CAAC}" srcOrd="0" destOrd="0" presId="urn:microsoft.com/office/officeart/2005/8/layout/hProcess11"/>
    <dgm:cxn modelId="{1D715E2A-70A3-DA40-9815-B66FE2BBE0BE}" type="presParOf" srcId="{3300B314-4455-414B-9594-EF619980BDCC}" destId="{2047D39B-69F3-3A42-B037-035F5E86822D}" srcOrd="1" destOrd="0" presId="urn:microsoft.com/office/officeart/2005/8/layout/hProcess11"/>
    <dgm:cxn modelId="{680C4C72-6A6A-2C42-BC79-F40598695F02}" type="presParOf" srcId="{3300B314-4455-414B-9594-EF619980BDCC}" destId="{C9ACD954-5F14-B941-AD3C-719794112ED0}" srcOrd="2" destOrd="0" presId="urn:microsoft.com/office/officeart/2005/8/layout/hProcess11"/>
    <dgm:cxn modelId="{A5D55234-810A-A74E-8383-90EC37F6A61F}" type="presParOf" srcId="{98977B13-08D0-8440-AC6C-6B67F555CCF7}" destId="{8D436A3E-38F6-7341-AEA4-55F8D3F57940}" srcOrd="1" destOrd="0" presId="urn:microsoft.com/office/officeart/2005/8/layout/hProcess11"/>
    <dgm:cxn modelId="{F6E34947-341A-6646-B079-BA905926AB09}" type="presParOf" srcId="{98977B13-08D0-8440-AC6C-6B67F555CCF7}" destId="{0C6DE62E-C277-5548-A208-BB8CDF58BC29}" srcOrd="2" destOrd="0" presId="urn:microsoft.com/office/officeart/2005/8/layout/hProcess11"/>
    <dgm:cxn modelId="{22D1E5FB-63B3-904A-B2E3-395BC4C77117}" type="presParOf" srcId="{0C6DE62E-C277-5548-A208-BB8CDF58BC29}" destId="{B9884FF7-14B7-F44E-B700-3979F42A521A}" srcOrd="0" destOrd="0" presId="urn:microsoft.com/office/officeart/2005/8/layout/hProcess11"/>
    <dgm:cxn modelId="{577E7839-D576-4940-B9B5-FF388B25461C}" type="presParOf" srcId="{0C6DE62E-C277-5548-A208-BB8CDF58BC29}" destId="{FA5CB3FB-29FD-8947-8A80-AEA1C77013FA}" srcOrd="1" destOrd="0" presId="urn:microsoft.com/office/officeart/2005/8/layout/hProcess11"/>
    <dgm:cxn modelId="{B59896B9-F698-444E-8EB3-E61ABA8C595D}" type="presParOf" srcId="{0C6DE62E-C277-5548-A208-BB8CDF58BC29}" destId="{50BC6DC0-C121-4844-BC80-5C628B4A6830}" srcOrd="2" destOrd="0" presId="urn:microsoft.com/office/officeart/2005/8/layout/hProcess11"/>
    <dgm:cxn modelId="{4BB9447A-D41C-684A-933A-E84450175FF6}" type="presParOf" srcId="{98977B13-08D0-8440-AC6C-6B67F555CCF7}" destId="{216C54F0-1614-154A-8338-971F26FC24D9}" srcOrd="3" destOrd="0" presId="urn:microsoft.com/office/officeart/2005/8/layout/hProcess11"/>
    <dgm:cxn modelId="{93D28E51-DE98-0648-9524-80AE19C90159}" type="presParOf" srcId="{98977B13-08D0-8440-AC6C-6B67F555CCF7}" destId="{76C97122-B348-1741-9A4F-79B534ACEBF8}" srcOrd="4" destOrd="0" presId="urn:microsoft.com/office/officeart/2005/8/layout/hProcess11"/>
    <dgm:cxn modelId="{F4EAC2B1-A8B2-7741-912A-856C52117A33}" type="presParOf" srcId="{76C97122-B348-1741-9A4F-79B534ACEBF8}" destId="{BAD8F510-822E-1A42-A48D-176CEBA4F6FE}" srcOrd="0" destOrd="0" presId="urn:microsoft.com/office/officeart/2005/8/layout/hProcess11"/>
    <dgm:cxn modelId="{C2408216-AB36-0C43-B741-A86545742F90}" type="presParOf" srcId="{76C97122-B348-1741-9A4F-79B534ACEBF8}" destId="{3E05E1DA-EA60-AB44-BEF0-C61CA2A7D575}" srcOrd="1" destOrd="0" presId="urn:microsoft.com/office/officeart/2005/8/layout/hProcess11"/>
    <dgm:cxn modelId="{D2FEDEE9-DC74-6448-B7FF-02BEFF5A747D}" type="presParOf" srcId="{76C97122-B348-1741-9A4F-79B534ACEBF8}" destId="{0EB3A429-A80E-1048-B5C8-E877343ABB79}" srcOrd="2" destOrd="0" presId="urn:microsoft.com/office/officeart/2005/8/layout/hProcess11"/>
    <dgm:cxn modelId="{2E4A1928-7D7D-B749-8CA4-3735FF0CE02D}" type="presParOf" srcId="{98977B13-08D0-8440-AC6C-6B67F555CCF7}" destId="{DA736EF4-144F-7D46-874F-45D114B038AD}" srcOrd="5" destOrd="0" presId="urn:microsoft.com/office/officeart/2005/8/layout/hProcess11"/>
    <dgm:cxn modelId="{3F5C5EE3-3B8D-D84F-8E40-98C7BA21968D}" type="presParOf" srcId="{98977B13-08D0-8440-AC6C-6B67F555CCF7}" destId="{13CDE3D9-3C51-CB4D-80D4-DEA910E8BDAB}" srcOrd="6" destOrd="0" presId="urn:microsoft.com/office/officeart/2005/8/layout/hProcess11"/>
    <dgm:cxn modelId="{C4097D3F-120B-4D41-B14E-BA67E0FB3C44}" type="presParOf" srcId="{13CDE3D9-3C51-CB4D-80D4-DEA910E8BDAB}" destId="{FD80C9A0-37F0-414B-BB7C-B97509549639}" srcOrd="0" destOrd="0" presId="urn:microsoft.com/office/officeart/2005/8/layout/hProcess11"/>
    <dgm:cxn modelId="{2A37A637-4201-644F-B6CA-1D695CAD8532}" type="presParOf" srcId="{13CDE3D9-3C51-CB4D-80D4-DEA910E8BDAB}" destId="{4E6A5495-A281-0143-8508-DD950EB445C8}" srcOrd="1" destOrd="0" presId="urn:microsoft.com/office/officeart/2005/8/layout/hProcess11"/>
    <dgm:cxn modelId="{F2381278-CE4E-7540-B198-D249E4E41494}" type="presParOf" srcId="{13CDE3D9-3C51-CB4D-80D4-DEA910E8BDAB}" destId="{A93DDEB4-09F1-FC46-8AF6-E182E6F5771D}"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8/8/2016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73018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8/8/2016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7729705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8/8/2016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6206559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t>8/8/2016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5182437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t>8/8/2016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7908747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t>8/8/2016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6042946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8/8/2016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766390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8/8/2016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772955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8/8/2016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643862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F822A4-8DA6-4447-9B1F-C5DB58435268}" type="datetimeFigureOut">
              <a:rPr lang="en-US" smtClean="0"/>
              <a:t>8/8/2016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01321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8/8/2016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071964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8/8/2016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044233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8/8/2016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200551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8/8/2016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0680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8/8/2016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51817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8/8/2016</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948543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664C608-40B1-4030-A28D-5B74BC98ADCE}" type="datetimeFigureOut">
              <a:rPr lang="en-US" smtClean="0"/>
              <a:t>8/8/2016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18314659"/>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c/grupo-bimbo-inventory-demand/data"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bitbucket.org/arora_par/demandpredic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spark://ec2-52-41-138-171.us-west-2.compute.amazonaws.com:7077/" TargetMode="External"/><Relationship Id="rId2" Type="http://schemas.openxmlformats.org/officeDocument/2006/relationships/hyperlink" Target="mailto:root@ec2-52-41-138-171.us-west-2.compute.amazonaws.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540042"/>
            <a:ext cx="9220985" cy="3237339"/>
          </a:xfrm>
        </p:spPr>
        <p:txBody>
          <a:bodyPr>
            <a:normAutofit fontScale="90000"/>
          </a:bodyPr>
          <a:lstStyle/>
          <a:p>
            <a:r>
              <a:rPr lang="en-US" sz="7200" dirty="0" smtClean="0"/>
              <a:t>GRUPO BIMBO DEMAND PREDICTION</a:t>
            </a:r>
            <a:endParaRPr lang="en-US" sz="7200" dirty="0"/>
          </a:p>
        </p:txBody>
      </p:sp>
      <p:sp>
        <p:nvSpPr>
          <p:cNvPr id="3" name="Subtitle 2"/>
          <p:cNvSpPr>
            <a:spLocks noGrp="1"/>
          </p:cNvSpPr>
          <p:nvPr>
            <p:ph type="subTitle" idx="1"/>
          </p:nvPr>
        </p:nvSpPr>
        <p:spPr/>
        <p:txBody>
          <a:bodyPr>
            <a:normAutofit/>
          </a:bodyPr>
          <a:lstStyle/>
          <a:p>
            <a:pPr marL="342900" indent="-342900">
              <a:buFontTx/>
              <a:buChar char="-"/>
            </a:pPr>
            <a:r>
              <a:rPr lang="en-US" sz="2000" dirty="0" smtClean="0"/>
              <a:t>Tanya Malhotra (malhotra.t@husky.neu.edu)</a:t>
            </a:r>
          </a:p>
          <a:p>
            <a:pPr marL="342900" indent="-342900">
              <a:buFontTx/>
              <a:buChar char="-"/>
            </a:pPr>
            <a:r>
              <a:rPr lang="en-US" sz="2000" dirty="0" smtClean="0"/>
              <a:t>Paritosh Arora (arora.par@husky.neu.edu)</a:t>
            </a:r>
            <a:endParaRPr lang="en-US" sz="2000" dirty="0"/>
          </a:p>
        </p:txBody>
      </p:sp>
    </p:spTree>
    <p:extLst>
      <p:ext uri="{BB962C8B-B14F-4D97-AF65-F5344CB8AC3E}">
        <p14:creationId xmlns:p14="http://schemas.microsoft.com/office/powerpoint/2010/main" val="2279878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 Results</a:t>
            </a:r>
            <a:endParaRPr lang="en-US" dirty="0"/>
          </a:p>
        </p:txBody>
      </p:sp>
      <p:sp>
        <p:nvSpPr>
          <p:cNvPr id="5" name="Content Placeholder 4"/>
          <p:cNvSpPr>
            <a:spLocks noGrp="1"/>
          </p:cNvSpPr>
          <p:nvPr>
            <p:ph idx="1"/>
          </p:nvPr>
        </p:nvSpPr>
        <p:spPr>
          <a:xfrm>
            <a:off x="2589212" y="1756904"/>
            <a:ext cx="8915400" cy="3777622"/>
          </a:xfrm>
        </p:spPr>
        <p:txBody>
          <a:bodyPr/>
          <a:lstStyle/>
          <a:p>
            <a:r>
              <a:rPr lang="en-US" dirty="0" smtClean="0"/>
              <a:t>Formula for evaluation:</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Final Result: </a:t>
            </a:r>
            <a:r>
              <a:rPr lang="en-US" dirty="0"/>
              <a:t>0.310235374584404</a:t>
            </a:r>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3049" y="2560320"/>
            <a:ext cx="4188426" cy="2170790"/>
          </a:xfrm>
          <a:prstGeom prst="rect">
            <a:avLst/>
          </a:prstGeom>
        </p:spPr>
      </p:pic>
    </p:spTree>
    <p:extLst>
      <p:ext uri="{BB962C8B-B14F-4D97-AF65-F5344CB8AC3E}">
        <p14:creationId xmlns:p14="http://schemas.microsoft.com/office/powerpoint/2010/main" val="31210416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dirty="0" smtClean="0"/>
              <a:t>Size of the dataset – Too big to run on standalone syste</a:t>
            </a:r>
            <a:r>
              <a:rPr lang="en-US" dirty="0"/>
              <a:t>m</a:t>
            </a:r>
            <a:endParaRPr lang="en-US" dirty="0" smtClean="0"/>
          </a:p>
          <a:p>
            <a:r>
              <a:rPr lang="en-US" dirty="0" smtClean="0"/>
              <a:t>Cluster setup – Access issues for command line tools</a:t>
            </a:r>
          </a:p>
          <a:p>
            <a:r>
              <a:rPr lang="en-US" dirty="0" smtClean="0"/>
              <a:t>JDK compatibility issue – 8 vs 7 on localhost and cluster</a:t>
            </a:r>
          </a:p>
          <a:p>
            <a:r>
              <a:rPr lang="en-US" dirty="0" smtClean="0"/>
              <a:t>Spark compatibility issues – 2.0.0 vs 1.6.2</a:t>
            </a:r>
          </a:p>
        </p:txBody>
      </p:sp>
    </p:spTree>
    <p:extLst>
      <p:ext uri="{BB962C8B-B14F-4D97-AF65-F5344CB8AC3E}">
        <p14:creationId xmlns:p14="http://schemas.microsoft.com/office/powerpoint/2010/main" val="38296622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0115" y="2364233"/>
            <a:ext cx="10058400" cy="1609344"/>
          </a:xfrm>
        </p:spPr>
        <p:txBody>
          <a:bodyPr/>
          <a:lstStyle/>
          <a:p>
            <a:r>
              <a:rPr lang="en-US" dirty="0" smtClean="0"/>
              <a:t>Thank you!</a:t>
            </a:r>
            <a:endParaRPr lang="en-US" dirty="0"/>
          </a:p>
        </p:txBody>
      </p:sp>
    </p:spTree>
    <p:extLst>
      <p:ext uri="{BB962C8B-B14F-4D97-AF65-F5344CB8AC3E}">
        <p14:creationId xmlns:p14="http://schemas.microsoft.com/office/powerpoint/2010/main" val="14212602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90804"/>
          </a:xfrm>
        </p:spPr>
        <p:txBody>
          <a:bodyPr/>
          <a:lstStyle/>
          <a:p>
            <a:r>
              <a:rPr lang="en-US" dirty="0" smtClean="0"/>
              <a:t>Business Goal</a:t>
            </a:r>
            <a:endParaRPr lang="en-US" dirty="0"/>
          </a:p>
        </p:txBody>
      </p:sp>
      <p:sp>
        <p:nvSpPr>
          <p:cNvPr id="3" name="Content Placeholder 2"/>
          <p:cNvSpPr>
            <a:spLocks noGrp="1"/>
          </p:cNvSpPr>
          <p:nvPr>
            <p:ph idx="1"/>
          </p:nvPr>
        </p:nvSpPr>
        <p:spPr>
          <a:xfrm>
            <a:off x="2745325" y="4243064"/>
            <a:ext cx="8915400" cy="1296273"/>
          </a:xfrm>
        </p:spPr>
        <p:txBody>
          <a:bodyPr/>
          <a:lstStyle/>
          <a:p>
            <a:r>
              <a:rPr lang="en-US" dirty="0"/>
              <a:t>Set up platform to analyze and process the big dataset</a:t>
            </a:r>
          </a:p>
          <a:p>
            <a:r>
              <a:rPr lang="en-US" dirty="0"/>
              <a:t>Apply predictive analysis on provided dataset and evaluate the resultant model</a:t>
            </a:r>
          </a:p>
        </p:txBody>
      </p:sp>
      <p:sp>
        <p:nvSpPr>
          <p:cNvPr id="4" name="Title 1"/>
          <p:cNvSpPr txBox="1">
            <a:spLocks/>
          </p:cNvSpPr>
          <p:nvPr/>
        </p:nvSpPr>
        <p:spPr>
          <a:xfrm>
            <a:off x="2592924" y="3452260"/>
            <a:ext cx="8911687" cy="79080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Technical Goal</a:t>
            </a:r>
          </a:p>
        </p:txBody>
      </p:sp>
      <p:sp>
        <p:nvSpPr>
          <p:cNvPr id="6" name="Content Placeholder 2"/>
          <p:cNvSpPr txBox="1">
            <a:spLocks/>
          </p:cNvSpPr>
          <p:nvPr/>
        </p:nvSpPr>
        <p:spPr>
          <a:xfrm>
            <a:off x="2745325" y="1669983"/>
            <a:ext cx="8915400" cy="183200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Currently, the bakery’s demand is anticipated by the workers based on their personal experience. This needs to be changed by predicting the demand based on historical sales data in order to be more accurate.</a:t>
            </a:r>
          </a:p>
          <a:p>
            <a:r>
              <a:rPr lang="en-US" dirty="0" smtClean="0"/>
              <a:t>While doing so, </a:t>
            </a:r>
            <a:r>
              <a:rPr lang="en-US" dirty="0" err="1" smtClean="0"/>
              <a:t>Grupo</a:t>
            </a:r>
            <a:r>
              <a:rPr lang="en-US" dirty="0" smtClean="0"/>
              <a:t> Bimbo intends to reduce the amount spent on refunds to store owners with surplus product unfit for sale.</a:t>
            </a:r>
            <a:endParaRPr lang="en-US" dirty="0"/>
          </a:p>
        </p:txBody>
      </p:sp>
    </p:spTree>
    <p:extLst>
      <p:ext uri="{BB962C8B-B14F-4D97-AF65-F5344CB8AC3E}">
        <p14:creationId xmlns:p14="http://schemas.microsoft.com/office/powerpoint/2010/main" val="4015292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415957" y="684128"/>
            <a:ext cx="8535323" cy="510841"/>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smtClean="0"/>
              <a:t>Data source</a:t>
            </a:r>
            <a:endParaRPr lang="en-US" dirty="0"/>
          </a:p>
        </p:txBody>
      </p:sp>
      <p:sp>
        <p:nvSpPr>
          <p:cNvPr id="5" name="Content Placeholder 2"/>
          <p:cNvSpPr txBox="1">
            <a:spLocks/>
          </p:cNvSpPr>
          <p:nvPr/>
        </p:nvSpPr>
        <p:spPr>
          <a:xfrm>
            <a:off x="2408547" y="1359332"/>
            <a:ext cx="8539036" cy="111311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smtClean="0"/>
              <a:t>The data is sourced from one of the current </a:t>
            </a:r>
            <a:r>
              <a:rPr lang="en-US" dirty="0" err="1" smtClean="0"/>
              <a:t>Kaggle</a:t>
            </a:r>
            <a:r>
              <a:rPr lang="en-US" dirty="0" smtClean="0"/>
              <a:t> competitions:</a:t>
            </a:r>
          </a:p>
          <a:p>
            <a:pPr marL="0" indent="0">
              <a:buNone/>
            </a:pPr>
            <a:r>
              <a:rPr lang="en-US" dirty="0">
                <a:hlinkClick r:id="rId3"/>
              </a:rPr>
              <a:t>https://</a:t>
            </a:r>
            <a:r>
              <a:rPr lang="en-US" dirty="0" smtClean="0">
                <a:hlinkClick r:id="rId3"/>
              </a:rPr>
              <a:t>www.kaggle.com/c/grupo-bimbo-inventory-demand/data</a:t>
            </a:r>
            <a:endParaRPr lang="en-US" dirty="0" smtClean="0"/>
          </a:p>
          <a:p>
            <a:pPr marL="0" indent="0">
              <a:buNone/>
            </a:pP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8547" y="2636806"/>
            <a:ext cx="8534565" cy="3384184"/>
          </a:xfrm>
          <a:prstGeom prst="rect">
            <a:avLst/>
          </a:prstGeom>
        </p:spPr>
      </p:pic>
    </p:spTree>
    <p:extLst>
      <p:ext uri="{BB962C8B-B14F-4D97-AF65-F5344CB8AC3E}">
        <p14:creationId xmlns:p14="http://schemas.microsoft.com/office/powerpoint/2010/main" val="1350056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547744"/>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6350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2373" y="590837"/>
            <a:ext cx="4675311" cy="882156"/>
          </a:xfrm>
        </p:spPr>
        <p:txBody>
          <a:bodyPr/>
          <a:lstStyle/>
          <a:p>
            <a:r>
              <a:rPr lang="en-US" dirty="0" smtClean="0"/>
              <a:t>Analyzing The Data</a:t>
            </a:r>
            <a:endParaRPr lang="en-US" dirty="0"/>
          </a:p>
        </p:txBody>
      </p:sp>
      <p:sp>
        <p:nvSpPr>
          <p:cNvPr id="5" name="Content Placeholder 4"/>
          <p:cNvSpPr>
            <a:spLocks noGrp="1"/>
          </p:cNvSpPr>
          <p:nvPr>
            <p:ph idx="1"/>
          </p:nvPr>
        </p:nvSpPr>
        <p:spPr>
          <a:xfrm>
            <a:off x="2062373" y="1605555"/>
            <a:ext cx="4651408" cy="2161834"/>
          </a:xfrm>
        </p:spPr>
        <p:txBody>
          <a:bodyPr>
            <a:normAutofit fontScale="92500" lnSpcReduction="20000"/>
          </a:bodyPr>
          <a:lstStyle/>
          <a:p>
            <a:r>
              <a:rPr lang="en-US" sz="2000" dirty="0" smtClean="0"/>
              <a:t>Big dataset : 74 million records</a:t>
            </a:r>
          </a:p>
          <a:p>
            <a:r>
              <a:rPr lang="en-US" sz="2000" dirty="0" smtClean="0"/>
              <a:t>No missing values</a:t>
            </a:r>
          </a:p>
          <a:p>
            <a:r>
              <a:rPr lang="en-US" sz="2000" dirty="0" smtClean="0"/>
              <a:t>Non-uniform demand distribution</a:t>
            </a:r>
          </a:p>
          <a:p>
            <a:r>
              <a:rPr lang="en-US" sz="2000" dirty="0" smtClean="0"/>
              <a:t>Very few but big outliers</a:t>
            </a:r>
          </a:p>
          <a:p>
            <a:r>
              <a:rPr lang="en-US" sz="2000" dirty="0" smtClean="0"/>
              <a:t>Random samples not good enough</a:t>
            </a:r>
          </a:p>
          <a:p>
            <a:endParaRPr lang="en-US" dirty="0"/>
          </a:p>
        </p:txBody>
      </p:sp>
      <p:pic>
        <p:nvPicPr>
          <p:cNvPr id="3" name="Picture 2"/>
          <p:cNvPicPr>
            <a:picLocks noChangeAspect="1"/>
          </p:cNvPicPr>
          <p:nvPr/>
        </p:nvPicPr>
        <p:blipFill>
          <a:blip r:embed="rId2"/>
          <a:stretch>
            <a:fillRect/>
          </a:stretch>
        </p:blipFill>
        <p:spPr>
          <a:xfrm>
            <a:off x="7129085" y="3899952"/>
            <a:ext cx="4190224" cy="2660460"/>
          </a:xfrm>
          <a:prstGeom prst="rect">
            <a:avLst/>
          </a:prstGeom>
        </p:spPr>
      </p:pic>
      <p:pic>
        <p:nvPicPr>
          <p:cNvPr id="4" name="Picture 3"/>
          <p:cNvPicPr>
            <a:picLocks noChangeAspect="1"/>
          </p:cNvPicPr>
          <p:nvPr/>
        </p:nvPicPr>
        <p:blipFill>
          <a:blip r:embed="rId3"/>
          <a:stretch>
            <a:fillRect/>
          </a:stretch>
        </p:blipFill>
        <p:spPr>
          <a:xfrm>
            <a:off x="2062373" y="3899952"/>
            <a:ext cx="4190224" cy="2660460"/>
          </a:xfrm>
          <a:prstGeom prst="rect">
            <a:avLst/>
          </a:prstGeom>
        </p:spPr>
      </p:pic>
    </p:spTree>
    <p:extLst>
      <p:ext uri="{BB962C8B-B14F-4D97-AF65-F5344CB8AC3E}">
        <p14:creationId xmlns:p14="http://schemas.microsoft.com/office/powerpoint/2010/main" val="367973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20370"/>
          </a:xfrm>
        </p:spPr>
        <p:txBody>
          <a:bodyPr/>
          <a:lstStyle/>
          <a:p>
            <a:r>
              <a:rPr lang="en-US" dirty="0" smtClean="0"/>
              <a:t>Solution</a:t>
            </a:r>
            <a:endParaRPr lang="en-US" dirty="0"/>
          </a:p>
        </p:txBody>
      </p:sp>
      <p:sp>
        <p:nvSpPr>
          <p:cNvPr id="7" name="Content Placeholder 4"/>
          <p:cNvSpPr>
            <a:spLocks noGrp="1"/>
          </p:cNvSpPr>
          <p:nvPr>
            <p:ph idx="1"/>
          </p:nvPr>
        </p:nvSpPr>
        <p:spPr>
          <a:xfrm>
            <a:off x="2592925" y="1444479"/>
            <a:ext cx="7369222" cy="2781011"/>
          </a:xfrm>
        </p:spPr>
        <p:txBody>
          <a:bodyPr>
            <a:noAutofit/>
          </a:bodyPr>
          <a:lstStyle/>
          <a:p>
            <a:r>
              <a:rPr lang="en-US" sz="2000" dirty="0" smtClean="0"/>
              <a:t>Part1 - Cloud computing:</a:t>
            </a:r>
          </a:p>
          <a:p>
            <a:pPr lvl="1"/>
            <a:r>
              <a:rPr lang="en-US" sz="1800" dirty="0" smtClean="0"/>
              <a:t>Cluster set up on AWS</a:t>
            </a:r>
          </a:p>
          <a:p>
            <a:pPr lvl="1"/>
            <a:r>
              <a:rPr lang="en-US" sz="1800" dirty="0" smtClean="0"/>
              <a:t>1 Master node &amp; 8 Slave nodes</a:t>
            </a:r>
          </a:p>
          <a:p>
            <a:pPr lvl="1"/>
            <a:r>
              <a:rPr lang="en-US" sz="1800" dirty="0" smtClean="0"/>
              <a:t>8GB memory running on Amazon Linux</a:t>
            </a:r>
          </a:p>
          <a:p>
            <a:pPr lvl="1"/>
            <a:r>
              <a:rPr lang="en-US" sz="1800" dirty="0" smtClean="0"/>
              <a:t>Parallel Processing using Spark</a:t>
            </a:r>
          </a:p>
          <a:p>
            <a:pPr lvl="1"/>
            <a:r>
              <a:rPr lang="en-US" sz="1800" dirty="0" smtClean="0"/>
              <a:t>HDFS</a:t>
            </a:r>
          </a:p>
        </p:txBody>
      </p:sp>
    </p:spTree>
    <p:extLst>
      <p:ext uri="{BB962C8B-B14F-4D97-AF65-F5344CB8AC3E}">
        <p14:creationId xmlns:p14="http://schemas.microsoft.com/office/powerpoint/2010/main" val="11139116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03672" y="572302"/>
            <a:ext cx="4812632" cy="2561665"/>
          </a:xfrm>
          <a:prstGeom prst="rect">
            <a:avLst/>
          </a:prstGeom>
        </p:spPr>
      </p:pic>
      <p:pic>
        <p:nvPicPr>
          <p:cNvPr id="3" name="Picture 2"/>
          <p:cNvPicPr>
            <a:picLocks noChangeAspect="1"/>
          </p:cNvPicPr>
          <p:nvPr/>
        </p:nvPicPr>
        <p:blipFill>
          <a:blip r:embed="rId3"/>
          <a:stretch>
            <a:fillRect/>
          </a:stretch>
        </p:blipFill>
        <p:spPr>
          <a:xfrm>
            <a:off x="7113068" y="566730"/>
            <a:ext cx="4466124" cy="2573100"/>
          </a:xfrm>
          <a:prstGeom prst="rect">
            <a:avLst/>
          </a:prstGeom>
        </p:spPr>
      </p:pic>
      <p:pic>
        <p:nvPicPr>
          <p:cNvPr id="4" name="Picture 3"/>
          <p:cNvPicPr>
            <a:picLocks noChangeAspect="1"/>
          </p:cNvPicPr>
          <p:nvPr/>
        </p:nvPicPr>
        <p:blipFill>
          <a:blip r:embed="rId4"/>
          <a:stretch>
            <a:fillRect/>
          </a:stretch>
        </p:blipFill>
        <p:spPr>
          <a:xfrm>
            <a:off x="1703672" y="3661334"/>
            <a:ext cx="4812633" cy="2682655"/>
          </a:xfrm>
          <a:prstGeom prst="rect">
            <a:avLst/>
          </a:prstGeom>
        </p:spPr>
      </p:pic>
      <p:pic>
        <p:nvPicPr>
          <p:cNvPr id="5" name="Picture 4"/>
          <p:cNvPicPr>
            <a:picLocks noChangeAspect="1"/>
          </p:cNvPicPr>
          <p:nvPr/>
        </p:nvPicPr>
        <p:blipFill>
          <a:blip r:embed="rId5"/>
          <a:stretch>
            <a:fillRect/>
          </a:stretch>
        </p:blipFill>
        <p:spPr>
          <a:xfrm>
            <a:off x="7113068" y="3661334"/>
            <a:ext cx="4466124" cy="2682655"/>
          </a:xfrm>
          <a:prstGeom prst="rect">
            <a:avLst/>
          </a:prstGeom>
        </p:spPr>
      </p:pic>
    </p:spTree>
    <p:extLst>
      <p:ext uri="{BB962C8B-B14F-4D97-AF65-F5344CB8AC3E}">
        <p14:creationId xmlns:p14="http://schemas.microsoft.com/office/powerpoint/2010/main" val="32433261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20990" y="779646"/>
            <a:ext cx="3334917" cy="646331"/>
          </a:xfrm>
          <a:prstGeom prst="rect">
            <a:avLst/>
          </a:prstGeom>
        </p:spPr>
        <p:txBody>
          <a:bodyPr wrap="square">
            <a:spAutoFit/>
          </a:bodyPr>
          <a:lstStyle/>
          <a:p>
            <a:r>
              <a:rPr lang="en-US" sz="3600" dirty="0"/>
              <a:t>Solution</a:t>
            </a:r>
          </a:p>
        </p:txBody>
      </p:sp>
      <p:sp>
        <p:nvSpPr>
          <p:cNvPr id="5" name="Content Placeholder 4"/>
          <p:cNvSpPr>
            <a:spLocks noGrp="1"/>
          </p:cNvSpPr>
          <p:nvPr>
            <p:ph idx="1"/>
          </p:nvPr>
        </p:nvSpPr>
        <p:spPr>
          <a:xfrm>
            <a:off x="2573390" y="5605273"/>
            <a:ext cx="7011768" cy="758952"/>
          </a:xfrm>
        </p:spPr>
        <p:txBody>
          <a:bodyPr>
            <a:noAutofit/>
          </a:bodyPr>
          <a:lstStyle/>
          <a:p>
            <a:r>
              <a:rPr lang="en-US" dirty="0"/>
              <a:t>Source Code</a:t>
            </a:r>
            <a:endParaRPr lang="en-US" dirty="0">
              <a:hlinkClick r:id="rId2"/>
            </a:endParaRPr>
          </a:p>
          <a:p>
            <a:pPr marL="0" indent="0">
              <a:buNone/>
            </a:pPr>
            <a:r>
              <a:rPr lang="en-US" sz="2000" u="sng" smtClean="0">
                <a:hlinkClick r:id="rId2"/>
              </a:rPr>
              <a:t>https</a:t>
            </a:r>
            <a:r>
              <a:rPr lang="en-US" sz="2000" u="sng" dirty="0">
                <a:hlinkClick r:id="rId2"/>
              </a:rPr>
              <a:t>://bitbucket.org/arora_par/demandprediction</a:t>
            </a:r>
            <a:endParaRPr lang="en-US" sz="2000" dirty="0"/>
          </a:p>
          <a:p>
            <a:pPr marL="0" indent="0">
              <a:buNone/>
            </a:pPr>
            <a:endParaRPr lang="en-US" dirty="0"/>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7201" y="3314786"/>
            <a:ext cx="6825557" cy="2025310"/>
          </a:xfrm>
          <a:prstGeom prst="rect">
            <a:avLst/>
          </a:prstGeom>
        </p:spPr>
      </p:pic>
      <p:sp>
        <p:nvSpPr>
          <p:cNvPr id="8" name="Content Placeholder 4"/>
          <p:cNvSpPr txBox="1">
            <a:spLocks/>
          </p:cNvSpPr>
          <p:nvPr/>
        </p:nvSpPr>
        <p:spPr>
          <a:xfrm>
            <a:off x="2573390" y="1770134"/>
            <a:ext cx="7011768" cy="158747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dirty="0" smtClean="0"/>
              <a:t>Part 2 - Machine learning</a:t>
            </a:r>
          </a:p>
          <a:p>
            <a:pPr lvl="1"/>
            <a:r>
              <a:rPr lang="en-US" sz="1800" dirty="0" smtClean="0"/>
              <a:t>Spark ML Pipeline – Vector indexer and GBT regression</a:t>
            </a:r>
          </a:p>
          <a:p>
            <a:pPr lvl="1"/>
            <a:r>
              <a:rPr lang="en-US" sz="1800" dirty="0" smtClean="0"/>
              <a:t>Evaluation – Root Mean Square Log Error</a:t>
            </a:r>
          </a:p>
          <a:p>
            <a:endParaRPr lang="en-US" dirty="0"/>
          </a:p>
        </p:txBody>
      </p:sp>
    </p:spTree>
    <p:extLst>
      <p:ext uri="{BB962C8B-B14F-4D97-AF65-F5344CB8AC3E}">
        <p14:creationId xmlns:p14="http://schemas.microsoft.com/office/powerpoint/2010/main" val="2657091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 and Running</a:t>
            </a:r>
            <a:endParaRPr lang="en-US" dirty="0"/>
          </a:p>
        </p:txBody>
      </p:sp>
      <p:sp>
        <p:nvSpPr>
          <p:cNvPr id="3" name="Content Placeholder 2"/>
          <p:cNvSpPr>
            <a:spLocks noGrp="1"/>
          </p:cNvSpPr>
          <p:nvPr>
            <p:ph idx="1"/>
          </p:nvPr>
        </p:nvSpPr>
        <p:spPr>
          <a:xfrm>
            <a:off x="2589212" y="1490472"/>
            <a:ext cx="8915400" cy="4420750"/>
          </a:xfrm>
        </p:spPr>
        <p:txBody>
          <a:bodyPr>
            <a:normAutofit fontScale="92500" lnSpcReduction="10000"/>
          </a:bodyPr>
          <a:lstStyle/>
          <a:p>
            <a:r>
              <a:rPr lang="en-US" dirty="0"/>
              <a:t>Compile </a:t>
            </a:r>
            <a:r>
              <a:rPr lang="en-US" dirty="0" smtClean="0"/>
              <a:t>Code</a:t>
            </a:r>
          </a:p>
          <a:p>
            <a:pPr lvl="1"/>
            <a:r>
              <a:rPr lang="en-US" dirty="0" err="1" smtClean="0"/>
              <a:t>mvn</a:t>
            </a:r>
            <a:r>
              <a:rPr lang="en-US" dirty="0" smtClean="0"/>
              <a:t> </a:t>
            </a:r>
            <a:r>
              <a:rPr lang="en-US" dirty="0"/>
              <a:t>clean compile </a:t>
            </a:r>
            <a:r>
              <a:rPr lang="en-US" dirty="0" smtClean="0"/>
              <a:t>package</a:t>
            </a:r>
            <a:endParaRPr lang="en-US" dirty="0"/>
          </a:p>
          <a:p>
            <a:r>
              <a:rPr lang="en-US" dirty="0"/>
              <a:t>Copy </a:t>
            </a:r>
            <a:r>
              <a:rPr lang="en-US" dirty="0" smtClean="0"/>
              <a:t>jar to master node</a:t>
            </a:r>
          </a:p>
          <a:p>
            <a:pPr lvl="1"/>
            <a:r>
              <a:rPr lang="nn-NO" dirty="0"/>
              <a:t>scp -i bigdatakey.pem /Users/tanya/workspace/bakery/target/bakery-0.0.1-SNAPSHOT.jar </a:t>
            </a:r>
            <a:r>
              <a:rPr lang="nn-NO" dirty="0">
                <a:hlinkClick r:id="rId2"/>
              </a:rPr>
              <a:t>root@ec2-52-41-138-171.us-west-2.compute.amazonaws.com</a:t>
            </a:r>
            <a:r>
              <a:rPr lang="nn-NO" dirty="0"/>
              <a:t>:~/</a:t>
            </a:r>
            <a:endParaRPr lang="en-US" dirty="0"/>
          </a:p>
          <a:p>
            <a:r>
              <a:rPr lang="en-US" dirty="0"/>
              <a:t>Move data to </a:t>
            </a:r>
            <a:r>
              <a:rPr lang="en-US" dirty="0" smtClean="0"/>
              <a:t>HDFS</a:t>
            </a:r>
          </a:p>
          <a:p>
            <a:pPr lvl="1"/>
            <a:r>
              <a:rPr lang="nn-NO" dirty="0" smtClean="0"/>
              <a:t>scp </a:t>
            </a:r>
            <a:r>
              <a:rPr lang="nn-NO" dirty="0"/>
              <a:t>-i bigdatakey.pem train.csv.zip </a:t>
            </a:r>
            <a:r>
              <a:rPr lang="nn-NO" dirty="0">
                <a:hlinkClick r:id="rId2"/>
              </a:rPr>
              <a:t>root@ec2-52-41-138-171.us-west-2.compute.amazonaws.com</a:t>
            </a:r>
            <a:r>
              <a:rPr lang="nn-NO" dirty="0" smtClean="0"/>
              <a:t>:~/</a:t>
            </a:r>
          </a:p>
          <a:p>
            <a:pPr lvl="1"/>
            <a:r>
              <a:rPr lang="en-US" dirty="0" smtClean="0"/>
              <a:t>ephemeral-storage/bin/</a:t>
            </a:r>
            <a:r>
              <a:rPr lang="en-US" dirty="0" err="1" smtClean="0"/>
              <a:t>hadoop</a:t>
            </a:r>
            <a:r>
              <a:rPr lang="en-US" dirty="0" smtClean="0"/>
              <a:t> </a:t>
            </a:r>
            <a:r>
              <a:rPr lang="en-US" dirty="0" err="1"/>
              <a:t>dfs</a:t>
            </a:r>
            <a:r>
              <a:rPr lang="en-US" dirty="0"/>
              <a:t> -</a:t>
            </a:r>
            <a:r>
              <a:rPr lang="en-US" dirty="0" err="1"/>
              <a:t>mkdir</a:t>
            </a:r>
            <a:r>
              <a:rPr lang="en-US" dirty="0"/>
              <a:t> </a:t>
            </a:r>
            <a:r>
              <a:rPr lang="en-US" dirty="0" smtClean="0"/>
              <a:t>input</a:t>
            </a:r>
          </a:p>
          <a:p>
            <a:pPr lvl="1"/>
            <a:r>
              <a:rPr lang="en-US" dirty="0"/>
              <a:t>ephemeral-storage/bin/</a:t>
            </a:r>
            <a:r>
              <a:rPr lang="en-US" dirty="0" err="1"/>
              <a:t>hadoop</a:t>
            </a:r>
            <a:r>
              <a:rPr lang="en-US" dirty="0"/>
              <a:t> </a:t>
            </a:r>
            <a:r>
              <a:rPr lang="en-US" dirty="0" err="1"/>
              <a:t>dfs</a:t>
            </a:r>
            <a:r>
              <a:rPr lang="en-US" dirty="0"/>
              <a:t> -put /root/train.csv.zip input</a:t>
            </a:r>
          </a:p>
          <a:p>
            <a:r>
              <a:rPr lang="en-US" dirty="0" smtClean="0"/>
              <a:t>Execute</a:t>
            </a:r>
          </a:p>
          <a:p>
            <a:pPr lvl="1"/>
            <a:r>
              <a:rPr lang="en-US" dirty="0"/>
              <a:t>spark/bin/spark-submit --class </a:t>
            </a:r>
            <a:r>
              <a:rPr lang="en-US" dirty="0" err="1"/>
              <a:t>edu.neu.bigdata.course.BakeryDemandPrediction</a:t>
            </a:r>
            <a:r>
              <a:rPr lang="en-US" dirty="0"/>
              <a:t> --master </a:t>
            </a:r>
            <a:r>
              <a:rPr lang="en-US" dirty="0">
                <a:hlinkClick r:id="rId3"/>
              </a:rPr>
              <a:t>spark://ec2-52-41-138-171.us-west-2.compute.amazonaws.com:7077</a:t>
            </a:r>
            <a:r>
              <a:rPr lang="en-US" dirty="0"/>
              <a:t> --packages com.databricks:spark-csv_2.11:1.4.0 bakery-0.0.1-SNAPSHOT.jar</a:t>
            </a:r>
          </a:p>
        </p:txBody>
      </p:sp>
    </p:spTree>
    <p:extLst>
      <p:ext uri="{BB962C8B-B14F-4D97-AF65-F5344CB8AC3E}">
        <p14:creationId xmlns:p14="http://schemas.microsoft.com/office/powerpoint/2010/main" val="414774736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586</TotalTime>
  <Words>285</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Wingdings</vt:lpstr>
      <vt:lpstr>Wingdings 3</vt:lpstr>
      <vt:lpstr>Wisp</vt:lpstr>
      <vt:lpstr>GRUPO BIMBO DEMAND PREDICTION</vt:lpstr>
      <vt:lpstr>Business Goal</vt:lpstr>
      <vt:lpstr>PowerPoint Presentation</vt:lpstr>
      <vt:lpstr>Approach</vt:lpstr>
      <vt:lpstr>Analyzing The Data</vt:lpstr>
      <vt:lpstr>Solution</vt:lpstr>
      <vt:lpstr>PowerPoint Presentation</vt:lpstr>
      <vt:lpstr>PowerPoint Presentation</vt:lpstr>
      <vt:lpstr>Up and Running</vt:lpstr>
      <vt:lpstr>Evaluate Results</vt:lpstr>
      <vt:lpstr>Challenges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CLAIMs</dc:title>
  <dc:creator>Paritosh Arora</dc:creator>
  <cp:lastModifiedBy>paritosh Arora</cp:lastModifiedBy>
  <cp:revision>91</cp:revision>
  <dcterms:created xsi:type="dcterms:W3CDTF">2016-03-14T22:20:26Z</dcterms:created>
  <dcterms:modified xsi:type="dcterms:W3CDTF">2016-08-08T21:33:40Z</dcterms:modified>
</cp:coreProperties>
</file>