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73" r:id="rId3"/>
    <p:sldId id="257" r:id="rId4"/>
    <p:sldId id="258" r:id="rId5"/>
    <p:sldId id="271" r:id="rId6"/>
    <p:sldId id="272" r:id="rId7"/>
    <p:sldId id="275" r:id="rId8"/>
    <p:sldId id="274" r:id="rId9"/>
    <p:sldId id="276" r:id="rId10"/>
    <p:sldId id="277" r:id="rId11"/>
    <p:sldId id="27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p:scale>
          <a:sx n="70" d="100"/>
          <a:sy n="70" d="100"/>
        </p:scale>
        <p:origin x="512"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376A3-8CA0-C948-A934-53ECFCE34BB9}" type="doc">
      <dgm:prSet loTypeId="urn:microsoft.com/office/officeart/2005/8/layout/hProcess11" loCatId="" qsTypeId="urn:microsoft.com/office/officeart/2005/8/quickstyle/simple4" qsCatId="simple" csTypeId="urn:microsoft.com/office/officeart/2005/8/colors/accent1_2" csCatId="accent1" phldr="1"/>
      <dgm:spPr/>
    </dgm:pt>
    <dgm:pt modelId="{EEC997BF-61B6-6F48-A95A-FE370AD95339}">
      <dgm:prSet phldrT="[Text]"/>
      <dgm:spPr/>
      <dgm:t>
        <a:bodyPr/>
        <a:lstStyle/>
        <a:p>
          <a:r>
            <a:rPr lang="en-US" dirty="0" smtClean="0"/>
            <a:t>Parse &amp; </a:t>
          </a:r>
          <a:r>
            <a:rPr lang="en-US" dirty="0" smtClean="0"/>
            <a:t>Transform </a:t>
          </a:r>
          <a:r>
            <a:rPr lang="en-US" dirty="0" smtClean="0"/>
            <a:t>Training Data</a:t>
          </a:r>
          <a:endParaRPr lang="en-US" dirty="0"/>
        </a:p>
      </dgm:t>
    </dgm:pt>
    <dgm:pt modelId="{A6B816C3-8261-CA4F-806D-903C64CB4569}" type="parTrans" cxnId="{6D7AE04F-4B13-1941-9A7C-FA69D4172483}">
      <dgm:prSet/>
      <dgm:spPr/>
      <dgm:t>
        <a:bodyPr/>
        <a:lstStyle/>
        <a:p>
          <a:endParaRPr lang="en-US"/>
        </a:p>
      </dgm:t>
    </dgm:pt>
    <dgm:pt modelId="{ED6590ED-08DC-D24D-81CD-DB8C86776ABF}" type="sibTrans" cxnId="{6D7AE04F-4B13-1941-9A7C-FA69D4172483}">
      <dgm:prSet/>
      <dgm:spPr/>
      <dgm:t>
        <a:bodyPr/>
        <a:lstStyle/>
        <a:p>
          <a:endParaRPr lang="en-US"/>
        </a:p>
      </dgm:t>
    </dgm:pt>
    <dgm:pt modelId="{0B5B4760-EBA6-E144-9F80-FE3707918032}">
      <dgm:prSet phldrT="[Text]"/>
      <dgm:spPr/>
      <dgm:t>
        <a:bodyPr/>
        <a:lstStyle/>
        <a:p>
          <a:r>
            <a:rPr lang="en-US" dirty="0" smtClean="0"/>
            <a:t>Train </a:t>
          </a:r>
          <a:r>
            <a:rPr lang="en-US" dirty="0" smtClean="0"/>
            <a:t>Regression </a:t>
          </a:r>
          <a:r>
            <a:rPr lang="en-US" dirty="0" smtClean="0"/>
            <a:t>Model</a:t>
          </a:r>
          <a:endParaRPr lang="en-US" dirty="0"/>
        </a:p>
      </dgm:t>
    </dgm:pt>
    <dgm:pt modelId="{13A20BB4-C77B-3F4A-B004-0FEFC8B6C2BD}" type="parTrans" cxnId="{6C4DF022-1E91-4240-AEA6-BF2752E27154}">
      <dgm:prSet/>
      <dgm:spPr/>
      <dgm:t>
        <a:bodyPr/>
        <a:lstStyle/>
        <a:p>
          <a:endParaRPr lang="en-US"/>
        </a:p>
      </dgm:t>
    </dgm:pt>
    <dgm:pt modelId="{55CC6BBD-3992-5649-93E5-6C6527B95822}" type="sibTrans" cxnId="{6C4DF022-1E91-4240-AEA6-BF2752E27154}">
      <dgm:prSet/>
      <dgm:spPr/>
      <dgm:t>
        <a:bodyPr/>
        <a:lstStyle/>
        <a:p>
          <a:endParaRPr lang="en-US"/>
        </a:p>
      </dgm:t>
    </dgm:pt>
    <dgm:pt modelId="{341ACF85-7C2E-4A43-B1B6-ECD720E8614B}">
      <dgm:prSet phldrT="[Text]"/>
      <dgm:spPr/>
      <dgm:t>
        <a:bodyPr/>
        <a:lstStyle/>
        <a:p>
          <a:r>
            <a:rPr lang="en-US" dirty="0" smtClean="0"/>
            <a:t>Predict </a:t>
          </a:r>
          <a:r>
            <a:rPr lang="en-US" dirty="0" smtClean="0"/>
            <a:t>Demand Value</a:t>
          </a:r>
          <a:endParaRPr lang="en-US" dirty="0"/>
        </a:p>
      </dgm:t>
    </dgm:pt>
    <dgm:pt modelId="{F6E6DF7B-DB27-6F4A-87E3-743C750EA974}" type="parTrans" cxnId="{0A597857-85E4-934C-A89F-80CB965F674D}">
      <dgm:prSet/>
      <dgm:spPr/>
      <dgm:t>
        <a:bodyPr/>
        <a:lstStyle/>
        <a:p>
          <a:endParaRPr lang="en-US"/>
        </a:p>
      </dgm:t>
    </dgm:pt>
    <dgm:pt modelId="{A2D1521B-42A2-4845-A283-37E01CDA4FAA}" type="sibTrans" cxnId="{0A597857-85E4-934C-A89F-80CB965F674D}">
      <dgm:prSet/>
      <dgm:spPr/>
      <dgm:t>
        <a:bodyPr/>
        <a:lstStyle/>
        <a:p>
          <a:endParaRPr lang="en-US"/>
        </a:p>
      </dgm:t>
    </dgm:pt>
    <dgm:pt modelId="{E6EDF037-4706-C846-ABDA-A575CF7DFAFD}">
      <dgm:prSet/>
      <dgm:spPr/>
      <dgm:t>
        <a:bodyPr/>
        <a:lstStyle/>
        <a:p>
          <a:r>
            <a:rPr lang="en-US" dirty="0" smtClean="0"/>
            <a:t>Evaluate Model</a:t>
          </a:r>
          <a:endParaRPr lang="en-US" dirty="0"/>
        </a:p>
      </dgm:t>
    </dgm:pt>
    <dgm:pt modelId="{B21E111E-66DE-D349-B841-ECBDE89798E5}" type="parTrans" cxnId="{057AD42D-9650-3746-A725-CDC88B97CBC2}">
      <dgm:prSet/>
      <dgm:spPr/>
      <dgm:t>
        <a:bodyPr/>
        <a:lstStyle/>
        <a:p>
          <a:endParaRPr lang="en-US"/>
        </a:p>
      </dgm:t>
    </dgm:pt>
    <dgm:pt modelId="{8B1C7EB3-8D14-0749-97B9-6891A05DA3DE}" type="sibTrans" cxnId="{057AD42D-9650-3746-A725-CDC88B97CBC2}">
      <dgm:prSet/>
      <dgm:spPr/>
      <dgm:t>
        <a:bodyPr/>
        <a:lstStyle/>
        <a:p>
          <a:endParaRPr lang="en-US"/>
        </a:p>
      </dgm:t>
    </dgm:pt>
    <dgm:pt modelId="{35CB648A-149A-8C48-B6F8-3ECABACDA183}" type="pres">
      <dgm:prSet presAssocID="{A75376A3-8CA0-C948-A934-53ECFCE34BB9}" presName="Name0" presStyleCnt="0">
        <dgm:presLayoutVars>
          <dgm:dir/>
          <dgm:resizeHandles val="exact"/>
        </dgm:presLayoutVars>
      </dgm:prSet>
      <dgm:spPr/>
    </dgm:pt>
    <dgm:pt modelId="{92666555-BF25-D74A-BBB6-D1AE5E7C79B1}" type="pres">
      <dgm:prSet presAssocID="{A75376A3-8CA0-C948-A934-53ECFCE34BB9}" presName="arrow" presStyleLbl="bgShp" presStyleIdx="0" presStyleCnt="1"/>
      <dgm:spPr/>
    </dgm:pt>
    <dgm:pt modelId="{98977B13-08D0-8440-AC6C-6B67F555CCF7}" type="pres">
      <dgm:prSet presAssocID="{A75376A3-8CA0-C948-A934-53ECFCE34BB9}" presName="points" presStyleCnt="0"/>
      <dgm:spPr/>
    </dgm:pt>
    <dgm:pt modelId="{3300B314-4455-414B-9594-EF619980BDCC}" type="pres">
      <dgm:prSet presAssocID="{EEC997BF-61B6-6F48-A95A-FE370AD95339}" presName="compositeA" presStyleCnt="0"/>
      <dgm:spPr/>
    </dgm:pt>
    <dgm:pt modelId="{03663A82-1E4D-8F47-94F8-2D352308CAAC}" type="pres">
      <dgm:prSet presAssocID="{EEC997BF-61B6-6F48-A95A-FE370AD95339}" presName="textA" presStyleLbl="revTx" presStyleIdx="0" presStyleCnt="4">
        <dgm:presLayoutVars>
          <dgm:bulletEnabled val="1"/>
        </dgm:presLayoutVars>
      </dgm:prSet>
      <dgm:spPr/>
      <dgm:t>
        <a:bodyPr/>
        <a:lstStyle/>
        <a:p>
          <a:endParaRPr lang="en-US"/>
        </a:p>
      </dgm:t>
    </dgm:pt>
    <dgm:pt modelId="{2047D39B-69F3-3A42-B037-035F5E86822D}" type="pres">
      <dgm:prSet presAssocID="{EEC997BF-61B6-6F48-A95A-FE370AD95339}" presName="circleA" presStyleLbl="node1" presStyleIdx="0" presStyleCnt="4"/>
      <dgm:spPr/>
    </dgm:pt>
    <dgm:pt modelId="{C9ACD954-5F14-B941-AD3C-719794112ED0}" type="pres">
      <dgm:prSet presAssocID="{EEC997BF-61B6-6F48-A95A-FE370AD95339}" presName="spaceA" presStyleCnt="0"/>
      <dgm:spPr/>
    </dgm:pt>
    <dgm:pt modelId="{8D436A3E-38F6-7341-AEA4-55F8D3F57940}" type="pres">
      <dgm:prSet presAssocID="{ED6590ED-08DC-D24D-81CD-DB8C86776ABF}" presName="space" presStyleCnt="0"/>
      <dgm:spPr/>
    </dgm:pt>
    <dgm:pt modelId="{0C6DE62E-C277-5548-A208-BB8CDF58BC29}" type="pres">
      <dgm:prSet presAssocID="{0B5B4760-EBA6-E144-9F80-FE3707918032}" presName="compositeB" presStyleCnt="0"/>
      <dgm:spPr/>
    </dgm:pt>
    <dgm:pt modelId="{B9884FF7-14B7-F44E-B700-3979F42A521A}" type="pres">
      <dgm:prSet presAssocID="{0B5B4760-EBA6-E144-9F80-FE3707918032}" presName="textB" presStyleLbl="revTx" presStyleIdx="1" presStyleCnt="4">
        <dgm:presLayoutVars>
          <dgm:bulletEnabled val="1"/>
        </dgm:presLayoutVars>
      </dgm:prSet>
      <dgm:spPr/>
      <dgm:t>
        <a:bodyPr/>
        <a:lstStyle/>
        <a:p>
          <a:endParaRPr lang="en-US"/>
        </a:p>
      </dgm:t>
    </dgm:pt>
    <dgm:pt modelId="{FA5CB3FB-29FD-8947-8A80-AEA1C77013FA}" type="pres">
      <dgm:prSet presAssocID="{0B5B4760-EBA6-E144-9F80-FE3707918032}" presName="circleB" presStyleLbl="node1" presStyleIdx="1" presStyleCnt="4"/>
      <dgm:spPr/>
    </dgm:pt>
    <dgm:pt modelId="{50BC6DC0-C121-4844-BC80-5C628B4A6830}" type="pres">
      <dgm:prSet presAssocID="{0B5B4760-EBA6-E144-9F80-FE3707918032}" presName="spaceB" presStyleCnt="0"/>
      <dgm:spPr/>
    </dgm:pt>
    <dgm:pt modelId="{216C54F0-1614-154A-8338-971F26FC24D9}" type="pres">
      <dgm:prSet presAssocID="{55CC6BBD-3992-5649-93E5-6C6527B95822}" presName="space" presStyleCnt="0"/>
      <dgm:spPr/>
    </dgm:pt>
    <dgm:pt modelId="{76C97122-B348-1741-9A4F-79B534ACEBF8}" type="pres">
      <dgm:prSet presAssocID="{341ACF85-7C2E-4A43-B1B6-ECD720E8614B}" presName="compositeA" presStyleCnt="0"/>
      <dgm:spPr/>
    </dgm:pt>
    <dgm:pt modelId="{BAD8F510-822E-1A42-A48D-176CEBA4F6FE}" type="pres">
      <dgm:prSet presAssocID="{341ACF85-7C2E-4A43-B1B6-ECD720E8614B}" presName="textA" presStyleLbl="revTx" presStyleIdx="2" presStyleCnt="4">
        <dgm:presLayoutVars>
          <dgm:bulletEnabled val="1"/>
        </dgm:presLayoutVars>
      </dgm:prSet>
      <dgm:spPr/>
      <dgm:t>
        <a:bodyPr/>
        <a:lstStyle/>
        <a:p>
          <a:endParaRPr lang="en-US"/>
        </a:p>
      </dgm:t>
    </dgm:pt>
    <dgm:pt modelId="{3E05E1DA-EA60-AB44-BEF0-C61CA2A7D575}" type="pres">
      <dgm:prSet presAssocID="{341ACF85-7C2E-4A43-B1B6-ECD720E8614B}" presName="circleA" presStyleLbl="node1" presStyleIdx="2" presStyleCnt="4"/>
      <dgm:spPr/>
    </dgm:pt>
    <dgm:pt modelId="{0EB3A429-A80E-1048-B5C8-E877343ABB79}" type="pres">
      <dgm:prSet presAssocID="{341ACF85-7C2E-4A43-B1B6-ECD720E8614B}" presName="spaceA" presStyleCnt="0"/>
      <dgm:spPr/>
    </dgm:pt>
    <dgm:pt modelId="{DA736EF4-144F-7D46-874F-45D114B038AD}" type="pres">
      <dgm:prSet presAssocID="{A2D1521B-42A2-4845-A283-37E01CDA4FAA}" presName="space" presStyleCnt="0"/>
      <dgm:spPr/>
    </dgm:pt>
    <dgm:pt modelId="{13CDE3D9-3C51-CB4D-80D4-DEA910E8BDAB}" type="pres">
      <dgm:prSet presAssocID="{E6EDF037-4706-C846-ABDA-A575CF7DFAFD}" presName="compositeB" presStyleCnt="0"/>
      <dgm:spPr/>
    </dgm:pt>
    <dgm:pt modelId="{FD80C9A0-37F0-414B-BB7C-B97509549639}" type="pres">
      <dgm:prSet presAssocID="{E6EDF037-4706-C846-ABDA-A575CF7DFAFD}" presName="textB" presStyleLbl="revTx" presStyleIdx="3" presStyleCnt="4" custScaleX="121660" custScaleY="105984" custLinFactNeighborX="-1993" custLinFactNeighborY="-1496">
        <dgm:presLayoutVars>
          <dgm:bulletEnabled val="1"/>
        </dgm:presLayoutVars>
      </dgm:prSet>
      <dgm:spPr/>
      <dgm:t>
        <a:bodyPr/>
        <a:lstStyle/>
        <a:p>
          <a:endParaRPr lang="en-US"/>
        </a:p>
      </dgm:t>
    </dgm:pt>
    <dgm:pt modelId="{4E6A5495-A281-0143-8508-DD950EB445C8}" type="pres">
      <dgm:prSet presAssocID="{E6EDF037-4706-C846-ABDA-A575CF7DFAFD}" presName="circleB" presStyleLbl="node1" presStyleIdx="3" presStyleCnt="4"/>
      <dgm:spPr/>
    </dgm:pt>
    <dgm:pt modelId="{A93DDEB4-09F1-FC46-8AF6-E182E6F5771D}" type="pres">
      <dgm:prSet presAssocID="{E6EDF037-4706-C846-ABDA-A575CF7DFAFD}" presName="spaceB" presStyleCnt="0"/>
      <dgm:spPr/>
    </dgm:pt>
  </dgm:ptLst>
  <dgm:cxnLst>
    <dgm:cxn modelId="{436B581B-BC7B-C14F-B686-C077C02E6BAC}" type="presOf" srcId="{0B5B4760-EBA6-E144-9F80-FE3707918032}" destId="{B9884FF7-14B7-F44E-B700-3979F42A521A}" srcOrd="0" destOrd="0" presId="urn:microsoft.com/office/officeart/2005/8/layout/hProcess11"/>
    <dgm:cxn modelId="{CCE5974B-58B2-BE4C-B917-C47FCF98B9A6}" type="presOf" srcId="{EEC997BF-61B6-6F48-A95A-FE370AD95339}" destId="{03663A82-1E4D-8F47-94F8-2D352308CAAC}" srcOrd="0" destOrd="0" presId="urn:microsoft.com/office/officeart/2005/8/layout/hProcess11"/>
    <dgm:cxn modelId="{F349E589-5D46-8A4C-97F9-B47518598D68}" type="presOf" srcId="{341ACF85-7C2E-4A43-B1B6-ECD720E8614B}" destId="{BAD8F510-822E-1A42-A48D-176CEBA4F6FE}" srcOrd="0" destOrd="0" presId="urn:microsoft.com/office/officeart/2005/8/layout/hProcess11"/>
    <dgm:cxn modelId="{ECC78016-4613-C44A-AF5A-2B9FAA31B86A}" type="presOf" srcId="{E6EDF037-4706-C846-ABDA-A575CF7DFAFD}" destId="{FD80C9A0-37F0-414B-BB7C-B97509549639}" srcOrd="0" destOrd="0" presId="urn:microsoft.com/office/officeart/2005/8/layout/hProcess11"/>
    <dgm:cxn modelId="{AA5C0D5A-CD5B-184B-9B5A-614F64FC84C0}" type="presOf" srcId="{A75376A3-8CA0-C948-A934-53ECFCE34BB9}" destId="{35CB648A-149A-8C48-B6F8-3ECABACDA183}" srcOrd="0" destOrd="0" presId="urn:microsoft.com/office/officeart/2005/8/layout/hProcess11"/>
    <dgm:cxn modelId="{6D7AE04F-4B13-1941-9A7C-FA69D4172483}" srcId="{A75376A3-8CA0-C948-A934-53ECFCE34BB9}" destId="{EEC997BF-61B6-6F48-A95A-FE370AD95339}" srcOrd="0" destOrd="0" parTransId="{A6B816C3-8261-CA4F-806D-903C64CB4569}" sibTransId="{ED6590ED-08DC-D24D-81CD-DB8C86776ABF}"/>
    <dgm:cxn modelId="{057AD42D-9650-3746-A725-CDC88B97CBC2}" srcId="{A75376A3-8CA0-C948-A934-53ECFCE34BB9}" destId="{E6EDF037-4706-C846-ABDA-A575CF7DFAFD}" srcOrd="3" destOrd="0" parTransId="{B21E111E-66DE-D349-B841-ECBDE89798E5}" sibTransId="{8B1C7EB3-8D14-0749-97B9-6891A05DA3DE}"/>
    <dgm:cxn modelId="{6C4DF022-1E91-4240-AEA6-BF2752E27154}" srcId="{A75376A3-8CA0-C948-A934-53ECFCE34BB9}" destId="{0B5B4760-EBA6-E144-9F80-FE3707918032}" srcOrd="1" destOrd="0" parTransId="{13A20BB4-C77B-3F4A-B004-0FEFC8B6C2BD}" sibTransId="{55CC6BBD-3992-5649-93E5-6C6527B95822}"/>
    <dgm:cxn modelId="{0A597857-85E4-934C-A89F-80CB965F674D}" srcId="{A75376A3-8CA0-C948-A934-53ECFCE34BB9}" destId="{341ACF85-7C2E-4A43-B1B6-ECD720E8614B}" srcOrd="2" destOrd="0" parTransId="{F6E6DF7B-DB27-6F4A-87E3-743C750EA974}" sibTransId="{A2D1521B-42A2-4845-A283-37E01CDA4FAA}"/>
    <dgm:cxn modelId="{5E0D4444-0E29-3744-B132-D49AAA25B75C}" type="presParOf" srcId="{35CB648A-149A-8C48-B6F8-3ECABACDA183}" destId="{92666555-BF25-D74A-BBB6-D1AE5E7C79B1}" srcOrd="0" destOrd="0" presId="urn:microsoft.com/office/officeart/2005/8/layout/hProcess11"/>
    <dgm:cxn modelId="{39196875-56A8-124F-A9ED-4590FA3F5AAC}" type="presParOf" srcId="{35CB648A-149A-8C48-B6F8-3ECABACDA183}" destId="{98977B13-08D0-8440-AC6C-6B67F555CCF7}" srcOrd="1" destOrd="0" presId="urn:microsoft.com/office/officeart/2005/8/layout/hProcess11"/>
    <dgm:cxn modelId="{34554721-5293-2646-8BAE-253346485827}" type="presParOf" srcId="{98977B13-08D0-8440-AC6C-6B67F555CCF7}" destId="{3300B314-4455-414B-9594-EF619980BDCC}" srcOrd="0" destOrd="0" presId="urn:microsoft.com/office/officeart/2005/8/layout/hProcess11"/>
    <dgm:cxn modelId="{75826972-46C9-BC43-A292-B5CA4F70DAE9}" type="presParOf" srcId="{3300B314-4455-414B-9594-EF619980BDCC}" destId="{03663A82-1E4D-8F47-94F8-2D352308CAAC}" srcOrd="0" destOrd="0" presId="urn:microsoft.com/office/officeart/2005/8/layout/hProcess11"/>
    <dgm:cxn modelId="{1D715E2A-70A3-DA40-9815-B66FE2BBE0BE}" type="presParOf" srcId="{3300B314-4455-414B-9594-EF619980BDCC}" destId="{2047D39B-69F3-3A42-B037-035F5E86822D}" srcOrd="1" destOrd="0" presId="urn:microsoft.com/office/officeart/2005/8/layout/hProcess11"/>
    <dgm:cxn modelId="{680C4C72-6A6A-2C42-BC79-F40598695F02}" type="presParOf" srcId="{3300B314-4455-414B-9594-EF619980BDCC}" destId="{C9ACD954-5F14-B941-AD3C-719794112ED0}" srcOrd="2" destOrd="0" presId="urn:microsoft.com/office/officeart/2005/8/layout/hProcess11"/>
    <dgm:cxn modelId="{A5D55234-810A-A74E-8383-90EC37F6A61F}" type="presParOf" srcId="{98977B13-08D0-8440-AC6C-6B67F555CCF7}" destId="{8D436A3E-38F6-7341-AEA4-55F8D3F57940}" srcOrd="1" destOrd="0" presId="urn:microsoft.com/office/officeart/2005/8/layout/hProcess11"/>
    <dgm:cxn modelId="{F6E34947-341A-6646-B079-BA905926AB09}" type="presParOf" srcId="{98977B13-08D0-8440-AC6C-6B67F555CCF7}" destId="{0C6DE62E-C277-5548-A208-BB8CDF58BC29}" srcOrd="2" destOrd="0" presId="urn:microsoft.com/office/officeart/2005/8/layout/hProcess11"/>
    <dgm:cxn modelId="{22D1E5FB-63B3-904A-B2E3-395BC4C77117}" type="presParOf" srcId="{0C6DE62E-C277-5548-A208-BB8CDF58BC29}" destId="{B9884FF7-14B7-F44E-B700-3979F42A521A}" srcOrd="0" destOrd="0" presId="urn:microsoft.com/office/officeart/2005/8/layout/hProcess11"/>
    <dgm:cxn modelId="{577E7839-D576-4940-B9B5-FF388B25461C}" type="presParOf" srcId="{0C6DE62E-C277-5548-A208-BB8CDF58BC29}" destId="{FA5CB3FB-29FD-8947-8A80-AEA1C77013FA}" srcOrd="1" destOrd="0" presId="urn:microsoft.com/office/officeart/2005/8/layout/hProcess11"/>
    <dgm:cxn modelId="{B59896B9-F698-444E-8EB3-E61ABA8C595D}" type="presParOf" srcId="{0C6DE62E-C277-5548-A208-BB8CDF58BC29}" destId="{50BC6DC0-C121-4844-BC80-5C628B4A6830}" srcOrd="2" destOrd="0" presId="urn:microsoft.com/office/officeart/2005/8/layout/hProcess11"/>
    <dgm:cxn modelId="{4BB9447A-D41C-684A-933A-E84450175FF6}" type="presParOf" srcId="{98977B13-08D0-8440-AC6C-6B67F555CCF7}" destId="{216C54F0-1614-154A-8338-971F26FC24D9}" srcOrd="3" destOrd="0" presId="urn:microsoft.com/office/officeart/2005/8/layout/hProcess11"/>
    <dgm:cxn modelId="{93D28E51-DE98-0648-9524-80AE19C90159}" type="presParOf" srcId="{98977B13-08D0-8440-AC6C-6B67F555CCF7}" destId="{76C97122-B348-1741-9A4F-79B534ACEBF8}" srcOrd="4" destOrd="0" presId="urn:microsoft.com/office/officeart/2005/8/layout/hProcess11"/>
    <dgm:cxn modelId="{F4EAC2B1-A8B2-7741-912A-856C52117A33}" type="presParOf" srcId="{76C97122-B348-1741-9A4F-79B534ACEBF8}" destId="{BAD8F510-822E-1A42-A48D-176CEBA4F6FE}" srcOrd="0" destOrd="0" presId="urn:microsoft.com/office/officeart/2005/8/layout/hProcess11"/>
    <dgm:cxn modelId="{C2408216-AB36-0C43-B741-A86545742F90}" type="presParOf" srcId="{76C97122-B348-1741-9A4F-79B534ACEBF8}" destId="{3E05E1DA-EA60-AB44-BEF0-C61CA2A7D575}" srcOrd="1" destOrd="0" presId="urn:microsoft.com/office/officeart/2005/8/layout/hProcess11"/>
    <dgm:cxn modelId="{D2FEDEE9-DC74-6448-B7FF-02BEFF5A747D}" type="presParOf" srcId="{76C97122-B348-1741-9A4F-79B534ACEBF8}" destId="{0EB3A429-A80E-1048-B5C8-E877343ABB79}" srcOrd="2" destOrd="0" presId="urn:microsoft.com/office/officeart/2005/8/layout/hProcess11"/>
    <dgm:cxn modelId="{2E4A1928-7D7D-B749-8CA4-3735FF0CE02D}" type="presParOf" srcId="{98977B13-08D0-8440-AC6C-6B67F555CCF7}" destId="{DA736EF4-144F-7D46-874F-45D114B038AD}" srcOrd="5" destOrd="0" presId="urn:microsoft.com/office/officeart/2005/8/layout/hProcess11"/>
    <dgm:cxn modelId="{3F5C5EE3-3B8D-D84F-8E40-98C7BA21968D}" type="presParOf" srcId="{98977B13-08D0-8440-AC6C-6B67F555CCF7}" destId="{13CDE3D9-3C51-CB4D-80D4-DEA910E8BDAB}" srcOrd="6" destOrd="0" presId="urn:microsoft.com/office/officeart/2005/8/layout/hProcess11"/>
    <dgm:cxn modelId="{C4097D3F-120B-4D41-B14E-BA67E0FB3C44}" type="presParOf" srcId="{13CDE3D9-3C51-CB4D-80D4-DEA910E8BDAB}" destId="{FD80C9A0-37F0-414B-BB7C-B97509549639}" srcOrd="0" destOrd="0" presId="urn:microsoft.com/office/officeart/2005/8/layout/hProcess11"/>
    <dgm:cxn modelId="{2A37A637-4201-644F-B6CA-1D695CAD8532}" type="presParOf" srcId="{13CDE3D9-3C51-CB4D-80D4-DEA910E8BDAB}" destId="{4E6A5495-A281-0143-8508-DD950EB445C8}" srcOrd="1" destOrd="0" presId="urn:microsoft.com/office/officeart/2005/8/layout/hProcess11"/>
    <dgm:cxn modelId="{F2381278-CE4E-7540-B198-D249E4E41494}" type="presParOf" srcId="{13CDE3D9-3C51-CB4D-80D4-DEA910E8BDAB}" destId="{A93DDEB4-09F1-FC46-8AF6-E182E6F5771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66555-BF25-D74A-BBB6-D1AE5E7C79B1}">
      <dsp:nvSpPr>
        <dsp:cNvPr id="0" name=""/>
        <dsp:cNvSpPr/>
      </dsp:nvSpPr>
      <dsp:spPr>
        <a:xfrm>
          <a:off x="0" y="1133475"/>
          <a:ext cx="8915400" cy="1511300"/>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03663A82-1E4D-8F47-94F8-2D352308CAAC}">
      <dsp:nvSpPr>
        <dsp:cNvPr id="0" name=""/>
        <dsp:cNvSpPr/>
      </dsp:nvSpPr>
      <dsp:spPr>
        <a:xfrm>
          <a:off x="126" y="0"/>
          <a:ext cx="1837495"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lvl="0" algn="ctr" defTabSz="933450">
            <a:lnSpc>
              <a:spcPct val="90000"/>
            </a:lnSpc>
            <a:spcBef>
              <a:spcPct val="0"/>
            </a:spcBef>
            <a:spcAft>
              <a:spcPct val="35000"/>
            </a:spcAft>
          </a:pPr>
          <a:r>
            <a:rPr lang="en-US" sz="2100" kern="1200" dirty="0" smtClean="0"/>
            <a:t>Parse &amp; </a:t>
          </a:r>
          <a:r>
            <a:rPr lang="en-US" sz="2100" kern="1200" dirty="0" smtClean="0"/>
            <a:t>Transform </a:t>
          </a:r>
          <a:r>
            <a:rPr lang="en-US" sz="2100" kern="1200" dirty="0" smtClean="0"/>
            <a:t>Training Data</a:t>
          </a:r>
          <a:endParaRPr lang="en-US" sz="2100" kern="1200" dirty="0"/>
        </a:p>
      </dsp:txBody>
      <dsp:txXfrm>
        <a:off x="126" y="0"/>
        <a:ext cx="1837495" cy="1511300"/>
      </dsp:txXfrm>
    </dsp:sp>
    <dsp:sp modelId="{2047D39B-69F3-3A42-B037-035F5E86822D}">
      <dsp:nvSpPr>
        <dsp:cNvPr id="0" name=""/>
        <dsp:cNvSpPr/>
      </dsp:nvSpPr>
      <dsp:spPr>
        <a:xfrm>
          <a:off x="729961" y="1700212"/>
          <a:ext cx="377825" cy="3778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9884FF7-14B7-F44E-B700-3979F42A521A}">
      <dsp:nvSpPr>
        <dsp:cNvPr id="0" name=""/>
        <dsp:cNvSpPr/>
      </dsp:nvSpPr>
      <dsp:spPr>
        <a:xfrm>
          <a:off x="1929496" y="2266950"/>
          <a:ext cx="1837495"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Train </a:t>
          </a:r>
          <a:r>
            <a:rPr lang="en-US" sz="2100" kern="1200" dirty="0" smtClean="0"/>
            <a:t>Regression </a:t>
          </a:r>
          <a:r>
            <a:rPr lang="en-US" sz="2100" kern="1200" dirty="0" smtClean="0"/>
            <a:t>Model</a:t>
          </a:r>
          <a:endParaRPr lang="en-US" sz="2100" kern="1200" dirty="0"/>
        </a:p>
      </dsp:txBody>
      <dsp:txXfrm>
        <a:off x="1929496" y="2266950"/>
        <a:ext cx="1837495" cy="1511300"/>
      </dsp:txXfrm>
    </dsp:sp>
    <dsp:sp modelId="{FA5CB3FB-29FD-8947-8A80-AEA1C77013FA}">
      <dsp:nvSpPr>
        <dsp:cNvPr id="0" name=""/>
        <dsp:cNvSpPr/>
      </dsp:nvSpPr>
      <dsp:spPr>
        <a:xfrm>
          <a:off x="2659331" y="1700212"/>
          <a:ext cx="377825" cy="3778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AD8F510-822E-1A42-A48D-176CEBA4F6FE}">
      <dsp:nvSpPr>
        <dsp:cNvPr id="0" name=""/>
        <dsp:cNvSpPr/>
      </dsp:nvSpPr>
      <dsp:spPr>
        <a:xfrm>
          <a:off x="3858866" y="0"/>
          <a:ext cx="1837495" cy="151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lvl="0" algn="ctr" defTabSz="933450">
            <a:lnSpc>
              <a:spcPct val="90000"/>
            </a:lnSpc>
            <a:spcBef>
              <a:spcPct val="0"/>
            </a:spcBef>
            <a:spcAft>
              <a:spcPct val="35000"/>
            </a:spcAft>
          </a:pPr>
          <a:r>
            <a:rPr lang="en-US" sz="2100" kern="1200" dirty="0" smtClean="0"/>
            <a:t>Predict </a:t>
          </a:r>
          <a:r>
            <a:rPr lang="en-US" sz="2100" kern="1200" dirty="0" smtClean="0"/>
            <a:t>Demand Value</a:t>
          </a:r>
          <a:endParaRPr lang="en-US" sz="2100" kern="1200" dirty="0"/>
        </a:p>
      </dsp:txBody>
      <dsp:txXfrm>
        <a:off x="3858866" y="0"/>
        <a:ext cx="1837495" cy="1511300"/>
      </dsp:txXfrm>
    </dsp:sp>
    <dsp:sp modelId="{3E05E1DA-EA60-AB44-BEF0-C61CA2A7D575}">
      <dsp:nvSpPr>
        <dsp:cNvPr id="0" name=""/>
        <dsp:cNvSpPr/>
      </dsp:nvSpPr>
      <dsp:spPr>
        <a:xfrm>
          <a:off x="4588701" y="1700212"/>
          <a:ext cx="377825" cy="3778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D80C9A0-37F0-414B-BB7C-B97509549639}">
      <dsp:nvSpPr>
        <dsp:cNvPr id="0" name=""/>
        <dsp:cNvSpPr/>
      </dsp:nvSpPr>
      <dsp:spPr>
        <a:xfrm>
          <a:off x="5751615" y="2176513"/>
          <a:ext cx="2235496" cy="160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Evaluate Model</a:t>
          </a:r>
          <a:endParaRPr lang="en-US" sz="2100" kern="1200" dirty="0"/>
        </a:p>
      </dsp:txBody>
      <dsp:txXfrm>
        <a:off x="5751615" y="2176513"/>
        <a:ext cx="2235496" cy="1601736"/>
      </dsp:txXfrm>
    </dsp:sp>
    <dsp:sp modelId="{4E6A5495-A281-0143-8508-DD950EB445C8}">
      <dsp:nvSpPr>
        <dsp:cNvPr id="0" name=""/>
        <dsp:cNvSpPr/>
      </dsp:nvSpPr>
      <dsp:spPr>
        <a:xfrm>
          <a:off x="6717072" y="1677603"/>
          <a:ext cx="377825" cy="3778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301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7297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20655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8243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90874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04294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66390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729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4386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132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7196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4423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0055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068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181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4854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8/8/2016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831465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grupo-bimbo-inventory-demand/dat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itbucket.org/arora_par/demand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spark://ec2-52-41-138-171.us-west-2.compute.amazonaws.com:7077/" TargetMode="External"/><Relationship Id="rId2" Type="http://schemas.openxmlformats.org/officeDocument/2006/relationships/hyperlink" Target="mailto:root@ec2-52-41-138-171.us-west-2.compute.amazonaw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0042"/>
            <a:ext cx="9220985" cy="3237339"/>
          </a:xfrm>
        </p:spPr>
        <p:txBody>
          <a:bodyPr>
            <a:normAutofit fontScale="90000"/>
          </a:bodyPr>
          <a:lstStyle/>
          <a:p>
            <a:r>
              <a:rPr lang="en-US" sz="7200" dirty="0" smtClean="0"/>
              <a:t>GRUPO BIMBO DEMAND PREDICTION</a:t>
            </a:r>
            <a:endParaRPr lang="en-US" sz="7200" dirty="0"/>
          </a:p>
        </p:txBody>
      </p:sp>
      <p:sp>
        <p:nvSpPr>
          <p:cNvPr id="3" name="Subtitle 2"/>
          <p:cNvSpPr>
            <a:spLocks noGrp="1"/>
          </p:cNvSpPr>
          <p:nvPr>
            <p:ph type="subTitle" idx="1"/>
          </p:nvPr>
        </p:nvSpPr>
        <p:spPr/>
        <p:txBody>
          <a:bodyPr>
            <a:normAutofit/>
          </a:bodyPr>
          <a:lstStyle/>
          <a:p>
            <a:pPr marL="342900" indent="-342900">
              <a:buFontTx/>
              <a:buChar char="-"/>
            </a:pPr>
            <a:r>
              <a:rPr lang="en-US" sz="2000" dirty="0" smtClean="0"/>
              <a:t>Tanya Malhotra (malhotra.t@husky.neu.edu)</a:t>
            </a:r>
            <a:endParaRPr lang="en-US" sz="2000" dirty="0" smtClean="0"/>
          </a:p>
          <a:p>
            <a:pPr marL="342900" indent="-342900">
              <a:buFontTx/>
              <a:buChar char="-"/>
            </a:pPr>
            <a:r>
              <a:rPr lang="en-US" sz="2000" dirty="0" smtClean="0"/>
              <a:t>Paritosh </a:t>
            </a:r>
            <a:r>
              <a:rPr lang="en-US" sz="2000" dirty="0" smtClean="0"/>
              <a:t>Arora (arora.par@husky.neu.edu)</a:t>
            </a:r>
            <a:endParaRPr lang="en-US" sz="2000" dirty="0"/>
          </a:p>
        </p:txBody>
      </p:sp>
    </p:spTree>
    <p:extLst>
      <p:ext uri="{BB962C8B-B14F-4D97-AF65-F5344CB8AC3E}">
        <p14:creationId xmlns:p14="http://schemas.microsoft.com/office/powerpoint/2010/main" val="22798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Results</a:t>
            </a:r>
            <a:endParaRPr lang="en-US" dirty="0"/>
          </a:p>
        </p:txBody>
      </p:sp>
      <p:sp>
        <p:nvSpPr>
          <p:cNvPr id="5" name="Content Placeholder 4"/>
          <p:cNvSpPr>
            <a:spLocks noGrp="1"/>
          </p:cNvSpPr>
          <p:nvPr>
            <p:ph idx="1"/>
          </p:nvPr>
        </p:nvSpPr>
        <p:spPr>
          <a:xfrm>
            <a:off x="2589212" y="1756904"/>
            <a:ext cx="8915400" cy="3777622"/>
          </a:xfrm>
        </p:spPr>
        <p:txBody>
          <a:bodyPr/>
          <a:lstStyle/>
          <a:p>
            <a:r>
              <a:rPr lang="en-US" dirty="0" smtClean="0"/>
              <a:t>Formula for evaluation: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Final Result: </a:t>
            </a:r>
            <a:r>
              <a:rPr lang="en-US" dirty="0"/>
              <a:t>0.310235374584404</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3049" y="2560320"/>
            <a:ext cx="4188426" cy="2170790"/>
          </a:xfrm>
          <a:prstGeom prst="rect">
            <a:avLst/>
          </a:prstGeom>
        </p:spPr>
      </p:pic>
    </p:spTree>
    <p:extLst>
      <p:ext uri="{BB962C8B-B14F-4D97-AF65-F5344CB8AC3E}">
        <p14:creationId xmlns:p14="http://schemas.microsoft.com/office/powerpoint/2010/main" val="312104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Size of the dataset – Too big to run on standalone syste</a:t>
            </a:r>
            <a:r>
              <a:rPr lang="en-US" dirty="0"/>
              <a:t>m</a:t>
            </a:r>
            <a:endParaRPr lang="en-US" dirty="0" smtClean="0"/>
          </a:p>
          <a:p>
            <a:r>
              <a:rPr lang="en-US" dirty="0" smtClean="0"/>
              <a:t>Cluster setup – Access issues for command line tools</a:t>
            </a:r>
          </a:p>
          <a:p>
            <a:r>
              <a:rPr lang="en-US" dirty="0" smtClean="0"/>
              <a:t>JDK compatibility issue – 8 vs 7 on localhost and cluster</a:t>
            </a:r>
          </a:p>
          <a:p>
            <a:r>
              <a:rPr lang="en-US" dirty="0" smtClean="0"/>
              <a:t>Spark compatibility issues – 2.0.0 vs 1.6.2</a:t>
            </a:r>
          </a:p>
        </p:txBody>
      </p:sp>
    </p:spTree>
    <p:extLst>
      <p:ext uri="{BB962C8B-B14F-4D97-AF65-F5344CB8AC3E}">
        <p14:creationId xmlns:p14="http://schemas.microsoft.com/office/powerpoint/2010/main" val="3829662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115" y="2364233"/>
            <a:ext cx="10058400" cy="1609344"/>
          </a:xfrm>
        </p:spPr>
        <p:txBody>
          <a:bodyPr/>
          <a:lstStyle/>
          <a:p>
            <a:r>
              <a:rPr lang="en-US" dirty="0" smtClean="0"/>
              <a:t>Thank you!</a:t>
            </a:r>
            <a:endParaRPr lang="en-US" dirty="0"/>
          </a:p>
        </p:txBody>
      </p:sp>
    </p:spTree>
    <p:extLst>
      <p:ext uri="{BB962C8B-B14F-4D97-AF65-F5344CB8AC3E}">
        <p14:creationId xmlns:p14="http://schemas.microsoft.com/office/powerpoint/2010/main" val="142126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0804"/>
          </a:xfrm>
        </p:spPr>
        <p:txBody>
          <a:bodyPr/>
          <a:lstStyle/>
          <a:p>
            <a:r>
              <a:rPr lang="en-US" dirty="0" smtClean="0"/>
              <a:t>Business </a:t>
            </a:r>
            <a:r>
              <a:rPr lang="en-US" dirty="0" smtClean="0"/>
              <a:t>Goal</a:t>
            </a:r>
            <a:endParaRPr lang="en-US" dirty="0"/>
          </a:p>
        </p:txBody>
      </p:sp>
      <p:sp>
        <p:nvSpPr>
          <p:cNvPr id="3" name="Content Placeholder 2"/>
          <p:cNvSpPr>
            <a:spLocks noGrp="1"/>
          </p:cNvSpPr>
          <p:nvPr>
            <p:ph idx="1"/>
          </p:nvPr>
        </p:nvSpPr>
        <p:spPr>
          <a:xfrm>
            <a:off x="2745325" y="4243064"/>
            <a:ext cx="8915400" cy="1296273"/>
          </a:xfrm>
        </p:spPr>
        <p:txBody>
          <a:bodyPr/>
          <a:lstStyle/>
          <a:p>
            <a:r>
              <a:rPr lang="en-US" dirty="0"/>
              <a:t>Set up platform to analyze and process the big dataset</a:t>
            </a:r>
          </a:p>
          <a:p>
            <a:r>
              <a:rPr lang="en-US" dirty="0"/>
              <a:t>Apply predictive analysis on provided dataset and evaluate the resultant model</a:t>
            </a:r>
            <a:endParaRPr lang="en-US" dirty="0"/>
          </a:p>
        </p:txBody>
      </p:sp>
      <p:sp>
        <p:nvSpPr>
          <p:cNvPr id="4" name="Title 1"/>
          <p:cNvSpPr txBox="1">
            <a:spLocks/>
          </p:cNvSpPr>
          <p:nvPr/>
        </p:nvSpPr>
        <p:spPr>
          <a:xfrm>
            <a:off x="2592924" y="3452260"/>
            <a:ext cx="8911687" cy="7908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Technical Goal</a:t>
            </a:r>
          </a:p>
        </p:txBody>
      </p:sp>
      <p:sp>
        <p:nvSpPr>
          <p:cNvPr id="6" name="Content Placeholder 2"/>
          <p:cNvSpPr txBox="1">
            <a:spLocks/>
          </p:cNvSpPr>
          <p:nvPr/>
        </p:nvSpPr>
        <p:spPr>
          <a:xfrm>
            <a:off x="2745325" y="1669983"/>
            <a:ext cx="8915400" cy="18320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Currently, the bakery’s demand is anticipated by the workers based on their personal experience. This needs to be changed by predicting the demand based on historical sales data in order to be more accurate.</a:t>
            </a:r>
          </a:p>
          <a:p>
            <a:r>
              <a:rPr lang="en-US" dirty="0" smtClean="0"/>
              <a:t>While doing so, </a:t>
            </a:r>
            <a:r>
              <a:rPr lang="en-US" dirty="0" err="1" smtClean="0"/>
              <a:t>Grupo</a:t>
            </a:r>
            <a:r>
              <a:rPr lang="en-US" dirty="0" smtClean="0"/>
              <a:t> Bimbo intends to reduce the amount spent on refunds to store owners with surplus product unfit for sale.</a:t>
            </a:r>
            <a:endParaRPr lang="en-US" dirty="0"/>
          </a:p>
        </p:txBody>
      </p:sp>
    </p:spTree>
    <p:extLst>
      <p:ext uri="{BB962C8B-B14F-4D97-AF65-F5344CB8AC3E}">
        <p14:creationId xmlns:p14="http://schemas.microsoft.com/office/powerpoint/2010/main" val="401529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15957" y="684128"/>
            <a:ext cx="8535323" cy="51084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t>Data </a:t>
            </a:r>
            <a:r>
              <a:rPr lang="en-US" dirty="0" smtClean="0"/>
              <a:t>source</a:t>
            </a:r>
            <a:endParaRPr lang="en-US" dirty="0"/>
          </a:p>
        </p:txBody>
      </p:sp>
      <p:sp>
        <p:nvSpPr>
          <p:cNvPr id="5" name="Content Placeholder 2"/>
          <p:cNvSpPr txBox="1">
            <a:spLocks/>
          </p:cNvSpPr>
          <p:nvPr/>
        </p:nvSpPr>
        <p:spPr>
          <a:xfrm>
            <a:off x="2408547" y="1359332"/>
            <a:ext cx="8539036" cy="11131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The data is sourced from one of the current </a:t>
            </a:r>
            <a:r>
              <a:rPr lang="en-US" dirty="0" err="1" smtClean="0"/>
              <a:t>Kaggle</a:t>
            </a:r>
            <a:r>
              <a:rPr lang="en-US" dirty="0" smtClean="0"/>
              <a:t> competitions:</a:t>
            </a:r>
          </a:p>
          <a:p>
            <a:pPr marL="0" indent="0">
              <a:buNone/>
            </a:pPr>
            <a:r>
              <a:rPr lang="en-US" dirty="0">
                <a:hlinkClick r:id="rId3"/>
              </a:rPr>
              <a:t>https://</a:t>
            </a:r>
            <a:r>
              <a:rPr lang="en-US" dirty="0" smtClean="0">
                <a:hlinkClick r:id="rId3"/>
              </a:rPr>
              <a:t>www.kaggle.com/c/grupo-bimbo-inventory-demand/data</a:t>
            </a:r>
            <a:endParaRPr lang="en-US" dirty="0" smtClean="0"/>
          </a:p>
          <a:p>
            <a:pPr marL="0" indent="0">
              <a:buNone/>
            </a:pP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547" y="2636806"/>
            <a:ext cx="8534565" cy="3384184"/>
          </a:xfrm>
          <a:prstGeom prst="rect">
            <a:avLst/>
          </a:prstGeom>
        </p:spPr>
      </p:pic>
    </p:spTree>
    <p:extLst>
      <p:ext uri="{BB962C8B-B14F-4D97-AF65-F5344CB8AC3E}">
        <p14:creationId xmlns:p14="http://schemas.microsoft.com/office/powerpoint/2010/main" val="135005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4774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35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373" y="590837"/>
            <a:ext cx="4675311" cy="882156"/>
          </a:xfrm>
        </p:spPr>
        <p:txBody>
          <a:bodyPr/>
          <a:lstStyle/>
          <a:p>
            <a:r>
              <a:rPr lang="en-US" dirty="0" smtClean="0"/>
              <a:t>Analyzing The Data</a:t>
            </a:r>
            <a:endParaRPr lang="en-US" dirty="0"/>
          </a:p>
        </p:txBody>
      </p:sp>
      <p:sp>
        <p:nvSpPr>
          <p:cNvPr id="5" name="Content Placeholder 4"/>
          <p:cNvSpPr>
            <a:spLocks noGrp="1"/>
          </p:cNvSpPr>
          <p:nvPr>
            <p:ph idx="1"/>
          </p:nvPr>
        </p:nvSpPr>
        <p:spPr>
          <a:xfrm>
            <a:off x="2062373" y="1605555"/>
            <a:ext cx="4651408" cy="2161834"/>
          </a:xfrm>
        </p:spPr>
        <p:txBody>
          <a:bodyPr>
            <a:normAutofit fontScale="92500" lnSpcReduction="20000"/>
          </a:bodyPr>
          <a:lstStyle/>
          <a:p>
            <a:r>
              <a:rPr lang="en-US" sz="2000" dirty="0" smtClean="0"/>
              <a:t>Big dataset : 74 million records</a:t>
            </a:r>
            <a:endParaRPr lang="en-US" sz="2000" dirty="0" smtClean="0"/>
          </a:p>
          <a:p>
            <a:r>
              <a:rPr lang="en-US" sz="2000" dirty="0" smtClean="0"/>
              <a:t>No missing values</a:t>
            </a:r>
            <a:endParaRPr lang="en-US" sz="2000" dirty="0" smtClean="0"/>
          </a:p>
          <a:p>
            <a:r>
              <a:rPr lang="en-US" sz="2000" dirty="0" smtClean="0"/>
              <a:t>Non-uniform demand distribution</a:t>
            </a:r>
          </a:p>
          <a:p>
            <a:r>
              <a:rPr lang="en-US" sz="2000" dirty="0" smtClean="0"/>
              <a:t>Very few but big outliers</a:t>
            </a:r>
          </a:p>
          <a:p>
            <a:r>
              <a:rPr lang="en-US" sz="2000" dirty="0" smtClean="0"/>
              <a:t>Random samples not good enough</a:t>
            </a:r>
            <a:endParaRPr lang="en-US" sz="2000" dirty="0" smtClean="0"/>
          </a:p>
          <a:p>
            <a:endParaRPr lang="en-US" dirty="0"/>
          </a:p>
        </p:txBody>
      </p:sp>
      <p:pic>
        <p:nvPicPr>
          <p:cNvPr id="3" name="Picture 2"/>
          <p:cNvPicPr>
            <a:picLocks noChangeAspect="1"/>
          </p:cNvPicPr>
          <p:nvPr/>
        </p:nvPicPr>
        <p:blipFill>
          <a:blip r:embed="rId2"/>
          <a:stretch>
            <a:fillRect/>
          </a:stretch>
        </p:blipFill>
        <p:spPr>
          <a:xfrm>
            <a:off x="7129085" y="3899952"/>
            <a:ext cx="4190224" cy="2660460"/>
          </a:xfrm>
          <a:prstGeom prst="rect">
            <a:avLst/>
          </a:prstGeom>
        </p:spPr>
      </p:pic>
      <p:pic>
        <p:nvPicPr>
          <p:cNvPr id="4" name="Picture 3"/>
          <p:cNvPicPr>
            <a:picLocks noChangeAspect="1"/>
          </p:cNvPicPr>
          <p:nvPr/>
        </p:nvPicPr>
        <p:blipFill>
          <a:blip r:embed="rId3"/>
          <a:stretch>
            <a:fillRect/>
          </a:stretch>
        </p:blipFill>
        <p:spPr>
          <a:xfrm>
            <a:off x="2062373" y="3899952"/>
            <a:ext cx="4190224" cy="2660460"/>
          </a:xfrm>
          <a:prstGeom prst="rect">
            <a:avLst/>
          </a:prstGeom>
        </p:spPr>
      </p:pic>
    </p:spTree>
    <p:extLst>
      <p:ext uri="{BB962C8B-B14F-4D97-AF65-F5344CB8AC3E}">
        <p14:creationId xmlns:p14="http://schemas.microsoft.com/office/powerpoint/2010/main" val="36797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0370"/>
          </a:xfrm>
        </p:spPr>
        <p:txBody>
          <a:bodyPr/>
          <a:lstStyle/>
          <a:p>
            <a:r>
              <a:rPr lang="en-US" dirty="0" smtClean="0"/>
              <a:t>Solution</a:t>
            </a:r>
            <a:endParaRPr lang="en-US" dirty="0"/>
          </a:p>
        </p:txBody>
      </p:sp>
      <p:sp>
        <p:nvSpPr>
          <p:cNvPr id="7" name="Content Placeholder 4"/>
          <p:cNvSpPr>
            <a:spLocks noGrp="1"/>
          </p:cNvSpPr>
          <p:nvPr>
            <p:ph idx="1"/>
          </p:nvPr>
        </p:nvSpPr>
        <p:spPr>
          <a:xfrm>
            <a:off x="2592925" y="1444479"/>
            <a:ext cx="7369222" cy="2781011"/>
          </a:xfrm>
        </p:spPr>
        <p:txBody>
          <a:bodyPr>
            <a:noAutofit/>
          </a:bodyPr>
          <a:lstStyle/>
          <a:p>
            <a:r>
              <a:rPr lang="en-US" sz="2000" dirty="0" smtClean="0"/>
              <a:t>Part1 - Cloud computing:</a:t>
            </a:r>
          </a:p>
          <a:p>
            <a:pPr lvl="1"/>
            <a:r>
              <a:rPr lang="en-US" sz="1800" dirty="0" smtClean="0"/>
              <a:t>Cluster set up on AWS</a:t>
            </a:r>
          </a:p>
          <a:p>
            <a:pPr lvl="1"/>
            <a:r>
              <a:rPr lang="en-US" sz="1800" dirty="0" smtClean="0"/>
              <a:t>1 Master node &amp; 8 Slave nodes</a:t>
            </a:r>
          </a:p>
          <a:p>
            <a:pPr lvl="1"/>
            <a:r>
              <a:rPr lang="en-US" sz="1800" dirty="0" smtClean="0"/>
              <a:t>8GB memory running on Amazon Linux</a:t>
            </a:r>
          </a:p>
          <a:p>
            <a:pPr lvl="1"/>
            <a:r>
              <a:rPr lang="en-US" sz="1800" dirty="0" smtClean="0"/>
              <a:t>Parallel Processing using Spark</a:t>
            </a:r>
          </a:p>
          <a:p>
            <a:pPr lvl="1"/>
            <a:r>
              <a:rPr lang="en-US" sz="1800" dirty="0" smtClean="0"/>
              <a:t>HDFS</a:t>
            </a:r>
          </a:p>
        </p:txBody>
      </p:sp>
    </p:spTree>
    <p:extLst>
      <p:ext uri="{BB962C8B-B14F-4D97-AF65-F5344CB8AC3E}">
        <p14:creationId xmlns:p14="http://schemas.microsoft.com/office/powerpoint/2010/main" val="111391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672" y="572302"/>
            <a:ext cx="4812632" cy="2561665"/>
          </a:xfrm>
          <a:prstGeom prst="rect">
            <a:avLst/>
          </a:prstGeom>
        </p:spPr>
      </p:pic>
      <p:pic>
        <p:nvPicPr>
          <p:cNvPr id="3" name="Picture 2"/>
          <p:cNvPicPr>
            <a:picLocks noChangeAspect="1"/>
          </p:cNvPicPr>
          <p:nvPr/>
        </p:nvPicPr>
        <p:blipFill>
          <a:blip r:embed="rId3"/>
          <a:stretch>
            <a:fillRect/>
          </a:stretch>
        </p:blipFill>
        <p:spPr>
          <a:xfrm>
            <a:off x="7113068" y="566730"/>
            <a:ext cx="4466124" cy="2573100"/>
          </a:xfrm>
          <a:prstGeom prst="rect">
            <a:avLst/>
          </a:prstGeom>
        </p:spPr>
      </p:pic>
      <p:pic>
        <p:nvPicPr>
          <p:cNvPr id="4" name="Picture 3"/>
          <p:cNvPicPr>
            <a:picLocks noChangeAspect="1"/>
          </p:cNvPicPr>
          <p:nvPr/>
        </p:nvPicPr>
        <p:blipFill>
          <a:blip r:embed="rId4"/>
          <a:stretch>
            <a:fillRect/>
          </a:stretch>
        </p:blipFill>
        <p:spPr>
          <a:xfrm>
            <a:off x="1703672" y="3661334"/>
            <a:ext cx="4812633" cy="2682655"/>
          </a:xfrm>
          <a:prstGeom prst="rect">
            <a:avLst/>
          </a:prstGeom>
        </p:spPr>
      </p:pic>
      <p:pic>
        <p:nvPicPr>
          <p:cNvPr id="5" name="Picture 4"/>
          <p:cNvPicPr>
            <a:picLocks noChangeAspect="1"/>
          </p:cNvPicPr>
          <p:nvPr/>
        </p:nvPicPr>
        <p:blipFill>
          <a:blip r:embed="rId5"/>
          <a:stretch>
            <a:fillRect/>
          </a:stretch>
        </p:blipFill>
        <p:spPr>
          <a:xfrm>
            <a:off x="7113068" y="3661334"/>
            <a:ext cx="4466124" cy="2682655"/>
          </a:xfrm>
          <a:prstGeom prst="rect">
            <a:avLst/>
          </a:prstGeom>
        </p:spPr>
      </p:pic>
    </p:spTree>
    <p:extLst>
      <p:ext uri="{BB962C8B-B14F-4D97-AF65-F5344CB8AC3E}">
        <p14:creationId xmlns:p14="http://schemas.microsoft.com/office/powerpoint/2010/main" val="324332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0990" y="779646"/>
            <a:ext cx="3334917" cy="646331"/>
          </a:xfrm>
          <a:prstGeom prst="rect">
            <a:avLst/>
          </a:prstGeom>
        </p:spPr>
        <p:txBody>
          <a:bodyPr wrap="square">
            <a:spAutoFit/>
          </a:bodyPr>
          <a:lstStyle/>
          <a:p>
            <a:r>
              <a:rPr lang="en-US" sz="3600" dirty="0"/>
              <a:t>Solution</a:t>
            </a:r>
          </a:p>
        </p:txBody>
      </p:sp>
      <p:sp>
        <p:nvSpPr>
          <p:cNvPr id="5" name="Content Placeholder 4"/>
          <p:cNvSpPr>
            <a:spLocks noGrp="1"/>
          </p:cNvSpPr>
          <p:nvPr>
            <p:ph idx="1"/>
          </p:nvPr>
        </p:nvSpPr>
        <p:spPr>
          <a:xfrm>
            <a:off x="2573390" y="5605273"/>
            <a:ext cx="7011768" cy="758952"/>
          </a:xfrm>
        </p:spPr>
        <p:txBody>
          <a:bodyPr>
            <a:noAutofit/>
          </a:bodyPr>
          <a:lstStyle/>
          <a:p>
            <a:r>
              <a:rPr lang="en-US" dirty="0"/>
              <a:t>Source Code</a:t>
            </a:r>
            <a:endParaRPr lang="en-US" dirty="0">
              <a:hlinkClick r:id="rId2"/>
            </a:endParaRPr>
          </a:p>
          <a:p>
            <a:pPr marL="0" indent="0">
              <a:buNone/>
            </a:pPr>
            <a:r>
              <a:rPr lang="en-US" sz="2000" u="sng" smtClean="0">
                <a:hlinkClick r:id="rId2"/>
              </a:rPr>
              <a:t>https</a:t>
            </a:r>
            <a:r>
              <a:rPr lang="en-US" sz="2000" u="sng" dirty="0">
                <a:hlinkClick r:id="rId2"/>
              </a:rPr>
              <a:t>://bitbucket.org/arora_par/demandprediction</a:t>
            </a:r>
            <a:endParaRPr lang="en-US" sz="2000" dirty="0"/>
          </a:p>
          <a:p>
            <a:pPr marL="0" indent="0">
              <a:buNone/>
            </a:pPr>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201" y="3314786"/>
            <a:ext cx="6825557" cy="2025310"/>
          </a:xfrm>
          <a:prstGeom prst="rect">
            <a:avLst/>
          </a:prstGeom>
        </p:spPr>
      </p:pic>
      <p:sp>
        <p:nvSpPr>
          <p:cNvPr id="8" name="Content Placeholder 4"/>
          <p:cNvSpPr txBox="1">
            <a:spLocks/>
          </p:cNvSpPr>
          <p:nvPr/>
        </p:nvSpPr>
        <p:spPr>
          <a:xfrm>
            <a:off x="2573390" y="1770134"/>
            <a:ext cx="7011768" cy="15874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t>Part 2 - Machine learning</a:t>
            </a:r>
          </a:p>
          <a:p>
            <a:pPr lvl="1"/>
            <a:r>
              <a:rPr lang="en-US" sz="1800" dirty="0" smtClean="0"/>
              <a:t>Spark ML Pipeline – Vector indexer and GBT regression</a:t>
            </a:r>
          </a:p>
          <a:p>
            <a:pPr lvl="1"/>
            <a:r>
              <a:rPr lang="en-US" sz="1800" dirty="0" smtClean="0"/>
              <a:t>Evaluation – Root Mean Square Log Error</a:t>
            </a:r>
          </a:p>
          <a:p>
            <a:endParaRPr lang="en-US" dirty="0"/>
          </a:p>
        </p:txBody>
      </p:sp>
    </p:spTree>
    <p:extLst>
      <p:ext uri="{BB962C8B-B14F-4D97-AF65-F5344CB8AC3E}">
        <p14:creationId xmlns:p14="http://schemas.microsoft.com/office/powerpoint/2010/main" val="265709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and Running</a:t>
            </a:r>
            <a:endParaRPr lang="en-US" dirty="0"/>
          </a:p>
        </p:txBody>
      </p:sp>
      <p:sp>
        <p:nvSpPr>
          <p:cNvPr id="3" name="Content Placeholder 2"/>
          <p:cNvSpPr>
            <a:spLocks noGrp="1"/>
          </p:cNvSpPr>
          <p:nvPr>
            <p:ph idx="1"/>
          </p:nvPr>
        </p:nvSpPr>
        <p:spPr>
          <a:xfrm>
            <a:off x="2589212" y="1490472"/>
            <a:ext cx="8915400" cy="4420750"/>
          </a:xfrm>
        </p:spPr>
        <p:txBody>
          <a:bodyPr>
            <a:normAutofit fontScale="92500" lnSpcReduction="10000"/>
          </a:bodyPr>
          <a:lstStyle/>
          <a:p>
            <a:r>
              <a:rPr lang="en-US" dirty="0"/>
              <a:t>Compile </a:t>
            </a:r>
            <a:r>
              <a:rPr lang="en-US" dirty="0" smtClean="0"/>
              <a:t>Code</a:t>
            </a:r>
          </a:p>
          <a:p>
            <a:pPr lvl="1"/>
            <a:r>
              <a:rPr lang="en-US" dirty="0" err="1" smtClean="0"/>
              <a:t>mvn</a:t>
            </a:r>
            <a:r>
              <a:rPr lang="en-US" dirty="0" smtClean="0"/>
              <a:t> </a:t>
            </a:r>
            <a:r>
              <a:rPr lang="en-US" dirty="0"/>
              <a:t>clean compile </a:t>
            </a:r>
            <a:r>
              <a:rPr lang="en-US" dirty="0" smtClean="0"/>
              <a:t>package</a:t>
            </a:r>
            <a:endParaRPr lang="en-US" dirty="0"/>
          </a:p>
          <a:p>
            <a:r>
              <a:rPr lang="en-US" dirty="0"/>
              <a:t>Copy </a:t>
            </a:r>
            <a:r>
              <a:rPr lang="en-US" dirty="0" smtClean="0"/>
              <a:t>jar to master node</a:t>
            </a:r>
          </a:p>
          <a:p>
            <a:pPr lvl="1"/>
            <a:r>
              <a:rPr lang="nn-NO" dirty="0"/>
              <a:t>scp -i bigdatakey.pem /Users/tanya/workspace/bakery/target/bakery-0.0.1-SNAPSHOT.jar </a:t>
            </a:r>
            <a:r>
              <a:rPr lang="nn-NO" dirty="0">
                <a:hlinkClick r:id="rId2"/>
              </a:rPr>
              <a:t>root@ec2-52-41-138-171.us-west-2.compute.amazonaws.com</a:t>
            </a:r>
            <a:r>
              <a:rPr lang="nn-NO" dirty="0"/>
              <a:t>:~/</a:t>
            </a:r>
            <a:endParaRPr lang="en-US" dirty="0"/>
          </a:p>
          <a:p>
            <a:r>
              <a:rPr lang="en-US" dirty="0"/>
              <a:t>Move data to </a:t>
            </a:r>
            <a:r>
              <a:rPr lang="en-US" dirty="0" smtClean="0"/>
              <a:t>HDFS</a:t>
            </a:r>
          </a:p>
          <a:p>
            <a:pPr lvl="1"/>
            <a:r>
              <a:rPr lang="nn-NO" dirty="0" smtClean="0"/>
              <a:t>scp </a:t>
            </a:r>
            <a:r>
              <a:rPr lang="nn-NO" dirty="0"/>
              <a:t>-i bigdatakey.pem train.csv.zip </a:t>
            </a:r>
            <a:r>
              <a:rPr lang="nn-NO" dirty="0">
                <a:hlinkClick r:id="rId2"/>
              </a:rPr>
              <a:t>root@ec2-52-41-138-171.us-west-2.compute.amazonaws.com</a:t>
            </a:r>
            <a:r>
              <a:rPr lang="nn-NO" dirty="0" smtClean="0"/>
              <a:t>:~/</a:t>
            </a:r>
          </a:p>
          <a:p>
            <a:pPr lvl="1"/>
            <a:r>
              <a:rPr lang="en-US" dirty="0" smtClean="0"/>
              <a:t>ephemeral-storage/bin/</a:t>
            </a:r>
            <a:r>
              <a:rPr lang="en-US" dirty="0" err="1" smtClean="0"/>
              <a:t>hadoop</a:t>
            </a:r>
            <a:r>
              <a:rPr lang="en-US" dirty="0" smtClean="0"/>
              <a:t> </a:t>
            </a:r>
            <a:r>
              <a:rPr lang="en-US" dirty="0" err="1"/>
              <a:t>dfs</a:t>
            </a:r>
            <a:r>
              <a:rPr lang="en-US" dirty="0"/>
              <a:t> -</a:t>
            </a:r>
            <a:r>
              <a:rPr lang="en-US" dirty="0" err="1"/>
              <a:t>mkdir</a:t>
            </a:r>
            <a:r>
              <a:rPr lang="en-US" dirty="0"/>
              <a:t> </a:t>
            </a:r>
            <a:r>
              <a:rPr lang="en-US" dirty="0" smtClean="0"/>
              <a:t>input</a:t>
            </a:r>
          </a:p>
          <a:p>
            <a:pPr lvl="1"/>
            <a:r>
              <a:rPr lang="en-US" dirty="0"/>
              <a:t>ephemeral-storage/bin/</a:t>
            </a:r>
            <a:r>
              <a:rPr lang="en-US" dirty="0" err="1"/>
              <a:t>hadoop</a:t>
            </a:r>
            <a:r>
              <a:rPr lang="en-US" dirty="0"/>
              <a:t> </a:t>
            </a:r>
            <a:r>
              <a:rPr lang="en-US" dirty="0" err="1"/>
              <a:t>dfs</a:t>
            </a:r>
            <a:r>
              <a:rPr lang="en-US" dirty="0"/>
              <a:t> -put /root/train.csv.zip input</a:t>
            </a:r>
            <a:endParaRPr lang="en-US" dirty="0"/>
          </a:p>
          <a:p>
            <a:r>
              <a:rPr lang="en-US" dirty="0" smtClean="0"/>
              <a:t>Execute</a:t>
            </a:r>
          </a:p>
          <a:p>
            <a:pPr lvl="1"/>
            <a:r>
              <a:rPr lang="en-US" dirty="0"/>
              <a:t>spark/bin/spark-submit --class </a:t>
            </a:r>
            <a:r>
              <a:rPr lang="en-US" dirty="0" err="1"/>
              <a:t>edu.neu.bigdata.course.BakeryDemandPrediction</a:t>
            </a:r>
            <a:r>
              <a:rPr lang="en-US" dirty="0"/>
              <a:t> --master </a:t>
            </a:r>
            <a:r>
              <a:rPr lang="en-US" dirty="0">
                <a:hlinkClick r:id="rId3"/>
              </a:rPr>
              <a:t>spark://ec2-52-41-138-171.us-west-2.compute.amazonaws.com:7077</a:t>
            </a:r>
            <a:r>
              <a:rPr lang="en-US" dirty="0"/>
              <a:t> --packages com.databricks:spark-csv_2.11:1.4.0 bakery-0.0.1-SNAPSHOT.jar</a:t>
            </a:r>
            <a:endParaRPr lang="en-US" dirty="0"/>
          </a:p>
        </p:txBody>
      </p:sp>
    </p:spTree>
    <p:extLst>
      <p:ext uri="{BB962C8B-B14F-4D97-AF65-F5344CB8AC3E}">
        <p14:creationId xmlns:p14="http://schemas.microsoft.com/office/powerpoint/2010/main" val="4147747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585</TotalTime>
  <Words>285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GRUPO BIMBO DEMAND PREDICTION</vt:lpstr>
      <vt:lpstr>Business Goal</vt:lpstr>
      <vt:lpstr>PowerPoint Presentation</vt:lpstr>
      <vt:lpstr>Approach</vt:lpstr>
      <vt:lpstr>Analyzing The Data</vt:lpstr>
      <vt:lpstr>Solution</vt:lpstr>
      <vt:lpstr>PowerPoint Presentation</vt:lpstr>
      <vt:lpstr>PowerPoint Presentation</vt:lpstr>
      <vt:lpstr>Up and Running</vt:lpstr>
      <vt:lpstr>Evaluate Results</vt:lpstr>
      <vt:lpstr>Challenges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CLAIMs</dc:title>
  <dc:creator>Paritosh Arora</dc:creator>
  <cp:lastModifiedBy>paritosh Arora</cp:lastModifiedBy>
  <cp:revision>91</cp:revision>
  <dcterms:created xsi:type="dcterms:W3CDTF">2016-03-14T22:20:26Z</dcterms:created>
  <dcterms:modified xsi:type="dcterms:W3CDTF">2016-08-08T21:28:45Z</dcterms:modified>
</cp:coreProperties>
</file>