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85" r:id="rId5"/>
    <p:sldId id="287" r:id="rId6"/>
    <p:sldId id="286" r:id="rId7"/>
    <p:sldId id="288" r:id="rId8"/>
    <p:sldId id="282" r:id="rId9"/>
    <p:sldId id="289" r:id="rId10"/>
    <p:sldId id="291" r:id="rId11"/>
    <p:sldId id="292" r:id="rId12"/>
    <p:sldId id="290" r:id="rId13"/>
    <p:sldId id="293" r:id="rId14"/>
    <p:sldId id="29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3399FF"/>
    <a:srgbClr val="00CC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B2819-891D-408D-850C-C6F14C088007}" type="datetimeFigureOut">
              <a:rPr lang="en-CA" smtClean="0"/>
              <a:t>2021-09-15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EF3A0B-7742-468B-9844-3DFD7B76E6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5475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EC90-CB03-4B10-8E07-901A87C8E6B8}" type="datetimeFigureOut">
              <a:rPr lang="en-CA" smtClean="0"/>
              <a:t>2021-09-15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DE31-EA4A-42A6-AF5C-7E6C00A4F5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6781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EC90-CB03-4B10-8E07-901A87C8E6B8}" type="datetimeFigureOut">
              <a:rPr lang="en-CA" smtClean="0"/>
              <a:t>2021-09-15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DE31-EA4A-42A6-AF5C-7E6C00A4F5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7763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EC90-CB03-4B10-8E07-901A87C8E6B8}" type="datetimeFigureOut">
              <a:rPr lang="en-CA" smtClean="0"/>
              <a:t>2021-09-15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DE31-EA4A-42A6-AF5C-7E6C00A4F5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352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EC90-CB03-4B10-8E07-901A87C8E6B8}" type="datetimeFigureOut">
              <a:rPr lang="en-CA" smtClean="0"/>
              <a:t>2021-09-15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DE31-EA4A-42A6-AF5C-7E6C00A4F5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3850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EC90-CB03-4B10-8E07-901A87C8E6B8}" type="datetimeFigureOut">
              <a:rPr lang="en-CA" smtClean="0"/>
              <a:t>2021-09-15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DE31-EA4A-42A6-AF5C-7E6C00A4F5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9450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EC90-CB03-4B10-8E07-901A87C8E6B8}" type="datetimeFigureOut">
              <a:rPr lang="en-CA" smtClean="0"/>
              <a:t>2021-09-15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DE31-EA4A-42A6-AF5C-7E6C00A4F5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9113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EC90-CB03-4B10-8E07-901A87C8E6B8}" type="datetimeFigureOut">
              <a:rPr lang="en-CA" smtClean="0"/>
              <a:t>2021-09-15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DE31-EA4A-42A6-AF5C-7E6C00A4F5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4029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EC90-CB03-4B10-8E07-901A87C8E6B8}" type="datetimeFigureOut">
              <a:rPr lang="en-CA" smtClean="0"/>
              <a:t>2021-09-15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DE31-EA4A-42A6-AF5C-7E6C00A4F5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60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EC90-CB03-4B10-8E07-901A87C8E6B8}" type="datetimeFigureOut">
              <a:rPr lang="en-CA" smtClean="0"/>
              <a:t>2021-09-15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DE31-EA4A-42A6-AF5C-7E6C00A4F5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6836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EC90-CB03-4B10-8E07-901A87C8E6B8}" type="datetimeFigureOut">
              <a:rPr lang="en-CA" smtClean="0"/>
              <a:t>2021-09-15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DE31-EA4A-42A6-AF5C-7E6C00A4F5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2631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EC90-CB03-4B10-8E07-901A87C8E6B8}" type="datetimeFigureOut">
              <a:rPr lang="en-CA" smtClean="0"/>
              <a:t>2021-09-15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DE31-EA4A-42A6-AF5C-7E6C00A4F5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4510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AEC90-CB03-4B10-8E07-901A87C8E6B8}" type="datetimeFigureOut">
              <a:rPr lang="en-CA" smtClean="0"/>
              <a:t>2021-09-15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4DE31-EA4A-42A6-AF5C-7E6C00A4F5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5696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90" y="308513"/>
            <a:ext cx="4637313" cy="10171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09348" y="416155"/>
            <a:ext cx="65341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HP Simplified Light" panose="020B0404020204020204" pitchFamily="34" charset="0"/>
              </a:rPr>
              <a:t>Universal </a:t>
            </a:r>
            <a:r>
              <a:rPr lang="en-US" sz="4000" b="1" dirty="0" smtClean="0">
                <a:latin typeface="HP Simplified Light" panose="020B0404020204020204" pitchFamily="34" charset="0"/>
              </a:rPr>
              <a:t>Medical Form</a:t>
            </a:r>
            <a:r>
              <a:rPr lang="en-US" sz="4000" b="1" dirty="0" smtClean="0">
                <a:latin typeface="HP Simplified Light" panose="020B0404020204020204" pitchFamily="34" charset="0"/>
              </a:rPr>
              <a:t> </a:t>
            </a:r>
            <a:r>
              <a:rPr lang="en-US" sz="4000" b="1" dirty="0" smtClean="0">
                <a:latin typeface="HP Simplified Light" panose="020B0404020204020204" pitchFamily="34" charset="0"/>
              </a:rPr>
              <a:t>Reader</a:t>
            </a:r>
            <a:endParaRPr lang="en-CA" sz="4000" b="1" dirty="0">
              <a:latin typeface="HP Simplified Light" panose="020B04040202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649" y="2344472"/>
            <a:ext cx="11351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Bell MT" panose="02020503060305020303" pitchFamily="18" charset="0"/>
                <a:ea typeface="Gadugi" panose="020B0502040204020203" pitchFamily="34" charset="0"/>
              </a:rPr>
              <a:t>Project Results</a:t>
            </a:r>
            <a:endParaRPr lang="en-CA" sz="5400" dirty="0">
              <a:latin typeface="Bell MT" panose="02020503060305020303" pitchFamily="18" charset="0"/>
              <a:ea typeface="Gadug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12125" y="4211235"/>
            <a:ext cx="79552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 smtClean="0">
                <a:solidFill>
                  <a:srgbClr val="FF000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This document was written in </a:t>
            </a:r>
            <a:r>
              <a:rPr lang="en-US" sz="3200" u="sng" dirty="0" smtClean="0">
                <a:solidFill>
                  <a:srgbClr val="FF000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August </a:t>
            </a:r>
            <a:r>
              <a:rPr lang="en-US" sz="3200" u="sng" dirty="0" smtClean="0">
                <a:solidFill>
                  <a:srgbClr val="FF000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2021</a:t>
            </a:r>
            <a:endParaRPr lang="en-CA" sz="3200" u="sng" dirty="0">
              <a:solidFill>
                <a:srgbClr val="FF0000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5061764" y="117566"/>
            <a:ext cx="0" cy="135917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51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90" y="308513"/>
            <a:ext cx="4637313" cy="1017117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5061764" y="117566"/>
            <a:ext cx="0" cy="135917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81" y="2522019"/>
            <a:ext cx="2970000" cy="1934308"/>
          </a:xfrm>
          <a:prstGeom prst="ellipse">
            <a:avLst/>
          </a:prstGeom>
        </p:spPr>
      </p:pic>
      <p:sp>
        <p:nvSpPr>
          <p:cNvPr id="14" name="Shape 13"/>
          <p:cNvSpPr/>
          <p:nvPr/>
        </p:nvSpPr>
        <p:spPr>
          <a:xfrm rot="3050099">
            <a:off x="4503264" y="1072203"/>
            <a:ext cx="2689545" cy="4166682"/>
          </a:xfrm>
          <a:prstGeom prst="swooshArrow">
            <a:avLst>
              <a:gd name="adj1" fmla="val 16310"/>
              <a:gd name="adj2" fmla="val 3137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167" b="94000" l="6000" r="90000">
                        <a14:foregroundMark x1="27333" y1="30167" x2="27333" y2="30167"/>
                        <a14:foregroundMark x1="54000" y1="47750" x2="54000" y2="47750"/>
                        <a14:foregroundMark x1="61917" y1="8167" x2="61917" y2="8167"/>
                        <a14:foregroundMark x1="22833" y1="50333" x2="22833" y2="50333"/>
                        <a14:foregroundMark x1="17750" y1="55917" x2="17750" y2="55917"/>
                        <a14:foregroundMark x1="19083" y1="68500" x2="19083" y2="68500"/>
                        <a14:foregroundMark x1="25667" y1="68333" x2="25667" y2="68333"/>
                        <a14:foregroundMark x1="24750" y1="82083" x2="24750" y2="82083"/>
                        <a14:foregroundMark x1="24750" y1="80917" x2="24750" y2="80917"/>
                        <a14:foregroundMark x1="87167" y1="56583" x2="87167" y2="56583"/>
                        <a14:foregroundMark x1="8167" y1="29500" x2="8167" y2="29500"/>
                        <a14:foregroundMark x1="14917" y1="29917" x2="14917" y2="29917"/>
                        <a14:foregroundMark x1="6000" y1="41167" x2="6000" y2="41167"/>
                        <a14:foregroundMark x1="68000" y1="74833" x2="68000" y2="74833"/>
                        <a14:foregroundMark x1="68250" y1="66167" x2="68250" y2="66167"/>
                        <a14:foregroundMark x1="55417" y1="64583" x2="55417" y2="64583"/>
                        <a14:foregroundMark x1="54250" y1="84667" x2="54250" y2="84667"/>
                        <a14:foregroundMark x1="63083" y1="84250" x2="63083" y2="84250"/>
                        <a14:foregroundMark x1="56750" y1="76000" x2="56750" y2="76000"/>
                        <a14:foregroundMark x1="45750" y1="94000" x2="45750" y2="94000"/>
                        <a14:foregroundMark x1="47167" y1="33667" x2="47167" y2="33667"/>
                        <a14:foregroundMark x1="62833" y1="32750" x2="62833" y2="32750"/>
                        <a14:foregroundMark x1="68000" y1="63833" x2="68000" y2="63833"/>
                        <a14:foregroundMark x1="73167" y1="59417" x2="73167" y2="59417"/>
                        <a14:foregroundMark x1="85083" y1="71833" x2="85333" y2="72500"/>
                        <a14:foregroundMark x1="57750" y1="47500" x2="57750" y2="47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872" y="2068530"/>
            <a:ext cx="2450432" cy="245043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87290" y="1446926"/>
            <a:ext cx="113516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 smtClean="0">
                <a:latin typeface="HP Simplified Light" panose="020B0404020204020204" pitchFamily="34" charset="0"/>
                <a:ea typeface="Gadugi" panose="020B0502040204020203" pitchFamily="34" charset="0"/>
              </a:rPr>
              <a:t>Accuracy </a:t>
            </a:r>
            <a:r>
              <a:rPr lang="en-US" sz="4400" b="1" u="sng" dirty="0">
                <a:latin typeface="HP Simplified Light" panose="020B0404020204020204" pitchFamily="34" charset="0"/>
                <a:ea typeface="Gadugi" panose="020B0502040204020203" pitchFamily="34" charset="0"/>
              </a:rPr>
              <a:t>and Error rates</a:t>
            </a:r>
            <a:endParaRPr lang="en-CA" sz="7200" b="1" u="sng" dirty="0">
              <a:latin typeface="HP Simplified Light" panose="020B0404020204020204" pitchFamily="34" charset="0"/>
              <a:ea typeface="Gadugi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2081" y="4605993"/>
            <a:ext cx="112309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latin typeface="HP Simplified Light" panose="020B0404020204020204" pitchFamily="34" charset="0"/>
                <a:ea typeface="Gadugi" panose="020B0502040204020203" pitchFamily="34" charset="0"/>
              </a:rPr>
              <a:t>Automated label assignment is accurate to about </a:t>
            </a:r>
            <a:r>
              <a:rPr lang="en-US" sz="2800" b="1" u="sng" dirty="0" smtClean="0">
                <a:latin typeface="HP Simplified Light" panose="020B0404020204020204" pitchFamily="34" charset="0"/>
                <a:ea typeface="Gadugi" panose="020B0502040204020203" pitchFamily="34" charset="0"/>
              </a:rPr>
              <a:t>50%.</a:t>
            </a:r>
          </a:p>
          <a:p>
            <a:pPr algn="ctr"/>
            <a:r>
              <a:rPr lang="en-US" sz="2800" b="1" dirty="0" smtClean="0">
                <a:latin typeface="HP Simplified Light" panose="020B0404020204020204" pitchFamily="34" charset="0"/>
                <a:ea typeface="Gadugi" panose="020B0502040204020203" pitchFamily="34" charset="0"/>
              </a:rPr>
              <a:t>General accuracy varies between </a:t>
            </a:r>
            <a:r>
              <a:rPr lang="en-US" sz="2800" b="1" u="sng" dirty="0" smtClean="0">
                <a:latin typeface="HP Simplified Light" panose="020B0404020204020204" pitchFamily="34" charset="0"/>
                <a:ea typeface="Gadugi" panose="020B0502040204020203" pitchFamily="34" charset="0"/>
              </a:rPr>
              <a:t>40-50%</a:t>
            </a:r>
            <a:r>
              <a:rPr lang="en-US" sz="2800" b="1" dirty="0" smtClean="0">
                <a:latin typeface="HP Simplified Light" panose="020B0404020204020204" pitchFamily="34" charset="0"/>
                <a:ea typeface="Gadugi" panose="020B0502040204020203" pitchFamily="34" charset="0"/>
              </a:rPr>
              <a:t> based on the pre-prepared forms.</a:t>
            </a:r>
            <a:endParaRPr lang="en-CA" sz="2800" dirty="0">
              <a:latin typeface="HP Simplified" panose="020B0604020204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09348" y="416155"/>
            <a:ext cx="65341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HP Simplified Light" panose="020B0404020204020204" pitchFamily="34" charset="0"/>
              </a:rPr>
              <a:t>Universal </a:t>
            </a:r>
            <a:r>
              <a:rPr lang="en-US" sz="4000" b="1" dirty="0" smtClean="0">
                <a:latin typeface="HP Simplified Light" panose="020B0404020204020204" pitchFamily="34" charset="0"/>
              </a:rPr>
              <a:t>Medical Form</a:t>
            </a:r>
            <a:r>
              <a:rPr lang="en-US" sz="4000" b="1" dirty="0" smtClean="0">
                <a:latin typeface="HP Simplified Light" panose="020B0404020204020204" pitchFamily="34" charset="0"/>
              </a:rPr>
              <a:t> </a:t>
            </a:r>
            <a:r>
              <a:rPr lang="en-US" sz="4000" b="1" dirty="0" smtClean="0">
                <a:latin typeface="HP Simplified Light" panose="020B0404020204020204" pitchFamily="34" charset="0"/>
              </a:rPr>
              <a:t>Reader</a:t>
            </a:r>
            <a:endParaRPr lang="en-CA" sz="4000" b="1" dirty="0">
              <a:latin typeface="HP Simplified Light" panose="020B0404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759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90" y="308513"/>
            <a:ext cx="4637313" cy="1017117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5061764" y="117566"/>
            <a:ext cx="0" cy="135917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81" y="2522019"/>
            <a:ext cx="2970000" cy="1934308"/>
          </a:xfrm>
          <a:prstGeom prst="ellipse">
            <a:avLst/>
          </a:prstGeom>
        </p:spPr>
      </p:pic>
      <p:sp>
        <p:nvSpPr>
          <p:cNvPr id="14" name="Shape 13"/>
          <p:cNvSpPr/>
          <p:nvPr/>
        </p:nvSpPr>
        <p:spPr>
          <a:xfrm rot="3050099">
            <a:off x="4503264" y="1072203"/>
            <a:ext cx="2689545" cy="4166682"/>
          </a:xfrm>
          <a:prstGeom prst="swooshArrow">
            <a:avLst>
              <a:gd name="adj1" fmla="val 16310"/>
              <a:gd name="adj2" fmla="val 3137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167" b="94000" l="6000" r="90000">
                        <a14:foregroundMark x1="27333" y1="30167" x2="27333" y2="30167"/>
                        <a14:foregroundMark x1="54000" y1="47750" x2="54000" y2="47750"/>
                        <a14:foregroundMark x1="61917" y1="8167" x2="61917" y2="8167"/>
                        <a14:foregroundMark x1="22833" y1="50333" x2="22833" y2="50333"/>
                        <a14:foregroundMark x1="17750" y1="55917" x2="17750" y2="55917"/>
                        <a14:foregroundMark x1="19083" y1="68500" x2="19083" y2="68500"/>
                        <a14:foregroundMark x1="25667" y1="68333" x2="25667" y2="68333"/>
                        <a14:foregroundMark x1="24750" y1="82083" x2="24750" y2="82083"/>
                        <a14:foregroundMark x1="24750" y1="80917" x2="24750" y2="80917"/>
                        <a14:foregroundMark x1="87167" y1="56583" x2="87167" y2="56583"/>
                        <a14:foregroundMark x1="8167" y1="29500" x2="8167" y2="29500"/>
                        <a14:foregroundMark x1="14917" y1="29917" x2="14917" y2="29917"/>
                        <a14:foregroundMark x1="6000" y1="41167" x2="6000" y2="41167"/>
                        <a14:foregroundMark x1="68000" y1="74833" x2="68000" y2="74833"/>
                        <a14:foregroundMark x1="68250" y1="66167" x2="68250" y2="66167"/>
                        <a14:foregroundMark x1="55417" y1="64583" x2="55417" y2="64583"/>
                        <a14:foregroundMark x1="54250" y1="84667" x2="54250" y2="84667"/>
                        <a14:foregroundMark x1="63083" y1="84250" x2="63083" y2="84250"/>
                        <a14:foregroundMark x1="56750" y1="76000" x2="56750" y2="76000"/>
                        <a14:foregroundMark x1="45750" y1="94000" x2="45750" y2="94000"/>
                        <a14:foregroundMark x1="47167" y1="33667" x2="47167" y2="33667"/>
                        <a14:foregroundMark x1="62833" y1="32750" x2="62833" y2="32750"/>
                        <a14:foregroundMark x1="68000" y1="63833" x2="68000" y2="63833"/>
                        <a14:foregroundMark x1="73167" y1="59417" x2="73167" y2="59417"/>
                        <a14:foregroundMark x1="85083" y1="71833" x2="85333" y2="72500"/>
                        <a14:foregroundMark x1="57750" y1="47500" x2="57750" y2="47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872" y="2068530"/>
            <a:ext cx="2450432" cy="245043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87290" y="1446926"/>
            <a:ext cx="113516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 smtClean="0">
                <a:latin typeface="HP Simplified Light" panose="020B0404020204020204" pitchFamily="34" charset="0"/>
                <a:ea typeface="Gadugi" panose="020B0502040204020203" pitchFamily="34" charset="0"/>
              </a:rPr>
              <a:t>Accuracy </a:t>
            </a:r>
            <a:r>
              <a:rPr lang="en-US" sz="4400" b="1" u="sng" dirty="0">
                <a:latin typeface="HP Simplified Light" panose="020B0404020204020204" pitchFamily="34" charset="0"/>
                <a:ea typeface="Gadugi" panose="020B0502040204020203" pitchFamily="34" charset="0"/>
              </a:rPr>
              <a:t>and Error rates</a:t>
            </a:r>
            <a:endParaRPr lang="en-CA" sz="7200" b="1" u="sng" dirty="0">
              <a:latin typeface="HP Simplified Light" panose="020B0404020204020204" pitchFamily="34" charset="0"/>
              <a:ea typeface="Gadugi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2081" y="4605993"/>
            <a:ext cx="1123098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HP Simplified Light" panose="020B0404020204020204" pitchFamily="34" charset="0"/>
                <a:ea typeface="Gadugi" panose="020B0502040204020203" pitchFamily="34" charset="0"/>
              </a:rPr>
              <a:t>No doubt there were some exceptional cases where the results were not as desired, but this system worked for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sz="2800" b="1" u="sng" dirty="0">
                <a:solidFill>
                  <a:srgbClr val="000000"/>
                </a:solidFill>
                <a:latin typeface="HP Simplified" panose="020B0604020204020204" pitchFamily="34" charset="0"/>
              </a:rPr>
              <a:t>7</a:t>
            </a:r>
            <a:r>
              <a:rPr lang="en-US" sz="2800" b="1" u="sng" dirty="0" smtClean="0">
                <a:solidFill>
                  <a:srgbClr val="000000"/>
                </a:solidFill>
                <a:latin typeface="HP Simplified" panose="020B0604020204020204" pitchFamily="34" charset="0"/>
              </a:rPr>
              <a:t>0</a:t>
            </a:r>
            <a:r>
              <a:rPr lang="en-US" sz="2800" b="1" u="sng" dirty="0">
                <a:solidFill>
                  <a:srgbClr val="000000"/>
                </a:solidFill>
                <a:latin typeface="HP Simplified" panose="020B0604020204020204" pitchFamily="34" charset="0"/>
              </a:rPr>
              <a:t>%</a:t>
            </a:r>
            <a:r>
              <a:rPr lang="en-US" sz="2800" u="sng" dirty="0">
                <a:solidFill>
                  <a:srgbClr val="000000"/>
                </a:solidFill>
                <a:latin typeface="HP Simplified" panose="020B0604020204020204" pitchFamily="34" charset="0"/>
              </a:rPr>
              <a:t> of given general pdf files and produced </a:t>
            </a:r>
            <a:r>
              <a:rPr lang="en-US" sz="2800" b="1" u="sng" dirty="0">
                <a:solidFill>
                  <a:srgbClr val="000000"/>
                </a:solidFill>
                <a:latin typeface="HP Simplified" panose="020B0604020204020204" pitchFamily="34" charset="0"/>
              </a:rPr>
              <a:t>satisfying results</a:t>
            </a:r>
            <a:r>
              <a:rPr lang="en-US" sz="2800" b="1" dirty="0">
                <a:latin typeface="HP Simplified Light" panose="020B0404020204020204" pitchFamily="34" charset="0"/>
                <a:ea typeface="Gadugi" panose="020B0502040204020203" pitchFamily="34" charset="0"/>
              </a:rPr>
              <a:t>. </a:t>
            </a:r>
            <a:r>
              <a:rPr lang="en-US" sz="2800" b="1" dirty="0">
                <a:latin typeface="HP Simplified Light" panose="020B0404020204020204" pitchFamily="34" charset="0"/>
                <a:ea typeface="Gadugi" panose="020B0502040204020203" pitchFamily="34" charset="0"/>
              </a:rPr>
              <a:t>It is believed that the</a:t>
            </a:r>
            <a:r>
              <a:rPr lang="en-US" dirty="0">
                <a:solidFill>
                  <a:srgbClr val="000000"/>
                </a:solidFill>
              </a:rPr>
              <a:t> </a:t>
            </a:r>
            <a:r>
              <a:rPr lang="en-US" sz="2800" b="1" u="sng" dirty="0">
                <a:solidFill>
                  <a:srgbClr val="000000"/>
                </a:solidFill>
                <a:latin typeface="HP Simplified" panose="020B0604020204020204" pitchFamily="34" charset="0"/>
              </a:rPr>
              <a:t>60-70% of manual efforts</a:t>
            </a:r>
            <a:r>
              <a:rPr lang="en-US" sz="2800" u="sng" dirty="0">
                <a:solidFill>
                  <a:srgbClr val="000000"/>
                </a:solidFill>
                <a:latin typeface="HP Simplified" panose="020B0604020204020204" pitchFamily="34" charset="0"/>
              </a:rPr>
              <a:t> will be decreased by this system</a:t>
            </a:r>
            <a:r>
              <a:rPr lang="en-US" sz="2800" dirty="0">
                <a:solidFill>
                  <a:srgbClr val="000000"/>
                </a:solidFill>
                <a:latin typeface="HP Simplified" panose="020B0604020204020204" pitchFamily="34" charset="0"/>
              </a:rPr>
              <a:t>.</a:t>
            </a:r>
            <a:endParaRPr lang="en-CA" sz="2800" dirty="0">
              <a:latin typeface="HP Simplified" panose="020B0604020204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09348" y="416155"/>
            <a:ext cx="65341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HP Simplified Light" panose="020B0404020204020204" pitchFamily="34" charset="0"/>
              </a:rPr>
              <a:t>Universal </a:t>
            </a:r>
            <a:r>
              <a:rPr lang="en-US" sz="4000" b="1" dirty="0" smtClean="0">
                <a:latin typeface="HP Simplified Light" panose="020B0404020204020204" pitchFamily="34" charset="0"/>
              </a:rPr>
              <a:t>Medical Form</a:t>
            </a:r>
            <a:r>
              <a:rPr lang="en-US" sz="4000" b="1" dirty="0" smtClean="0">
                <a:latin typeface="HP Simplified Light" panose="020B0404020204020204" pitchFamily="34" charset="0"/>
              </a:rPr>
              <a:t> </a:t>
            </a:r>
            <a:r>
              <a:rPr lang="en-US" sz="4000" b="1" dirty="0" smtClean="0">
                <a:latin typeface="HP Simplified Light" panose="020B0404020204020204" pitchFamily="34" charset="0"/>
              </a:rPr>
              <a:t>Reader</a:t>
            </a:r>
            <a:endParaRPr lang="en-CA" sz="4000" b="1" dirty="0">
              <a:latin typeface="HP Simplified Light" panose="020B0404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799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90" y="308513"/>
            <a:ext cx="4637313" cy="1017117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5061764" y="117566"/>
            <a:ext cx="0" cy="135917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7290" y="1446926"/>
            <a:ext cx="113516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 smtClean="0">
                <a:latin typeface="HP Simplified Light" panose="020B0404020204020204" pitchFamily="34" charset="0"/>
                <a:ea typeface="Gadugi" panose="020B0502040204020203" pitchFamily="34" charset="0"/>
              </a:rPr>
              <a:t>Accuracy </a:t>
            </a:r>
            <a:r>
              <a:rPr lang="en-US" sz="4400" b="1" u="sng" dirty="0">
                <a:latin typeface="HP Simplified Light" panose="020B0404020204020204" pitchFamily="34" charset="0"/>
                <a:ea typeface="Gadugi" panose="020B0502040204020203" pitchFamily="34" charset="0"/>
              </a:rPr>
              <a:t>and Error rates</a:t>
            </a:r>
            <a:endParaRPr lang="en-CA" sz="7200" b="1" u="sng" dirty="0">
              <a:latin typeface="HP Simplified Light" panose="020B0404020204020204" pitchFamily="34" charset="0"/>
              <a:ea typeface="Gadugi" panose="020B0502040204020203" pitchFamily="34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391681"/>
              </p:ext>
            </p:extLst>
          </p:nvPr>
        </p:nvGraphicFramePr>
        <p:xfrm>
          <a:off x="942109" y="2806105"/>
          <a:ext cx="9906001" cy="35669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01529">
                  <a:extLst>
                    <a:ext uri="{9D8B030D-6E8A-4147-A177-3AD203B41FA5}">
                      <a16:colId xmlns:a16="http://schemas.microsoft.com/office/drawing/2014/main" val="3941241101"/>
                    </a:ext>
                  </a:extLst>
                </a:gridCol>
                <a:gridCol w="3301529">
                  <a:extLst>
                    <a:ext uri="{9D8B030D-6E8A-4147-A177-3AD203B41FA5}">
                      <a16:colId xmlns:a16="http://schemas.microsoft.com/office/drawing/2014/main" val="3563918462"/>
                    </a:ext>
                  </a:extLst>
                </a:gridCol>
                <a:gridCol w="3302943">
                  <a:extLst>
                    <a:ext uri="{9D8B030D-6E8A-4147-A177-3AD203B41FA5}">
                      <a16:colId xmlns:a16="http://schemas.microsoft.com/office/drawing/2014/main" val="2438266686"/>
                    </a:ext>
                  </a:extLst>
                </a:gridCol>
              </a:tblGrid>
              <a:tr h="7758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800" kern="1800" dirty="0">
                          <a:effectLst/>
                        </a:rPr>
                        <a:t>Task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800" kern="1800">
                          <a:effectLst/>
                        </a:rPr>
                        <a:t>Automation Level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800" kern="1800">
                          <a:effectLst/>
                        </a:rPr>
                        <a:t>Accuracy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8133773"/>
                  </a:ext>
                </a:extLst>
              </a:tr>
              <a:tr h="4581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800" kern="1800" dirty="0">
                          <a:effectLst/>
                        </a:rPr>
                        <a:t>Unlocking PDFs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400" kern="1800" dirty="0">
                          <a:effectLst/>
                        </a:rPr>
                        <a:t>0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400" kern="1800">
                          <a:effectLst/>
                        </a:rPr>
                        <a:t>0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6756935"/>
                  </a:ext>
                </a:extLst>
              </a:tr>
              <a:tr h="9374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800" kern="1800" dirty="0">
                          <a:effectLst/>
                        </a:rPr>
                        <a:t>Converting PDFs to Fillable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400" kern="1800" dirty="0">
                          <a:effectLst/>
                        </a:rPr>
                        <a:t>60%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800" kern="1800">
                          <a:effectLst/>
                        </a:rPr>
                        <a:t>Adobe accuracy varies between 60 – 70%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4504063"/>
                  </a:ext>
                </a:extLst>
              </a:tr>
              <a:tr h="9374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800" kern="1800" dirty="0">
                          <a:effectLst/>
                        </a:rPr>
                        <a:t>Extracting Elements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400" kern="1800" dirty="0" smtClean="0">
                          <a:effectLst/>
                        </a:rPr>
                        <a:t>85%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400" kern="1800">
                          <a:effectLst/>
                        </a:rPr>
                        <a:t>80-100%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4305191"/>
                  </a:ext>
                </a:extLst>
              </a:tr>
              <a:tr h="4581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800" kern="1800" dirty="0">
                          <a:effectLst/>
                        </a:rPr>
                        <a:t>Assign the Labels 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400" kern="1800" dirty="0">
                          <a:effectLst/>
                        </a:rPr>
                        <a:t>50%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400" kern="1800" dirty="0">
                          <a:effectLst/>
                        </a:rPr>
                        <a:t>40-50%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8594405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209348" y="416155"/>
            <a:ext cx="65341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HP Simplified Light" panose="020B0404020204020204" pitchFamily="34" charset="0"/>
              </a:rPr>
              <a:t>Universal </a:t>
            </a:r>
            <a:r>
              <a:rPr lang="en-US" sz="4000" b="1" dirty="0" smtClean="0">
                <a:latin typeface="HP Simplified Light" panose="020B0404020204020204" pitchFamily="34" charset="0"/>
              </a:rPr>
              <a:t>Medical Form</a:t>
            </a:r>
            <a:r>
              <a:rPr lang="en-US" sz="4000" b="1" dirty="0" smtClean="0">
                <a:latin typeface="HP Simplified Light" panose="020B0404020204020204" pitchFamily="34" charset="0"/>
              </a:rPr>
              <a:t> </a:t>
            </a:r>
            <a:r>
              <a:rPr lang="en-US" sz="4000" b="1" dirty="0" smtClean="0">
                <a:latin typeface="HP Simplified Light" panose="020B0404020204020204" pitchFamily="34" charset="0"/>
              </a:rPr>
              <a:t>Reader</a:t>
            </a:r>
            <a:endParaRPr lang="en-CA" sz="4000" b="1" dirty="0">
              <a:latin typeface="HP Simplified Light" panose="020B0404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77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90" y="308513"/>
            <a:ext cx="4637313" cy="1017117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5061764" y="117566"/>
            <a:ext cx="0" cy="135917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87290" y="1446926"/>
            <a:ext cx="113516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 smtClean="0">
                <a:latin typeface="HP Simplified Light" panose="020B0404020204020204" pitchFamily="34" charset="0"/>
                <a:ea typeface="Gadugi" panose="020B0502040204020203" pitchFamily="34" charset="0"/>
              </a:rPr>
              <a:t>Limitations, Potential and Future Outcomes</a:t>
            </a:r>
            <a:endParaRPr lang="en-CA" sz="7200" b="1" u="sng" dirty="0">
              <a:latin typeface="HP Simplified Light" panose="020B0404020204020204" pitchFamily="34" charset="0"/>
              <a:ea typeface="Gadugi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7290" y="2544495"/>
            <a:ext cx="112309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HP Simplified Light" panose="020B0404020204020204" pitchFamily="34" charset="0"/>
                <a:ea typeface="Gadugi" panose="020B0502040204020203" pitchFamily="34" charset="0"/>
              </a:rPr>
              <a:t>Form reader cannot currently unlock encrypted PPTs.  </a:t>
            </a:r>
            <a:endParaRPr lang="en-CA" sz="2800" dirty="0">
              <a:latin typeface="HP Simplified" panose="020B0604020204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78290" y="3395843"/>
            <a:ext cx="112309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HP Simplified Light" panose="020B0404020204020204" pitchFamily="34" charset="0"/>
                <a:ea typeface="Gadugi" panose="020B0502040204020203" pitchFamily="34" charset="0"/>
              </a:rPr>
              <a:t>Cannot extract data from with images on a PDF (5% data from all the forms) </a:t>
            </a:r>
            <a:endParaRPr lang="en-CA" sz="2800" dirty="0">
              <a:latin typeface="HP Simplified" panose="020B0604020204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7290" y="5137928"/>
            <a:ext cx="112309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HP Simplified Light" panose="020B0404020204020204" pitchFamily="34" charset="0"/>
                <a:ea typeface="Gadugi" panose="020B0502040204020203" pitchFamily="34" charset="0"/>
              </a:rPr>
              <a:t>Form reader has low accuracy on finding labels. (40-50%) </a:t>
            </a:r>
            <a:endParaRPr lang="en-CA" sz="2800" dirty="0">
              <a:latin typeface="HP Simplified" panose="020B0604020204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8290" y="4115523"/>
            <a:ext cx="112309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HP Simplified Light" panose="020B0404020204020204" pitchFamily="34" charset="0"/>
                <a:ea typeface="Gadugi" panose="020B0502040204020203" pitchFamily="34" charset="0"/>
              </a:rPr>
              <a:t>Cannot extract textboxes or checkboxes with winding fonts </a:t>
            </a:r>
          </a:p>
          <a:p>
            <a:r>
              <a:rPr lang="en-US" sz="2800" b="1" dirty="0" smtClean="0">
                <a:latin typeface="HP Simplified Light" panose="020B0404020204020204" pitchFamily="34" charset="0"/>
                <a:ea typeface="Gadugi" panose="020B0502040204020203" pitchFamily="34" charset="0"/>
              </a:rPr>
              <a:t>(10% data from all the forms) </a:t>
            </a:r>
            <a:endParaRPr lang="en-CA" sz="2800" dirty="0">
              <a:latin typeface="HP Simplified" panose="020B0604020204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8290" y="5886073"/>
            <a:ext cx="112309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HP Simplified Light" panose="020B0404020204020204" pitchFamily="34" charset="0"/>
                <a:ea typeface="Gadugi" panose="020B0502040204020203" pitchFamily="34" charset="0"/>
              </a:rPr>
              <a:t>Currently just a script, which has no interface.</a:t>
            </a:r>
            <a:endParaRPr lang="en-CA" sz="2800" dirty="0">
              <a:latin typeface="HP Simplified" panose="020B0604020204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09348" y="416155"/>
            <a:ext cx="65341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HP Simplified Light" panose="020B0404020204020204" pitchFamily="34" charset="0"/>
              </a:rPr>
              <a:t>Universal </a:t>
            </a:r>
            <a:r>
              <a:rPr lang="en-US" sz="4000" b="1" dirty="0" smtClean="0">
                <a:latin typeface="HP Simplified Light" panose="020B0404020204020204" pitchFamily="34" charset="0"/>
              </a:rPr>
              <a:t>Medical Form</a:t>
            </a:r>
            <a:r>
              <a:rPr lang="en-US" sz="4000" b="1" dirty="0" smtClean="0">
                <a:latin typeface="HP Simplified Light" panose="020B0404020204020204" pitchFamily="34" charset="0"/>
              </a:rPr>
              <a:t> </a:t>
            </a:r>
            <a:r>
              <a:rPr lang="en-US" sz="4000" b="1" dirty="0" smtClean="0">
                <a:latin typeface="HP Simplified Light" panose="020B0404020204020204" pitchFamily="34" charset="0"/>
              </a:rPr>
              <a:t>Reader</a:t>
            </a:r>
            <a:endParaRPr lang="en-CA" sz="4000" b="1" dirty="0">
              <a:latin typeface="HP Simplified Light" panose="020B0404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670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5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90" y="308513"/>
            <a:ext cx="4637313" cy="1017117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5061764" y="117566"/>
            <a:ext cx="0" cy="135917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87290" y="1446926"/>
            <a:ext cx="113516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 smtClean="0">
                <a:latin typeface="HP Simplified Light" panose="020B0404020204020204" pitchFamily="34" charset="0"/>
                <a:ea typeface="Gadugi" panose="020B0502040204020203" pitchFamily="34" charset="0"/>
              </a:rPr>
              <a:t>Limitations, Potential and Future Outcomes</a:t>
            </a:r>
            <a:endParaRPr lang="en-CA" sz="7200" b="1" u="sng" dirty="0">
              <a:latin typeface="HP Simplified Light" panose="020B0404020204020204" pitchFamily="34" charset="0"/>
              <a:ea typeface="Gadugi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138" y="2544495"/>
            <a:ext cx="118179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700" b="1" dirty="0" smtClean="0">
                <a:latin typeface="HP Simplified Light" panose="020B0404020204020204" pitchFamily="34" charset="0"/>
                <a:ea typeface="Gadugi" panose="020B0502040204020203" pitchFamily="34" charset="0"/>
              </a:rPr>
              <a:t>Flask </a:t>
            </a:r>
            <a:r>
              <a:rPr lang="en-US" sz="2700" b="1" dirty="0">
                <a:latin typeface="HP Simplified Light" panose="020B0404020204020204" pitchFamily="34" charset="0"/>
                <a:ea typeface="Gadugi" panose="020B0502040204020203" pitchFamily="34" charset="0"/>
              </a:rPr>
              <a:t>and Rest to Develop API for the Python </a:t>
            </a:r>
            <a:r>
              <a:rPr lang="en-US" sz="2700" b="1" dirty="0" smtClean="0">
                <a:latin typeface="HP Simplified Light" panose="020B0404020204020204" pitchFamily="34" charset="0"/>
                <a:ea typeface="Gadugi" panose="020B0502040204020203" pitchFamily="34" charset="0"/>
              </a:rPr>
              <a:t>script to be integrated with the system.   </a:t>
            </a:r>
            <a:endParaRPr lang="en-CA" sz="2700" dirty="0">
              <a:latin typeface="HP Simplified" panose="020B0604020204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138" y="3395843"/>
            <a:ext cx="121378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700" b="1" dirty="0" smtClean="0">
                <a:latin typeface="HP Simplified Light" panose="020B0404020204020204" pitchFamily="34" charset="0"/>
                <a:ea typeface="Gadugi" panose="020B0502040204020203" pitchFamily="34" charset="0"/>
              </a:rPr>
              <a:t>JavaScript </a:t>
            </a:r>
            <a:r>
              <a:rPr lang="en-US" sz="2700" b="1" dirty="0">
                <a:latin typeface="HP Simplified Light" panose="020B0404020204020204" pitchFamily="34" charset="0"/>
                <a:ea typeface="Gadugi" panose="020B0502040204020203" pitchFamily="34" charset="0"/>
              </a:rPr>
              <a:t>to find </a:t>
            </a:r>
            <a:r>
              <a:rPr lang="en-US" sz="2700" b="1" dirty="0" smtClean="0">
                <a:latin typeface="HP Simplified Light" panose="020B0404020204020204" pitchFamily="34" charset="0"/>
                <a:ea typeface="Gadugi" panose="020B0502040204020203" pitchFamily="34" charset="0"/>
              </a:rPr>
              <a:t>interactive textboxes and checkboxes </a:t>
            </a:r>
            <a:r>
              <a:rPr lang="en-US" sz="2700" b="1" dirty="0">
                <a:latin typeface="HP Simplified Light" panose="020B0404020204020204" pitchFamily="34" charset="0"/>
                <a:ea typeface="Gadugi" panose="020B0502040204020203" pitchFamily="34" charset="0"/>
              </a:rPr>
              <a:t>which </a:t>
            </a:r>
            <a:r>
              <a:rPr lang="en-US" sz="2700" b="1" dirty="0" smtClean="0">
                <a:latin typeface="HP Simplified Light" panose="020B0404020204020204" pitchFamily="34" charset="0"/>
                <a:ea typeface="Gadugi" panose="020B0502040204020203" pitchFamily="34" charset="0"/>
              </a:rPr>
              <a:t>contain windings fonts.</a:t>
            </a:r>
            <a:endParaRPr lang="en-US" sz="2700" b="1" dirty="0">
              <a:latin typeface="HP Simplified Light" panose="020B0404020204020204" pitchFamily="34" charset="0"/>
              <a:ea typeface="Gadugi" panose="020B0502040204020203" pitchFamily="34" charset="0"/>
            </a:endParaRPr>
          </a:p>
          <a:p>
            <a:endParaRPr lang="en-CA" sz="2700" dirty="0">
              <a:latin typeface="HP Simplified" panose="020B0604020204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4138" y="4214597"/>
            <a:ext cx="121378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700" b="1" dirty="0" smtClean="0">
                <a:latin typeface="HP Simplified Light" panose="020B0404020204020204" pitchFamily="34" charset="0"/>
                <a:ea typeface="Gadugi" panose="020B0502040204020203" pitchFamily="34" charset="0"/>
              </a:rPr>
              <a:t>Use better probabilistic algorithm to improve classification of labels from forms.</a:t>
            </a:r>
            <a:endParaRPr lang="en-US" sz="2700" b="1" dirty="0">
              <a:latin typeface="HP Simplified Light" panose="020B0404020204020204" pitchFamily="34" charset="0"/>
              <a:ea typeface="Gadugi" panose="020B0502040204020203" pitchFamily="34" charset="0"/>
            </a:endParaRPr>
          </a:p>
          <a:p>
            <a:endParaRPr lang="en-CA" sz="2700" dirty="0">
              <a:latin typeface="HP Simplified" panose="020B0604020204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138" y="5137927"/>
            <a:ext cx="12137862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700" b="1" dirty="0" smtClean="0">
                <a:latin typeface="HP Simplified Light" panose="020B0404020204020204" pitchFamily="34" charset="0"/>
                <a:ea typeface="Gadugi" panose="020B0502040204020203" pitchFamily="34" charset="0"/>
              </a:rPr>
              <a:t>Computer </a:t>
            </a:r>
            <a:r>
              <a:rPr lang="en-US" sz="2700" b="1" dirty="0">
                <a:latin typeface="HP Simplified Light" panose="020B0404020204020204" pitchFamily="34" charset="0"/>
                <a:ea typeface="Gadugi" panose="020B0502040204020203" pitchFamily="34" charset="0"/>
              </a:rPr>
              <a:t>Vision Machine Learning Techniques to extract subheading from images in the form.</a:t>
            </a:r>
          </a:p>
          <a:p>
            <a:endParaRPr lang="en-CA" sz="2700" dirty="0">
              <a:latin typeface="HP Simplified" panose="020B0604020204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09348" y="416155"/>
            <a:ext cx="65341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HP Simplified Light" panose="020B0404020204020204" pitchFamily="34" charset="0"/>
              </a:rPr>
              <a:t>Universal </a:t>
            </a:r>
            <a:r>
              <a:rPr lang="en-US" sz="4000" b="1" dirty="0" smtClean="0">
                <a:latin typeface="HP Simplified Light" panose="020B0404020204020204" pitchFamily="34" charset="0"/>
              </a:rPr>
              <a:t>Medical Form</a:t>
            </a:r>
            <a:r>
              <a:rPr lang="en-US" sz="4000" b="1" dirty="0" smtClean="0">
                <a:latin typeface="HP Simplified Light" panose="020B0404020204020204" pitchFamily="34" charset="0"/>
              </a:rPr>
              <a:t> </a:t>
            </a:r>
            <a:r>
              <a:rPr lang="en-US" sz="4000" b="1" dirty="0" smtClean="0">
                <a:latin typeface="HP Simplified Light" panose="020B0404020204020204" pitchFamily="34" charset="0"/>
              </a:rPr>
              <a:t>Reader</a:t>
            </a:r>
            <a:endParaRPr lang="en-CA" sz="4000" b="1" dirty="0">
              <a:latin typeface="HP Simplified Light" panose="020B0404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54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6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90" y="308513"/>
            <a:ext cx="4637313" cy="10171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1074" y="2263507"/>
            <a:ext cx="1135162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u="sng" dirty="0" smtClean="0">
                <a:solidFill>
                  <a:srgbClr val="3399FF"/>
                </a:solidFill>
                <a:latin typeface="HP Simplified Light" panose="020B0404020204020204" pitchFamily="34" charset="0"/>
              </a:rPr>
              <a:t>Contents</a:t>
            </a:r>
            <a:r>
              <a:rPr lang="en-CA" sz="3200" dirty="0" smtClean="0">
                <a:latin typeface="HP Simplified Light" panose="020B0404020204020204" pitchFamily="34" charset="0"/>
              </a:rPr>
              <a:t> </a:t>
            </a:r>
            <a:endParaRPr lang="en-CA" sz="3200" dirty="0">
              <a:latin typeface="HP Simplified Light" panose="020B0404020204020204" pitchFamily="34" charset="0"/>
            </a:endParaRPr>
          </a:p>
          <a:p>
            <a:endParaRPr lang="en-US" dirty="0" smtClean="0"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latin typeface="Gadugi" panose="020B0502040204020203" pitchFamily="34" charset="0"/>
                <a:ea typeface="Gadugi" panose="020B0502040204020203" pitchFamily="34" charset="0"/>
              </a:rPr>
              <a:t>Capabilities of the system......................................................................................... </a:t>
            </a:r>
            <a:r>
              <a:rPr lang="en-US" dirty="0">
                <a:latin typeface="Gadugi" panose="020B0502040204020203" pitchFamily="34" charset="0"/>
                <a:ea typeface="Gadugi" panose="020B0502040204020203" pitchFamily="34" charset="0"/>
              </a:rPr>
              <a:t>4</a:t>
            </a:r>
            <a:r>
              <a:rPr lang="en-US" dirty="0" smtClean="0"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endParaRPr lang="en-US" dirty="0" smtClean="0"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latin typeface="Gadugi" panose="020B0502040204020203" pitchFamily="34" charset="0"/>
                <a:ea typeface="Gadugi" panose="020B0502040204020203" pitchFamily="34" charset="0"/>
              </a:rPr>
              <a:t>Accuracy and Error rates.......................................................... 12</a:t>
            </a:r>
            <a:endParaRPr lang="en-US" dirty="0" smtClean="0"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 marL="342900" indent="-342900">
              <a:buAutoNum type="arabicPeriod"/>
            </a:pPr>
            <a:endParaRPr lang="en-US" dirty="0" smtClean="0"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latin typeface="Gadugi" panose="020B0502040204020203" pitchFamily="34" charset="0"/>
                <a:ea typeface="Gadugi" panose="020B0502040204020203" pitchFamily="34" charset="0"/>
              </a:rPr>
              <a:t>Limitations, Potential and Future Outcomes...................................................... </a:t>
            </a:r>
            <a:r>
              <a:rPr lang="en-US" dirty="0" smtClean="0">
                <a:latin typeface="Gadugi" panose="020B0502040204020203" pitchFamily="34" charset="0"/>
                <a:ea typeface="Gadugi" panose="020B0502040204020203" pitchFamily="34" charset="0"/>
              </a:rPr>
              <a:t>13</a:t>
            </a:r>
            <a:r>
              <a:rPr lang="en-US" dirty="0" smtClean="0"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en-US" dirty="0" smtClean="0">
                <a:latin typeface="Gadugi" panose="020B0502040204020203" pitchFamily="34" charset="0"/>
                <a:ea typeface="Gadugi" panose="020B0502040204020203" pitchFamily="34" charset="0"/>
              </a:rPr>
              <a:t/>
            </a:r>
            <a:br>
              <a:rPr lang="en-US" dirty="0" smtClean="0">
                <a:latin typeface="Gadugi" panose="020B0502040204020203" pitchFamily="34" charset="0"/>
                <a:ea typeface="Gadugi" panose="020B0502040204020203" pitchFamily="34" charset="0"/>
              </a:rPr>
            </a:br>
            <a:endParaRPr lang="en-US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5061764" y="117566"/>
            <a:ext cx="0" cy="135917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209348" y="416155"/>
            <a:ext cx="65341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HP Simplified Light" panose="020B0404020204020204" pitchFamily="34" charset="0"/>
              </a:rPr>
              <a:t>Universal </a:t>
            </a:r>
            <a:r>
              <a:rPr lang="en-US" sz="4000" b="1" dirty="0" smtClean="0">
                <a:latin typeface="HP Simplified Light" panose="020B0404020204020204" pitchFamily="34" charset="0"/>
              </a:rPr>
              <a:t>Medical Form</a:t>
            </a:r>
            <a:r>
              <a:rPr lang="en-US" sz="4000" b="1" dirty="0" smtClean="0">
                <a:latin typeface="HP Simplified Light" panose="020B0404020204020204" pitchFamily="34" charset="0"/>
              </a:rPr>
              <a:t> </a:t>
            </a:r>
            <a:r>
              <a:rPr lang="en-US" sz="4000" b="1" dirty="0" smtClean="0">
                <a:latin typeface="HP Simplified Light" panose="020B0404020204020204" pitchFamily="34" charset="0"/>
              </a:rPr>
              <a:t>Reader</a:t>
            </a:r>
            <a:endParaRPr lang="en-CA" sz="4000" b="1" dirty="0">
              <a:latin typeface="HP Simplified Light" panose="020B0404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09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90" y="308513"/>
            <a:ext cx="4637313" cy="10171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8823" y="1761479"/>
            <a:ext cx="11351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HP Simplified Light" panose="020B0404020204020204" pitchFamily="34" charset="0"/>
                <a:ea typeface="Gadugi" panose="020B0502040204020203" pitchFamily="34" charset="0"/>
              </a:rPr>
              <a:t>Pre-requisites for the running</a:t>
            </a:r>
            <a:endParaRPr lang="en-CA" sz="6600" b="1" dirty="0">
              <a:latin typeface="HP Simplified Light" panose="020B0404020204020204" pitchFamily="34" charset="0"/>
              <a:ea typeface="Gadugi" panose="020B0502040204020203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5061764" y="117566"/>
            <a:ext cx="0" cy="135917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78823" y="2931241"/>
            <a:ext cx="102412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 smtClean="0">
                <a:latin typeface="Gadugi" panose="020B0502040204020203" pitchFamily="34" charset="0"/>
                <a:ea typeface="Gadugi" panose="020B0502040204020203" pitchFamily="34" charset="0"/>
              </a:rPr>
              <a:t>Python (Latest Version)</a:t>
            </a:r>
          </a:p>
          <a:p>
            <a:pPr marL="457200" indent="-457200">
              <a:buAutoNum type="arabicPeriod"/>
            </a:pPr>
            <a:r>
              <a:rPr lang="en-US" sz="2000" dirty="0" smtClean="0">
                <a:latin typeface="Gadugi" panose="020B0502040204020203" pitchFamily="34" charset="0"/>
                <a:ea typeface="Gadugi" panose="020B0502040204020203" pitchFamily="34" charset="0"/>
              </a:rPr>
              <a:t>Anaconda</a:t>
            </a:r>
          </a:p>
          <a:p>
            <a:pPr marL="457200" indent="-457200">
              <a:buAutoNum type="arabicPeriod"/>
            </a:pPr>
            <a:r>
              <a:rPr lang="en-US" sz="2000" dirty="0" smtClean="0">
                <a:latin typeface="Gadugi" panose="020B0502040204020203" pitchFamily="34" charset="0"/>
                <a:ea typeface="Gadugi" panose="020B0502040204020203" pitchFamily="34" charset="0"/>
              </a:rPr>
              <a:t>Libraries/dependencies</a:t>
            </a:r>
          </a:p>
          <a:p>
            <a:pPr marL="457200" indent="-457200">
              <a:buAutoNum type="arabicPeriod"/>
            </a:pPr>
            <a:r>
              <a:rPr lang="en-US" sz="2000" dirty="0" smtClean="0">
                <a:latin typeface="Gadugi" panose="020B0502040204020203" pitchFamily="34" charset="0"/>
                <a:ea typeface="Gadugi" panose="020B0502040204020203" pitchFamily="34" charset="0"/>
              </a:rPr>
              <a:t>Spyder</a:t>
            </a:r>
          </a:p>
          <a:p>
            <a:pPr marL="457200" indent="-457200">
              <a:buAutoNum type="arabicPeriod"/>
            </a:pPr>
            <a:r>
              <a:rPr lang="en-US" sz="2000" dirty="0" smtClean="0">
                <a:latin typeface="Gadugi" panose="020B0502040204020203" pitchFamily="34" charset="0"/>
                <a:ea typeface="Gadugi" panose="020B0502040204020203" pitchFamily="34" charset="0"/>
              </a:rPr>
              <a:t>Notepad</a:t>
            </a:r>
            <a:endParaRPr lang="en-CA" sz="2000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8823" y="2421114"/>
            <a:ext cx="11351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Gadugi" panose="020B0502040204020203" pitchFamily="34" charset="0"/>
                <a:ea typeface="Gadugi" panose="020B0502040204020203" pitchFamily="34" charset="0"/>
              </a:rPr>
              <a:t>Mandatory</a:t>
            </a:r>
            <a:endParaRPr lang="en-CA" sz="4800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8823" y="4562457"/>
            <a:ext cx="11351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Gadugi" panose="020B0502040204020203" pitchFamily="34" charset="0"/>
                <a:ea typeface="Gadugi" panose="020B0502040204020203" pitchFamily="34" charset="0"/>
              </a:rPr>
              <a:t>Optional</a:t>
            </a:r>
            <a:endParaRPr lang="en-CA" sz="4800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7290" y="5024333"/>
            <a:ext cx="10241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 smtClean="0">
                <a:latin typeface="Gadugi" panose="020B0502040204020203" pitchFamily="34" charset="0"/>
                <a:ea typeface="Gadugi" panose="020B0502040204020203" pitchFamily="34" charset="0"/>
              </a:rPr>
              <a:t>Adobe Acrobat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09348" y="416155"/>
            <a:ext cx="65341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HP Simplified Light" panose="020B0404020204020204" pitchFamily="34" charset="0"/>
              </a:rPr>
              <a:t>Universal </a:t>
            </a:r>
            <a:r>
              <a:rPr lang="en-US" sz="4000" b="1" dirty="0" smtClean="0">
                <a:latin typeface="HP Simplified Light" panose="020B0404020204020204" pitchFamily="34" charset="0"/>
              </a:rPr>
              <a:t>Medical Form</a:t>
            </a:r>
            <a:r>
              <a:rPr lang="en-US" sz="4000" b="1" dirty="0" smtClean="0">
                <a:latin typeface="HP Simplified Light" panose="020B0404020204020204" pitchFamily="34" charset="0"/>
              </a:rPr>
              <a:t> </a:t>
            </a:r>
            <a:r>
              <a:rPr lang="en-US" sz="4000" b="1" dirty="0" smtClean="0">
                <a:latin typeface="HP Simplified Light" panose="020B0404020204020204" pitchFamily="34" charset="0"/>
              </a:rPr>
              <a:t>Reader</a:t>
            </a:r>
            <a:endParaRPr lang="en-CA" sz="4000" b="1" dirty="0">
              <a:latin typeface="HP Simplified Light" panose="020B0404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29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90" y="308513"/>
            <a:ext cx="4637313" cy="10171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833" y="2287221"/>
            <a:ext cx="11351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HP Simplified Light" panose="020B0404020204020204" pitchFamily="34" charset="0"/>
                <a:ea typeface="Gadugi" panose="020B0502040204020203" pitchFamily="34" charset="0"/>
              </a:rPr>
              <a:t>Automatically extract all the elements from a PDF Form</a:t>
            </a:r>
            <a:endParaRPr lang="en-CA" sz="6000" b="1" dirty="0">
              <a:latin typeface="HP Simplified Light" panose="020B0404020204020204" pitchFamily="34" charset="0"/>
              <a:ea typeface="Gadugi" panose="020B0502040204020203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5061764" y="117566"/>
            <a:ext cx="0" cy="135917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7" t="3942" r="4466" b="6700"/>
          <a:stretch/>
        </p:blipFill>
        <p:spPr>
          <a:xfrm>
            <a:off x="3035437" y="3056662"/>
            <a:ext cx="6219399" cy="340714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44634" y="1583288"/>
            <a:ext cx="113516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 smtClean="0">
                <a:latin typeface="HP Simplified Light" panose="020B0404020204020204" pitchFamily="34" charset="0"/>
                <a:ea typeface="Gadugi" panose="020B0502040204020203" pitchFamily="34" charset="0"/>
              </a:rPr>
              <a:t>Capabilities </a:t>
            </a:r>
            <a:r>
              <a:rPr lang="en-US" sz="4400" b="1" u="sng" dirty="0">
                <a:latin typeface="HP Simplified Light" panose="020B0404020204020204" pitchFamily="34" charset="0"/>
                <a:ea typeface="Gadugi" panose="020B0502040204020203" pitchFamily="34" charset="0"/>
              </a:rPr>
              <a:t>of the system</a:t>
            </a:r>
            <a:endParaRPr lang="en-CA" sz="7200" b="1" u="sng" dirty="0">
              <a:latin typeface="HP Simplified Light" panose="020B0404020204020204" pitchFamily="34" charset="0"/>
              <a:ea typeface="Gadug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0123" y="3571977"/>
            <a:ext cx="2285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HP Simplified Light" panose="020B0404020204020204" pitchFamily="34" charset="0"/>
                <a:ea typeface="Gadugi" panose="020B0502040204020203" pitchFamily="34" charset="0"/>
              </a:rPr>
              <a:t>Checkbox </a:t>
            </a:r>
            <a:endParaRPr lang="en-CA" sz="4800" b="1" dirty="0">
              <a:latin typeface="HP Simplified Light" panose="020B0404020204020204" pitchFamily="34" charset="0"/>
              <a:ea typeface="Gadug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2978" y="4445781"/>
            <a:ext cx="2285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HP Simplified Light" panose="020B0404020204020204" pitchFamily="34" charset="0"/>
                <a:ea typeface="Gadugi" panose="020B0502040204020203" pitchFamily="34" charset="0"/>
              </a:rPr>
              <a:t>Textbox</a:t>
            </a:r>
            <a:endParaRPr lang="en-CA" sz="4800" b="1" dirty="0">
              <a:latin typeface="HP Simplified Light" panose="020B0404020204020204" pitchFamily="34" charset="0"/>
              <a:ea typeface="Gadugi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2978" y="5454796"/>
            <a:ext cx="2285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HP Simplified Light" panose="020B0404020204020204" pitchFamily="34" charset="0"/>
                <a:ea typeface="Gadugi" panose="020B0502040204020203" pitchFamily="34" charset="0"/>
              </a:rPr>
              <a:t>Plain Text</a:t>
            </a:r>
            <a:endParaRPr lang="en-CA" sz="4800" b="1" dirty="0">
              <a:latin typeface="HP Simplified Light" panose="020B0404020204020204" pitchFamily="34" charset="0"/>
              <a:ea typeface="Gadugi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09348" y="416155"/>
            <a:ext cx="65341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HP Simplified Light" panose="020B0404020204020204" pitchFamily="34" charset="0"/>
              </a:rPr>
              <a:t>Universal </a:t>
            </a:r>
            <a:r>
              <a:rPr lang="en-US" sz="4000" b="1" dirty="0" smtClean="0">
                <a:latin typeface="HP Simplified Light" panose="020B0404020204020204" pitchFamily="34" charset="0"/>
              </a:rPr>
              <a:t>Medical Form</a:t>
            </a:r>
            <a:r>
              <a:rPr lang="en-US" sz="4000" b="1" dirty="0" smtClean="0">
                <a:latin typeface="HP Simplified Light" panose="020B0404020204020204" pitchFamily="34" charset="0"/>
              </a:rPr>
              <a:t> </a:t>
            </a:r>
            <a:r>
              <a:rPr lang="en-US" sz="4000" b="1" dirty="0" smtClean="0">
                <a:latin typeface="HP Simplified Light" panose="020B0404020204020204" pitchFamily="34" charset="0"/>
              </a:rPr>
              <a:t>Reader</a:t>
            </a:r>
            <a:endParaRPr lang="en-CA" sz="4000" b="1" dirty="0">
              <a:latin typeface="HP Simplified Light" panose="020B0404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141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57" y="137303"/>
            <a:ext cx="4637313" cy="10171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2024453"/>
            <a:ext cx="11351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HP Simplified Light" panose="020B0404020204020204" pitchFamily="34" charset="0"/>
                <a:ea typeface="Gadugi" panose="020B0502040204020203" pitchFamily="34" charset="0"/>
              </a:rPr>
              <a:t>Automatically assign labels to Textboxes and Checkboxes.</a:t>
            </a:r>
            <a:endParaRPr lang="en-CA" sz="6000" b="1" dirty="0">
              <a:latin typeface="HP Simplified Light" panose="020B0404020204020204" pitchFamily="34" charset="0"/>
              <a:ea typeface="Gadugi" panose="020B0502040204020203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5061764" y="117566"/>
            <a:ext cx="0" cy="120806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4257" y="1280359"/>
            <a:ext cx="113516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 smtClean="0">
                <a:latin typeface="HP Simplified Light" panose="020B0404020204020204" pitchFamily="34" charset="0"/>
                <a:ea typeface="Gadugi" panose="020B0502040204020203" pitchFamily="34" charset="0"/>
              </a:rPr>
              <a:t>Capabilities </a:t>
            </a:r>
            <a:r>
              <a:rPr lang="en-US" sz="4400" b="1" u="sng" dirty="0">
                <a:latin typeface="HP Simplified Light" panose="020B0404020204020204" pitchFamily="34" charset="0"/>
                <a:ea typeface="Gadugi" panose="020B0502040204020203" pitchFamily="34" charset="0"/>
              </a:rPr>
              <a:t>of the system</a:t>
            </a:r>
            <a:endParaRPr lang="en-CA" sz="7200" b="1" u="sng" dirty="0">
              <a:latin typeface="HP Simplified Light" panose="020B0404020204020204" pitchFamily="34" charset="0"/>
              <a:ea typeface="Gadug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4" t="29810" r="56334" b="20799"/>
          <a:stretch/>
        </p:blipFill>
        <p:spPr>
          <a:xfrm>
            <a:off x="3078292" y="2671973"/>
            <a:ext cx="6044047" cy="402132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6340497" y="2907777"/>
            <a:ext cx="781788" cy="118894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031648" y="3026671"/>
            <a:ext cx="665745" cy="451878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559692" y="3567193"/>
            <a:ext cx="1385896" cy="25647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+mj-lt"/>
              </a:rPr>
              <a:t>Textbox</a:t>
            </a:r>
            <a:endParaRPr lang="en-CA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349720" y="3028509"/>
            <a:ext cx="2013694" cy="280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Potential Label</a:t>
            </a:r>
            <a:endParaRPr lang="en-CA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5001017" y="3016633"/>
            <a:ext cx="1099298" cy="143921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09348" y="416155"/>
            <a:ext cx="65341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HP Simplified Light" panose="020B0404020204020204" pitchFamily="34" charset="0"/>
              </a:rPr>
              <a:t>Universal </a:t>
            </a:r>
            <a:r>
              <a:rPr lang="en-US" sz="4000" b="1" dirty="0" smtClean="0">
                <a:latin typeface="HP Simplified Light" panose="020B0404020204020204" pitchFamily="34" charset="0"/>
              </a:rPr>
              <a:t>Medical Form</a:t>
            </a:r>
            <a:r>
              <a:rPr lang="en-US" sz="4000" b="1" dirty="0" smtClean="0">
                <a:latin typeface="HP Simplified Light" panose="020B0404020204020204" pitchFamily="34" charset="0"/>
              </a:rPr>
              <a:t> </a:t>
            </a:r>
            <a:r>
              <a:rPr lang="en-US" sz="4000" b="1" dirty="0" smtClean="0">
                <a:latin typeface="HP Simplified Light" panose="020B0404020204020204" pitchFamily="34" charset="0"/>
              </a:rPr>
              <a:t>Reader</a:t>
            </a:r>
            <a:endParaRPr lang="en-CA" sz="4000" b="1" dirty="0">
              <a:latin typeface="HP Simplified Light" panose="020B0404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21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57" y="137303"/>
            <a:ext cx="4637313" cy="10171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4257" y="2076511"/>
            <a:ext cx="11351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HP Simplified Light" panose="020B0404020204020204" pitchFamily="34" charset="0"/>
                <a:ea typeface="Gadugi" panose="020B0502040204020203" pitchFamily="34" charset="0"/>
              </a:rPr>
              <a:t>Automatically Finds Relevant Database Names for Textboxes and Checkboxes </a:t>
            </a:r>
            <a:endParaRPr lang="en-CA" sz="4800" b="1" dirty="0">
              <a:latin typeface="HP Simplified Light" panose="020B0404020204020204" pitchFamily="34" charset="0"/>
              <a:ea typeface="Gadugi" panose="020B0502040204020203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5061764" y="117566"/>
            <a:ext cx="0" cy="120806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4257" y="1280359"/>
            <a:ext cx="113516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 smtClean="0">
                <a:latin typeface="HP Simplified Light" panose="020B0404020204020204" pitchFamily="34" charset="0"/>
                <a:ea typeface="Gadugi" panose="020B0502040204020203" pitchFamily="34" charset="0"/>
              </a:rPr>
              <a:t>Capabilities </a:t>
            </a:r>
            <a:r>
              <a:rPr lang="en-US" sz="4400" b="1" u="sng" dirty="0">
                <a:latin typeface="HP Simplified Light" panose="020B0404020204020204" pitchFamily="34" charset="0"/>
                <a:ea typeface="Gadugi" panose="020B0502040204020203" pitchFamily="34" charset="0"/>
              </a:rPr>
              <a:t>of the system</a:t>
            </a:r>
            <a:endParaRPr lang="en-CA" sz="7200" b="1" u="sng" dirty="0">
              <a:latin typeface="HP Simplified Light" panose="020B0404020204020204" pitchFamily="34" charset="0"/>
              <a:ea typeface="Gadug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77" r="54226" b="7659"/>
          <a:stretch/>
        </p:blipFill>
        <p:spPr>
          <a:xfrm>
            <a:off x="3598027" y="2793893"/>
            <a:ext cx="4604084" cy="3769896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3506193" y="4301851"/>
            <a:ext cx="4812629" cy="7539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+mj-lt"/>
              </a:rPr>
              <a:t>Generates the  database name</a:t>
            </a:r>
            <a:endParaRPr lang="en-CA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690862" y="2784434"/>
            <a:ext cx="2443290" cy="35364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+mj-lt"/>
              </a:rPr>
              <a:t>Linked History</a:t>
            </a:r>
            <a:endParaRPr lang="en-CA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09348" y="416155"/>
            <a:ext cx="65341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HP Simplified Light" panose="020B0404020204020204" pitchFamily="34" charset="0"/>
              </a:rPr>
              <a:t>Universal </a:t>
            </a:r>
            <a:r>
              <a:rPr lang="en-US" sz="4000" b="1" dirty="0" smtClean="0">
                <a:latin typeface="HP Simplified Light" panose="020B0404020204020204" pitchFamily="34" charset="0"/>
              </a:rPr>
              <a:t>Medical Form</a:t>
            </a:r>
            <a:r>
              <a:rPr lang="en-US" sz="4000" b="1" dirty="0" smtClean="0">
                <a:latin typeface="HP Simplified Light" panose="020B0404020204020204" pitchFamily="34" charset="0"/>
              </a:rPr>
              <a:t> </a:t>
            </a:r>
            <a:r>
              <a:rPr lang="en-US" sz="4000" b="1" dirty="0" smtClean="0">
                <a:latin typeface="HP Simplified Light" panose="020B0404020204020204" pitchFamily="34" charset="0"/>
              </a:rPr>
              <a:t>Reader</a:t>
            </a:r>
            <a:endParaRPr lang="en-CA" sz="4000" b="1" dirty="0">
              <a:latin typeface="HP Simplified Light" panose="020B0404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25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57" y="137303"/>
            <a:ext cx="4637313" cy="1017117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5061764" y="117566"/>
            <a:ext cx="0" cy="120806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4257" y="1280359"/>
            <a:ext cx="113516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 smtClean="0">
                <a:latin typeface="HP Simplified Light" panose="020B0404020204020204" pitchFamily="34" charset="0"/>
                <a:ea typeface="Gadugi" panose="020B0502040204020203" pitchFamily="34" charset="0"/>
              </a:rPr>
              <a:t>Capabilities </a:t>
            </a:r>
            <a:r>
              <a:rPr lang="en-US" sz="4400" b="1" u="sng" dirty="0">
                <a:latin typeface="HP Simplified Light" panose="020B0404020204020204" pitchFamily="34" charset="0"/>
                <a:ea typeface="Gadugi" panose="020B0502040204020203" pitchFamily="34" charset="0"/>
              </a:rPr>
              <a:t>of the system</a:t>
            </a:r>
            <a:endParaRPr lang="en-CA" sz="7200" b="1" u="sng" dirty="0">
              <a:latin typeface="HP Simplified Light" panose="020B0404020204020204" pitchFamily="34" charset="0"/>
              <a:ea typeface="Gadugi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8823" y="2317213"/>
            <a:ext cx="11351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HP Simplified Light" panose="020B0404020204020204" pitchFamily="34" charset="0"/>
                <a:ea typeface="Gadugi" panose="020B0502040204020203" pitchFamily="34" charset="0"/>
              </a:rPr>
              <a:t>Automatically HTML Script with Correct Formatting that Suits the </a:t>
            </a:r>
            <a:r>
              <a:rPr lang="en-US" sz="2800" b="1" dirty="0" smtClean="0">
                <a:latin typeface="HP Simplified Light" panose="020B0404020204020204" pitchFamily="34" charset="0"/>
                <a:ea typeface="Gadugi" panose="020B0502040204020203" pitchFamily="34" charset="0"/>
              </a:rPr>
              <a:t>S</a:t>
            </a:r>
            <a:r>
              <a:rPr lang="en-US" sz="2800" b="1" dirty="0" smtClean="0">
                <a:latin typeface="HP Simplified Light" panose="020B0404020204020204" pitchFamily="34" charset="0"/>
                <a:ea typeface="Gadugi" panose="020B0502040204020203" pitchFamily="34" charset="0"/>
              </a:rPr>
              <a:t>ystem. </a:t>
            </a:r>
            <a:endParaRPr lang="en-CA" sz="4800" b="1" dirty="0">
              <a:latin typeface="HP Simplified Light" panose="020B0404020204020204" pitchFamily="34" charset="0"/>
              <a:ea typeface="Gadugi" panose="020B050204020402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" r="6787" b="9278"/>
          <a:stretch/>
        </p:blipFill>
        <p:spPr>
          <a:xfrm>
            <a:off x="378823" y="3212593"/>
            <a:ext cx="4657854" cy="253085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17" t="17063" r="20779" b="15949"/>
          <a:stretch/>
        </p:blipFill>
        <p:spPr>
          <a:xfrm>
            <a:off x="6257701" y="3212593"/>
            <a:ext cx="4442089" cy="253085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209348" y="416155"/>
            <a:ext cx="65341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HP Simplified Light" panose="020B0404020204020204" pitchFamily="34" charset="0"/>
              </a:rPr>
              <a:t>Universal </a:t>
            </a:r>
            <a:r>
              <a:rPr lang="en-US" sz="4000" b="1" dirty="0" smtClean="0">
                <a:latin typeface="HP Simplified Light" panose="020B0404020204020204" pitchFamily="34" charset="0"/>
              </a:rPr>
              <a:t>Medical Form</a:t>
            </a:r>
            <a:r>
              <a:rPr lang="en-US" sz="4000" b="1" dirty="0" smtClean="0">
                <a:latin typeface="HP Simplified Light" panose="020B0404020204020204" pitchFamily="34" charset="0"/>
              </a:rPr>
              <a:t> </a:t>
            </a:r>
            <a:r>
              <a:rPr lang="en-US" sz="4000" b="1" dirty="0" smtClean="0">
                <a:latin typeface="HP Simplified Light" panose="020B0404020204020204" pitchFamily="34" charset="0"/>
              </a:rPr>
              <a:t>Reader</a:t>
            </a:r>
            <a:endParaRPr lang="en-CA" sz="4000" b="1" dirty="0">
              <a:latin typeface="HP Simplified Light" panose="020B0404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596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90" y="308513"/>
            <a:ext cx="4637313" cy="1017117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5061764" y="117566"/>
            <a:ext cx="0" cy="135917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81" y="2522019"/>
            <a:ext cx="2970000" cy="1934308"/>
          </a:xfrm>
          <a:prstGeom prst="ellipse">
            <a:avLst/>
          </a:prstGeom>
        </p:spPr>
      </p:pic>
      <p:sp>
        <p:nvSpPr>
          <p:cNvPr id="14" name="Shape 13"/>
          <p:cNvSpPr/>
          <p:nvPr/>
        </p:nvSpPr>
        <p:spPr>
          <a:xfrm rot="3050099">
            <a:off x="4503264" y="1072203"/>
            <a:ext cx="2689545" cy="4166682"/>
          </a:xfrm>
          <a:prstGeom prst="swooshArrow">
            <a:avLst>
              <a:gd name="adj1" fmla="val 16310"/>
              <a:gd name="adj2" fmla="val 3137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167" b="94000" l="6000" r="90000">
                        <a14:foregroundMark x1="27333" y1="30167" x2="27333" y2="30167"/>
                        <a14:foregroundMark x1="54000" y1="47750" x2="54000" y2="47750"/>
                        <a14:foregroundMark x1="61917" y1="8167" x2="61917" y2="8167"/>
                        <a14:foregroundMark x1="22833" y1="50333" x2="22833" y2="50333"/>
                        <a14:foregroundMark x1="17750" y1="55917" x2="17750" y2="55917"/>
                        <a14:foregroundMark x1="19083" y1="68500" x2="19083" y2="68500"/>
                        <a14:foregroundMark x1="25667" y1="68333" x2="25667" y2="68333"/>
                        <a14:foregroundMark x1="24750" y1="82083" x2="24750" y2="82083"/>
                        <a14:foregroundMark x1="24750" y1="80917" x2="24750" y2="80917"/>
                        <a14:foregroundMark x1="87167" y1="56583" x2="87167" y2="56583"/>
                        <a14:foregroundMark x1="8167" y1="29500" x2="8167" y2="29500"/>
                        <a14:foregroundMark x1="14917" y1="29917" x2="14917" y2="29917"/>
                        <a14:foregroundMark x1="6000" y1="41167" x2="6000" y2="41167"/>
                        <a14:foregroundMark x1="68000" y1="74833" x2="68000" y2="74833"/>
                        <a14:foregroundMark x1="68250" y1="66167" x2="68250" y2="66167"/>
                        <a14:foregroundMark x1="55417" y1="64583" x2="55417" y2="64583"/>
                        <a14:foregroundMark x1="54250" y1="84667" x2="54250" y2="84667"/>
                        <a14:foregroundMark x1="63083" y1="84250" x2="63083" y2="84250"/>
                        <a14:foregroundMark x1="56750" y1="76000" x2="56750" y2="76000"/>
                        <a14:foregroundMark x1="45750" y1="94000" x2="45750" y2="94000"/>
                        <a14:foregroundMark x1="47167" y1="33667" x2="47167" y2="33667"/>
                        <a14:foregroundMark x1="62833" y1="32750" x2="62833" y2="32750"/>
                        <a14:foregroundMark x1="68000" y1="63833" x2="68000" y2="63833"/>
                        <a14:foregroundMark x1="73167" y1="59417" x2="73167" y2="59417"/>
                        <a14:foregroundMark x1="85083" y1="71833" x2="85333" y2="72500"/>
                        <a14:foregroundMark x1="57750" y1="47500" x2="57750" y2="47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872" y="2068530"/>
            <a:ext cx="2450432" cy="245043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87290" y="1446926"/>
            <a:ext cx="113516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 smtClean="0">
                <a:latin typeface="HP Simplified Light" panose="020B0404020204020204" pitchFamily="34" charset="0"/>
                <a:ea typeface="Gadugi" panose="020B0502040204020203" pitchFamily="34" charset="0"/>
              </a:rPr>
              <a:t>Accuracy </a:t>
            </a:r>
            <a:r>
              <a:rPr lang="en-US" sz="4400" b="1" u="sng" dirty="0">
                <a:latin typeface="HP Simplified Light" panose="020B0404020204020204" pitchFamily="34" charset="0"/>
                <a:ea typeface="Gadugi" panose="020B0502040204020203" pitchFamily="34" charset="0"/>
              </a:rPr>
              <a:t>and Error rates</a:t>
            </a:r>
            <a:endParaRPr lang="en-CA" sz="7200" b="1" u="sng" dirty="0">
              <a:latin typeface="HP Simplified Light" panose="020B0404020204020204" pitchFamily="34" charset="0"/>
              <a:ea typeface="Gadugi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7290" y="4581169"/>
            <a:ext cx="116106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HP Simplified Light" panose="020B0404020204020204" pitchFamily="34" charset="0"/>
                <a:ea typeface="Gadugi" panose="020B0502040204020203" pitchFamily="34" charset="0"/>
              </a:rPr>
              <a:t>Time spent per form was reduced from </a:t>
            </a:r>
            <a:r>
              <a:rPr lang="en-US" sz="2800" b="1" u="sng" dirty="0" smtClean="0">
                <a:latin typeface="HP Simplified Light" panose="020B0404020204020204" pitchFamily="34" charset="0"/>
                <a:ea typeface="Gadugi" panose="020B0502040204020203" pitchFamily="34" charset="0"/>
              </a:rPr>
              <a:t>12 – 15 hours </a:t>
            </a:r>
            <a:r>
              <a:rPr lang="en-US" sz="2800" b="1" dirty="0" smtClean="0">
                <a:latin typeface="HP Simplified Light" panose="020B0404020204020204" pitchFamily="34" charset="0"/>
                <a:ea typeface="Gadugi" panose="020B0502040204020203" pitchFamily="34" charset="0"/>
              </a:rPr>
              <a:t>to </a:t>
            </a:r>
            <a:r>
              <a:rPr lang="en-US" sz="2800" b="1" u="sng" dirty="0" smtClean="0">
                <a:latin typeface="HP Simplified Light" panose="020B0404020204020204" pitchFamily="34" charset="0"/>
                <a:ea typeface="Gadugi" panose="020B0502040204020203" pitchFamily="34" charset="0"/>
              </a:rPr>
              <a:t>just 2 -3 hours</a:t>
            </a:r>
            <a:r>
              <a:rPr lang="en-US" sz="2800" b="1" dirty="0" smtClean="0">
                <a:latin typeface="HP Simplified Light" panose="020B0404020204020204" pitchFamily="34" charset="0"/>
                <a:ea typeface="Gadugi" panose="020B0502040204020203" pitchFamily="34" charset="0"/>
              </a:rPr>
              <a:t>. </a:t>
            </a:r>
          </a:p>
          <a:p>
            <a:pPr algn="ctr"/>
            <a:r>
              <a:rPr lang="en-US" sz="2800" b="1" dirty="0" smtClean="0">
                <a:latin typeface="HP Simplified Light" panose="020B0404020204020204" pitchFamily="34" charset="0"/>
                <a:ea typeface="Gadugi" panose="020B0502040204020203" pitchFamily="34" charset="0"/>
              </a:rPr>
              <a:t>Manual </a:t>
            </a:r>
            <a:r>
              <a:rPr lang="en-US" sz="2800" b="1" dirty="0">
                <a:latin typeface="HP Simplified Light" panose="020B0404020204020204" pitchFamily="34" charset="0"/>
                <a:ea typeface="Gadugi" panose="020B0502040204020203" pitchFamily="34" charset="0"/>
              </a:rPr>
              <a:t>Effort reduced by </a:t>
            </a:r>
            <a:r>
              <a:rPr lang="en-US" sz="2800" b="1" u="sng" dirty="0" smtClean="0">
                <a:latin typeface="HP Simplified Light" panose="020B0404020204020204" pitchFamily="34" charset="0"/>
                <a:ea typeface="Gadugi" panose="020B0502040204020203" pitchFamily="34" charset="0"/>
              </a:rPr>
              <a:t>80</a:t>
            </a:r>
            <a:r>
              <a:rPr lang="en-US" sz="2800" b="1" u="sng" dirty="0">
                <a:latin typeface="HP Simplified Light" panose="020B0404020204020204" pitchFamily="34" charset="0"/>
                <a:ea typeface="Gadugi" panose="020B0502040204020203" pitchFamily="34" charset="0"/>
              </a:rPr>
              <a:t>%</a:t>
            </a:r>
            <a:r>
              <a:rPr lang="en-US" sz="2800" b="1" dirty="0">
                <a:latin typeface="HP Simplified Light" panose="020B0404020204020204" pitchFamily="34" charset="0"/>
                <a:ea typeface="Gadugi" panose="020B0502040204020203" pitchFamily="34" charset="0"/>
              </a:rPr>
              <a:t> </a:t>
            </a:r>
            <a:endParaRPr lang="en-CA" sz="4800" b="1" dirty="0">
              <a:latin typeface="HP Simplified Light" panose="020B0404020204020204" pitchFamily="34" charset="0"/>
              <a:ea typeface="Gadug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09348" y="416155"/>
            <a:ext cx="65341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HP Simplified Light" panose="020B0404020204020204" pitchFamily="34" charset="0"/>
              </a:rPr>
              <a:t>Universal </a:t>
            </a:r>
            <a:r>
              <a:rPr lang="en-US" sz="4000" b="1" dirty="0" smtClean="0">
                <a:latin typeface="HP Simplified Light" panose="020B0404020204020204" pitchFamily="34" charset="0"/>
              </a:rPr>
              <a:t>Medical Form</a:t>
            </a:r>
            <a:r>
              <a:rPr lang="en-US" sz="4000" b="1" dirty="0" smtClean="0">
                <a:latin typeface="HP Simplified Light" panose="020B0404020204020204" pitchFamily="34" charset="0"/>
              </a:rPr>
              <a:t> </a:t>
            </a:r>
            <a:r>
              <a:rPr lang="en-US" sz="4000" b="1" dirty="0" smtClean="0">
                <a:latin typeface="HP Simplified Light" panose="020B0404020204020204" pitchFamily="34" charset="0"/>
              </a:rPr>
              <a:t>Reader</a:t>
            </a:r>
            <a:endParaRPr lang="en-CA" sz="4000" b="1" dirty="0">
              <a:latin typeface="HP Simplified Light" panose="020B0404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607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90" y="308513"/>
            <a:ext cx="4637313" cy="1017117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5061764" y="117566"/>
            <a:ext cx="0" cy="135917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81" y="2522019"/>
            <a:ext cx="2970000" cy="1934308"/>
          </a:xfrm>
          <a:prstGeom prst="ellipse">
            <a:avLst/>
          </a:prstGeom>
        </p:spPr>
      </p:pic>
      <p:sp>
        <p:nvSpPr>
          <p:cNvPr id="14" name="Shape 13"/>
          <p:cNvSpPr/>
          <p:nvPr/>
        </p:nvSpPr>
        <p:spPr>
          <a:xfrm rot="3050099">
            <a:off x="4503264" y="1072203"/>
            <a:ext cx="2689545" cy="4166682"/>
          </a:xfrm>
          <a:prstGeom prst="swooshArrow">
            <a:avLst>
              <a:gd name="adj1" fmla="val 16310"/>
              <a:gd name="adj2" fmla="val 3137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167" b="94000" l="6000" r="90000">
                        <a14:foregroundMark x1="27333" y1="30167" x2="27333" y2="30167"/>
                        <a14:foregroundMark x1="54000" y1="47750" x2="54000" y2="47750"/>
                        <a14:foregroundMark x1="61917" y1="8167" x2="61917" y2="8167"/>
                        <a14:foregroundMark x1="22833" y1="50333" x2="22833" y2="50333"/>
                        <a14:foregroundMark x1="17750" y1="55917" x2="17750" y2="55917"/>
                        <a14:foregroundMark x1="19083" y1="68500" x2="19083" y2="68500"/>
                        <a14:foregroundMark x1="25667" y1="68333" x2="25667" y2="68333"/>
                        <a14:foregroundMark x1="24750" y1="82083" x2="24750" y2="82083"/>
                        <a14:foregroundMark x1="24750" y1="80917" x2="24750" y2="80917"/>
                        <a14:foregroundMark x1="87167" y1="56583" x2="87167" y2="56583"/>
                        <a14:foregroundMark x1="8167" y1="29500" x2="8167" y2="29500"/>
                        <a14:foregroundMark x1="14917" y1="29917" x2="14917" y2="29917"/>
                        <a14:foregroundMark x1="6000" y1="41167" x2="6000" y2="41167"/>
                        <a14:foregroundMark x1="68000" y1="74833" x2="68000" y2="74833"/>
                        <a14:foregroundMark x1="68250" y1="66167" x2="68250" y2="66167"/>
                        <a14:foregroundMark x1="55417" y1="64583" x2="55417" y2="64583"/>
                        <a14:foregroundMark x1="54250" y1="84667" x2="54250" y2="84667"/>
                        <a14:foregroundMark x1="63083" y1="84250" x2="63083" y2="84250"/>
                        <a14:foregroundMark x1="56750" y1="76000" x2="56750" y2="76000"/>
                        <a14:foregroundMark x1="45750" y1="94000" x2="45750" y2="94000"/>
                        <a14:foregroundMark x1="47167" y1="33667" x2="47167" y2="33667"/>
                        <a14:foregroundMark x1="62833" y1="32750" x2="62833" y2="32750"/>
                        <a14:foregroundMark x1="68000" y1="63833" x2="68000" y2="63833"/>
                        <a14:foregroundMark x1="73167" y1="59417" x2="73167" y2="59417"/>
                        <a14:foregroundMark x1="85083" y1="71833" x2="85333" y2="72500"/>
                        <a14:foregroundMark x1="57750" y1="47500" x2="57750" y2="47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872" y="2068530"/>
            <a:ext cx="2450432" cy="245043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87290" y="1446926"/>
            <a:ext cx="113516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 smtClean="0">
                <a:latin typeface="HP Simplified Light" panose="020B0404020204020204" pitchFamily="34" charset="0"/>
                <a:ea typeface="Gadugi" panose="020B0502040204020203" pitchFamily="34" charset="0"/>
              </a:rPr>
              <a:t>Accuracy </a:t>
            </a:r>
            <a:r>
              <a:rPr lang="en-US" sz="4400" b="1" u="sng" dirty="0">
                <a:latin typeface="HP Simplified Light" panose="020B0404020204020204" pitchFamily="34" charset="0"/>
                <a:ea typeface="Gadugi" panose="020B0502040204020203" pitchFamily="34" charset="0"/>
              </a:rPr>
              <a:t>and Error rates</a:t>
            </a:r>
            <a:endParaRPr lang="en-CA" sz="7200" b="1" u="sng" dirty="0">
              <a:latin typeface="HP Simplified Light" panose="020B0404020204020204" pitchFamily="34" charset="0"/>
              <a:ea typeface="Gadugi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70963" y="4990714"/>
            <a:ext cx="11610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HP Simplified Light" panose="020B0404020204020204" pitchFamily="34" charset="0"/>
                <a:ea typeface="Gadugi" panose="020B0502040204020203" pitchFamily="34" charset="0"/>
              </a:rPr>
              <a:t>Software script is able </a:t>
            </a:r>
            <a:r>
              <a:rPr lang="en-US" sz="2800" b="1" dirty="0">
                <a:latin typeface="HP Simplified Light" panose="020B0404020204020204" pitchFamily="34" charset="0"/>
                <a:ea typeface="Gadugi" panose="020B0502040204020203" pitchFamily="34" charset="0"/>
              </a:rPr>
              <a:t>to </a:t>
            </a:r>
            <a:r>
              <a:rPr lang="en-US" sz="2800" b="1" dirty="0" smtClean="0">
                <a:latin typeface="HP Simplified Light" panose="020B0404020204020204" pitchFamily="34" charset="0"/>
                <a:ea typeface="Gadugi" panose="020B0502040204020203" pitchFamily="34" charset="0"/>
              </a:rPr>
              <a:t>extract </a:t>
            </a:r>
            <a:r>
              <a:rPr lang="en-US" sz="2800" b="1" u="sng" dirty="0" smtClean="0">
                <a:latin typeface="HP Simplified Light" panose="020B0404020204020204" pitchFamily="34" charset="0"/>
                <a:ea typeface="Gadugi" panose="020B0502040204020203" pitchFamily="34" charset="0"/>
              </a:rPr>
              <a:t>85%</a:t>
            </a:r>
            <a:r>
              <a:rPr lang="en-US" sz="2800" b="1" dirty="0" smtClean="0">
                <a:latin typeface="HP Simplified Light" panose="020B0404020204020204" pitchFamily="34" charset="0"/>
                <a:ea typeface="Gadugi" panose="020B0502040204020203" pitchFamily="34" charset="0"/>
              </a:rPr>
              <a:t> </a:t>
            </a:r>
            <a:r>
              <a:rPr lang="en-US" sz="2800" b="1" dirty="0">
                <a:latin typeface="HP Simplified Light" panose="020B0404020204020204" pitchFamily="34" charset="0"/>
                <a:ea typeface="Gadugi" panose="020B0502040204020203" pitchFamily="34" charset="0"/>
              </a:rPr>
              <a:t>of the elements of the file</a:t>
            </a:r>
            <a:r>
              <a:rPr lang="en-US" sz="2800" b="1" dirty="0" smtClean="0">
                <a:latin typeface="HP Simplified Light" panose="020B0404020204020204" pitchFamily="34" charset="0"/>
                <a:ea typeface="Gadugi" panose="020B0502040204020203" pitchFamily="34" charset="0"/>
              </a:rPr>
              <a:t>.</a:t>
            </a:r>
            <a:endParaRPr lang="en-US" sz="2800" b="1" dirty="0">
              <a:latin typeface="HP Simplified Light" panose="020B0404020204020204" pitchFamily="34" charset="0"/>
              <a:ea typeface="Gadugi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09348" y="416155"/>
            <a:ext cx="65341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HP Simplified Light" panose="020B0404020204020204" pitchFamily="34" charset="0"/>
              </a:rPr>
              <a:t>Universal </a:t>
            </a:r>
            <a:r>
              <a:rPr lang="en-US" sz="4000" b="1" dirty="0" smtClean="0">
                <a:latin typeface="HP Simplified Light" panose="020B0404020204020204" pitchFamily="34" charset="0"/>
              </a:rPr>
              <a:t>Medical Form</a:t>
            </a:r>
            <a:r>
              <a:rPr lang="en-US" sz="4000" b="1" dirty="0" smtClean="0">
                <a:latin typeface="HP Simplified Light" panose="020B0404020204020204" pitchFamily="34" charset="0"/>
              </a:rPr>
              <a:t> </a:t>
            </a:r>
            <a:r>
              <a:rPr lang="en-US" sz="4000" b="1" dirty="0" smtClean="0">
                <a:latin typeface="HP Simplified Light" panose="020B0404020204020204" pitchFamily="34" charset="0"/>
              </a:rPr>
              <a:t>Reader</a:t>
            </a:r>
            <a:endParaRPr lang="en-CA" sz="4000" b="1" dirty="0">
              <a:latin typeface="HP Simplified Light" panose="020B0404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759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427</Words>
  <Application>Microsoft Office PowerPoint</Application>
  <PresentationFormat>Widescreen</PresentationFormat>
  <Paragraphs>85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Bell MT</vt:lpstr>
      <vt:lpstr>Calibri</vt:lpstr>
      <vt:lpstr>Calibri Light</vt:lpstr>
      <vt:lpstr>Gadugi</vt:lpstr>
      <vt:lpstr>HP Simplified</vt:lpstr>
      <vt:lpstr>HP Simplified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Chirag Arora</dc:creator>
  <cp:lastModifiedBy>Chirag Arora</cp:lastModifiedBy>
  <cp:revision>28</cp:revision>
  <dcterms:created xsi:type="dcterms:W3CDTF">2021-07-22T16:33:36Z</dcterms:created>
  <dcterms:modified xsi:type="dcterms:W3CDTF">2021-09-16T03:43:39Z</dcterms:modified>
</cp:coreProperties>
</file>