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82" r:id="rId6"/>
    <p:sldId id="283" r:id="rId7"/>
    <p:sldId id="284" r:id="rId8"/>
    <p:sldId id="260" r:id="rId9"/>
    <p:sldId id="285" r:id="rId10"/>
    <p:sldId id="286" r:id="rId11"/>
    <p:sldId id="287" r:id="rId12"/>
    <p:sldId id="291" r:id="rId13"/>
    <p:sldId id="288" r:id="rId14"/>
    <p:sldId id="289" r:id="rId15"/>
    <p:sldId id="29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99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B2819-891D-408D-850C-C6F14C088007}" type="datetimeFigureOut">
              <a:rPr lang="en-CA" smtClean="0"/>
              <a:t>2021-09-16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F3A0B-7742-468B-9844-3DFD7B76E64C}" type="slidenum">
              <a:rPr lang="en-CA" smtClean="0"/>
              <a:t>‹#›</a:t>
            </a:fld>
            <a:endParaRPr lang="en-CA"/>
          </a:p>
        </p:txBody>
      </p:sp>
    </p:spTree>
    <p:extLst>
      <p:ext uri="{BB962C8B-B14F-4D97-AF65-F5344CB8AC3E}">
        <p14:creationId xmlns:p14="http://schemas.microsoft.com/office/powerpoint/2010/main" val="154547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aroraChiraag/SenecaUniversalPDFRead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4</a:t>
            </a:fld>
            <a:endParaRPr lang="en-CA"/>
          </a:p>
        </p:txBody>
      </p:sp>
    </p:spTree>
    <p:extLst>
      <p:ext uri="{BB962C8B-B14F-4D97-AF65-F5344CB8AC3E}">
        <p14:creationId xmlns:p14="http://schemas.microsoft.com/office/powerpoint/2010/main" val="95166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5</a:t>
            </a:fld>
            <a:endParaRPr lang="en-CA"/>
          </a:p>
        </p:txBody>
      </p:sp>
    </p:spTree>
    <p:extLst>
      <p:ext uri="{BB962C8B-B14F-4D97-AF65-F5344CB8AC3E}">
        <p14:creationId xmlns:p14="http://schemas.microsoft.com/office/powerpoint/2010/main" val="422987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6</a:t>
            </a:fld>
            <a:endParaRPr lang="en-CA"/>
          </a:p>
        </p:txBody>
      </p:sp>
    </p:spTree>
    <p:extLst>
      <p:ext uri="{BB962C8B-B14F-4D97-AF65-F5344CB8AC3E}">
        <p14:creationId xmlns:p14="http://schemas.microsoft.com/office/powerpoint/2010/main" val="299632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aroraChiraag</a:t>
            </a:r>
            <a:r>
              <a:rPr lang="en-US" dirty="0" smtClean="0">
                <a:hlinkClick r:id="rId3"/>
              </a:rPr>
              <a:t>/</a:t>
            </a:r>
            <a:r>
              <a:rPr lang="en-US" dirty="0" err="1" smtClean="0">
                <a:hlinkClick r:id="rId3"/>
              </a:rPr>
              <a:t>SenecaUniversalPDFReader</a:t>
            </a:r>
            <a:r>
              <a:rPr lang="en-US" dirty="0" smtClean="0">
                <a:hlinkClick r:id="rId3"/>
              </a:rPr>
              <a:t>: The universal PDF reader system reads and scan the fillable pdf files as input and process them to give the html file of the interactive elements in pdf files, this html file can be used to upload the interactive elements of pdf file in EMR (Electronic medical record) system. (github.com)</a:t>
            </a:r>
            <a:endParaRPr lang="en-CA" dirty="0"/>
          </a:p>
        </p:txBody>
      </p:sp>
      <p:sp>
        <p:nvSpPr>
          <p:cNvPr id="4" name="Slide Number Placeholder 3"/>
          <p:cNvSpPr>
            <a:spLocks noGrp="1"/>
          </p:cNvSpPr>
          <p:nvPr>
            <p:ph type="sldNum" sz="quarter" idx="10"/>
          </p:nvPr>
        </p:nvSpPr>
        <p:spPr/>
        <p:txBody>
          <a:bodyPr/>
          <a:lstStyle/>
          <a:p>
            <a:fld id="{4AEF3A0B-7742-468B-9844-3DFD7B76E64C}" type="slidenum">
              <a:rPr lang="en-CA" smtClean="0"/>
              <a:t>7</a:t>
            </a:fld>
            <a:endParaRPr lang="en-CA"/>
          </a:p>
        </p:txBody>
      </p:sp>
    </p:spTree>
    <p:extLst>
      <p:ext uri="{BB962C8B-B14F-4D97-AF65-F5344CB8AC3E}">
        <p14:creationId xmlns:p14="http://schemas.microsoft.com/office/powerpoint/2010/main" val="15837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2267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01776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16835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0BAEC90-CB03-4B10-8E07-901A87C8E6B8}" type="datetimeFigureOut">
              <a:rPr lang="en-CA" smtClean="0"/>
              <a:t>2021-09-16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51385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AEC90-CB03-4B10-8E07-901A87C8E6B8}" type="datetimeFigureOut">
              <a:rPr lang="en-CA" smtClean="0"/>
              <a:t>2021-09-16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46945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0BAEC90-CB03-4B10-8E07-901A87C8E6B8}" type="datetimeFigureOut">
              <a:rPr lang="en-CA" smtClean="0"/>
              <a:t>2021-09-16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100911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0BAEC90-CB03-4B10-8E07-901A87C8E6B8}" type="datetimeFigureOut">
              <a:rPr lang="en-CA" smtClean="0"/>
              <a:t>2021-09-16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65402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0BAEC90-CB03-4B10-8E07-901A87C8E6B8}" type="datetimeFigureOut">
              <a:rPr lang="en-CA" smtClean="0"/>
              <a:t>2021-09-16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5560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AEC90-CB03-4B10-8E07-901A87C8E6B8}" type="datetimeFigureOut">
              <a:rPr lang="en-CA" smtClean="0"/>
              <a:t>2021-09-16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22868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BAEC90-CB03-4B10-8E07-901A87C8E6B8}" type="datetimeFigureOut">
              <a:rPr lang="en-CA" smtClean="0"/>
              <a:t>2021-09-16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368263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BAEC90-CB03-4B10-8E07-901A87C8E6B8}" type="datetimeFigureOut">
              <a:rPr lang="en-CA" smtClean="0"/>
              <a:t>2021-09-16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44DE31-EA4A-42A6-AF5C-7E6C00A4F54B}" type="slidenum">
              <a:rPr lang="en-CA" smtClean="0"/>
              <a:t>‹#›</a:t>
            </a:fld>
            <a:endParaRPr lang="en-CA"/>
          </a:p>
        </p:txBody>
      </p:sp>
    </p:spTree>
    <p:extLst>
      <p:ext uri="{BB962C8B-B14F-4D97-AF65-F5344CB8AC3E}">
        <p14:creationId xmlns:p14="http://schemas.microsoft.com/office/powerpoint/2010/main" val="50451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AEC90-CB03-4B10-8E07-901A87C8E6B8}" type="datetimeFigureOut">
              <a:rPr lang="en-CA" smtClean="0"/>
              <a:t>2021-09-16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4DE31-EA4A-42A6-AF5C-7E6C00A4F54B}" type="slidenum">
              <a:rPr lang="en-CA" smtClean="0"/>
              <a:t>‹#›</a:t>
            </a:fld>
            <a:endParaRPr lang="en-CA"/>
          </a:p>
        </p:txBody>
      </p:sp>
    </p:spTree>
    <p:extLst>
      <p:ext uri="{BB962C8B-B14F-4D97-AF65-F5344CB8AC3E}">
        <p14:creationId xmlns:p14="http://schemas.microsoft.com/office/powerpoint/2010/main" val="393569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7164462" cy="769441"/>
          </a:xfrm>
          <a:prstGeom prst="rect">
            <a:avLst/>
          </a:prstGeom>
          <a:noFill/>
        </p:spPr>
        <p:txBody>
          <a:bodyPr wrap="none" rtlCol="0">
            <a:spAutoFit/>
          </a:bodyPr>
          <a:lstStyle/>
          <a:p>
            <a:r>
              <a:rPr lang="en-US" sz="4400" b="1" dirty="0" smtClean="0">
                <a:latin typeface="HP Simplified Light" panose="020B0404020204020204" pitchFamily="34" charset="0"/>
              </a:rPr>
              <a:t>Universal </a:t>
            </a:r>
            <a:r>
              <a:rPr lang="en-US" sz="4400" b="1" dirty="0" smtClean="0">
                <a:latin typeface="HP Simplified Light" panose="020B0404020204020204" pitchFamily="34" charset="0"/>
              </a:rPr>
              <a:t>Medical Form </a:t>
            </a:r>
            <a:r>
              <a:rPr lang="en-US" sz="4400" b="1" dirty="0" smtClean="0">
                <a:latin typeface="HP Simplified Light" panose="020B0404020204020204" pitchFamily="34" charset="0"/>
              </a:rPr>
              <a:t>Reader</a:t>
            </a:r>
            <a:endParaRPr lang="en-CA" sz="4400" b="1" dirty="0">
              <a:latin typeface="HP Simplified Light" panose="020B0404020204020204" pitchFamily="34" charset="0"/>
            </a:endParaRPr>
          </a:p>
        </p:txBody>
      </p:sp>
      <p:sp>
        <p:nvSpPr>
          <p:cNvPr id="6" name="TextBox 5"/>
          <p:cNvSpPr txBox="1"/>
          <p:nvPr/>
        </p:nvSpPr>
        <p:spPr>
          <a:xfrm>
            <a:off x="391885" y="1610364"/>
            <a:ext cx="11351624" cy="1200329"/>
          </a:xfrm>
          <a:prstGeom prst="rect">
            <a:avLst/>
          </a:prstGeom>
          <a:noFill/>
        </p:spPr>
        <p:txBody>
          <a:bodyPr wrap="square" rtlCol="0">
            <a:spAutoFit/>
          </a:bodyPr>
          <a:lstStyle/>
          <a:p>
            <a:r>
              <a:rPr lang="en-US" sz="3600" dirty="0" smtClean="0">
                <a:latin typeface="Gadugi" panose="020B0502040204020203" pitchFamily="34" charset="0"/>
                <a:ea typeface="Gadugi" panose="020B0502040204020203" pitchFamily="34" charset="0"/>
              </a:rPr>
              <a:t>User Guide: how to create your first HTML form with the Universal PDF Reader </a:t>
            </a:r>
            <a:endParaRPr lang="en-CA" sz="3600" dirty="0">
              <a:latin typeface="Gadugi" panose="020B0502040204020203" pitchFamily="34" charset="0"/>
              <a:ea typeface="Gadugi" panose="020B0502040204020203" pitchFamily="34" charset="0"/>
            </a:endParaRPr>
          </a:p>
        </p:txBody>
      </p:sp>
      <p:sp>
        <p:nvSpPr>
          <p:cNvPr id="8" name="TextBox 7"/>
          <p:cNvSpPr txBox="1"/>
          <p:nvPr/>
        </p:nvSpPr>
        <p:spPr>
          <a:xfrm>
            <a:off x="2312125" y="4211235"/>
            <a:ext cx="7955281" cy="584775"/>
          </a:xfrm>
          <a:prstGeom prst="rect">
            <a:avLst/>
          </a:prstGeom>
          <a:noFill/>
        </p:spPr>
        <p:txBody>
          <a:bodyPr wrap="square" rtlCol="0">
            <a:spAutoFit/>
          </a:bodyPr>
          <a:lstStyle/>
          <a:p>
            <a:r>
              <a:rPr lang="en-US" sz="3200" u="sng" dirty="0" smtClean="0">
                <a:solidFill>
                  <a:srgbClr val="FF0000"/>
                </a:solidFill>
                <a:latin typeface="Gadugi" panose="020B0502040204020203" pitchFamily="34" charset="0"/>
                <a:ea typeface="Gadugi" panose="020B0502040204020203" pitchFamily="34" charset="0"/>
              </a:rPr>
              <a:t>This document was written in August 2021</a:t>
            </a:r>
            <a:endParaRPr lang="en-CA" sz="3200" u="sng" dirty="0">
              <a:solidFill>
                <a:srgbClr val="FF0000"/>
              </a:solidFill>
              <a:latin typeface="Gadugi" panose="020B0502040204020203"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51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Step6. </a:t>
            </a:r>
            <a:r>
              <a:rPr lang="en-US" dirty="0" smtClean="0">
                <a:solidFill>
                  <a:srgbClr val="000000"/>
                </a:solidFill>
                <a:latin typeface="Calibri" panose="020F0502020204030204" pitchFamily="34" charset="0"/>
              </a:rPr>
              <a:t>Begin with the </a:t>
            </a:r>
            <a:r>
              <a:rPr lang="en-US" b="1" dirty="0" smtClean="0">
                <a:solidFill>
                  <a:srgbClr val="000000"/>
                </a:solidFill>
                <a:latin typeface="Calibri" panose="020F0502020204030204" pitchFamily="34" charset="0"/>
              </a:rPr>
              <a:t>Convert to XML</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095" r="47245" b="7177"/>
          <a:stretch/>
        </p:blipFill>
        <p:spPr>
          <a:xfrm>
            <a:off x="287290" y="2608681"/>
            <a:ext cx="4381692" cy="404991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7930" t="28799" r="2067" b="15506"/>
          <a:stretch/>
        </p:blipFill>
        <p:spPr>
          <a:xfrm>
            <a:off x="5347854" y="2608680"/>
            <a:ext cx="4515288" cy="4049919"/>
          </a:xfrm>
          <a:prstGeom prst="rect">
            <a:avLst/>
          </a:prstGeom>
        </p:spPr>
      </p:pic>
    </p:spTree>
    <p:extLst>
      <p:ext uri="{BB962C8B-B14F-4D97-AF65-F5344CB8AC3E}">
        <p14:creationId xmlns:p14="http://schemas.microsoft.com/office/powerpoint/2010/main" val="355100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Step7. </a:t>
            </a:r>
            <a:r>
              <a:rPr lang="en-US" dirty="0" smtClean="0">
                <a:solidFill>
                  <a:srgbClr val="000000"/>
                </a:solidFill>
                <a:latin typeface="Calibri" panose="020F0502020204030204" pitchFamily="34" charset="0"/>
              </a:rPr>
              <a:t>Next up is </a:t>
            </a:r>
            <a:r>
              <a:rPr lang="en-US" b="1" dirty="0" smtClean="0">
                <a:solidFill>
                  <a:srgbClr val="000000"/>
                </a:solidFill>
                <a:latin typeface="Calibri" panose="020F0502020204030204" pitchFamily="34" charset="0"/>
              </a:rPr>
              <a:t>Traversal and Conversion CSV</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8540" t="28636" b="11342"/>
          <a:stretch/>
        </p:blipFill>
        <p:spPr>
          <a:xfrm>
            <a:off x="5773594" y="2639459"/>
            <a:ext cx="4991387" cy="4062758"/>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6340" r="48623" b="8647"/>
          <a:stretch/>
        </p:blipFill>
        <p:spPr>
          <a:xfrm>
            <a:off x="659674" y="2639459"/>
            <a:ext cx="4402090" cy="4095243"/>
          </a:xfrm>
          <a:prstGeom prst="rect">
            <a:avLst/>
          </a:prstGeom>
        </p:spPr>
      </p:pic>
    </p:spTree>
    <p:extLst>
      <p:ext uri="{BB962C8B-B14F-4D97-AF65-F5344CB8AC3E}">
        <p14:creationId xmlns:p14="http://schemas.microsoft.com/office/powerpoint/2010/main" val="219216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Step7. </a:t>
            </a:r>
            <a:r>
              <a:rPr lang="en-US" dirty="0" smtClean="0">
                <a:solidFill>
                  <a:srgbClr val="000000"/>
                </a:solidFill>
                <a:latin typeface="Calibri" panose="020F0502020204030204" pitchFamily="34" charset="0"/>
              </a:rPr>
              <a:t>Next up is </a:t>
            </a:r>
            <a:r>
              <a:rPr lang="en-US" b="1" dirty="0" smtClean="0">
                <a:solidFill>
                  <a:srgbClr val="000000"/>
                </a:solidFill>
                <a:latin typeface="Calibri" panose="020F0502020204030204" pitchFamily="34" charset="0"/>
              </a:rPr>
              <a:t>Extraction </a:t>
            </a:r>
            <a:r>
              <a:rPr lang="en-US" b="1" dirty="0">
                <a:solidFill>
                  <a:srgbClr val="000000"/>
                </a:solidFill>
                <a:latin typeface="Calibri" panose="020F0502020204030204" pitchFamily="34" charset="0"/>
              </a:rPr>
              <a:t>elements with Text</a:t>
            </a:r>
            <a:r>
              <a:rPr lang="en-US" dirty="0">
                <a:solidFill>
                  <a:srgbClr val="000000"/>
                </a:solidFill>
                <a:latin typeface="Calibri" panose="020F0502020204030204" pitchFamily="34" charset="0"/>
              </a:rPr>
              <a:t>, </a:t>
            </a:r>
            <a:r>
              <a:rPr lang="en-US" dirty="0" smtClean="0">
                <a:solidFill>
                  <a:srgbClr val="000000"/>
                </a:solidFill>
                <a:latin typeface="Calibri" panose="020F0502020204030204" pitchFamily="34" charset="0"/>
              </a:rPr>
              <a:t>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8540" t="28636" b="11342"/>
          <a:stretch/>
        </p:blipFill>
        <p:spPr>
          <a:xfrm>
            <a:off x="5773594" y="2639459"/>
            <a:ext cx="4991387" cy="4062758"/>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6340" r="48623" b="8647"/>
          <a:stretch/>
        </p:blipFill>
        <p:spPr>
          <a:xfrm>
            <a:off x="659674" y="2639459"/>
            <a:ext cx="4402090" cy="4095243"/>
          </a:xfrm>
          <a:prstGeom prst="rect">
            <a:avLst/>
          </a:prstGeom>
        </p:spPr>
      </p:pic>
    </p:spTree>
    <p:extLst>
      <p:ext uri="{BB962C8B-B14F-4D97-AF65-F5344CB8AC3E}">
        <p14:creationId xmlns:p14="http://schemas.microsoft.com/office/powerpoint/2010/main" val="397267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Step8. </a:t>
            </a:r>
            <a:r>
              <a:rPr lang="en-US" dirty="0" smtClean="0">
                <a:solidFill>
                  <a:srgbClr val="000000"/>
                </a:solidFill>
                <a:latin typeface="Calibri" panose="020F0502020204030204" pitchFamily="34" charset="0"/>
              </a:rPr>
              <a:t>Next up is Label Finder,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1485" b="11097"/>
          <a:stretch/>
        </p:blipFill>
        <p:spPr>
          <a:xfrm>
            <a:off x="378823" y="2639459"/>
            <a:ext cx="8467199" cy="3685448"/>
          </a:xfrm>
          <a:prstGeom prst="rect">
            <a:avLst/>
          </a:prstGeom>
        </p:spPr>
      </p:pic>
      <p:sp>
        <p:nvSpPr>
          <p:cNvPr id="11" name="Rectangle 10"/>
          <p:cNvSpPr/>
          <p:nvPr/>
        </p:nvSpPr>
        <p:spPr>
          <a:xfrm>
            <a:off x="378823" y="6355685"/>
            <a:ext cx="8682050" cy="400110"/>
          </a:xfrm>
          <a:prstGeom prst="rect">
            <a:avLst/>
          </a:prstGeom>
        </p:spPr>
        <p:txBody>
          <a:bodyPr wrap="square">
            <a:spAutoFit/>
          </a:bodyPr>
          <a:lstStyle/>
          <a:p>
            <a:r>
              <a:rPr lang="en-US" sz="2000" dirty="0" smtClean="0">
                <a:solidFill>
                  <a:srgbClr val="C00000"/>
                </a:solidFill>
                <a:latin typeface="Calibri Light" panose="020F0302020204030204" pitchFamily="34" charset="0"/>
              </a:rPr>
              <a:t>Remember to select the csv of the form with the </a:t>
            </a:r>
            <a:r>
              <a:rPr lang="en-US" sz="2000" b="1" dirty="0" smtClean="0">
                <a:solidFill>
                  <a:srgbClr val="C00000"/>
                </a:solidFill>
                <a:latin typeface="Calibri Light" panose="020F0302020204030204" pitchFamily="34" charset="0"/>
              </a:rPr>
              <a:t>_WithText.csv </a:t>
            </a:r>
            <a:r>
              <a:rPr lang="en-US" sz="2000" dirty="0" smtClean="0">
                <a:solidFill>
                  <a:srgbClr val="C00000"/>
                </a:solidFill>
                <a:latin typeface="Calibri Light" panose="020F0302020204030204" pitchFamily="34" charset="0"/>
              </a:rPr>
              <a:t>at the end.</a:t>
            </a:r>
          </a:p>
        </p:txBody>
      </p:sp>
    </p:spTree>
    <p:extLst>
      <p:ext uri="{BB962C8B-B14F-4D97-AF65-F5344CB8AC3E}">
        <p14:creationId xmlns:p14="http://schemas.microsoft.com/office/powerpoint/2010/main" val="245905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Step9. </a:t>
            </a:r>
            <a:r>
              <a:rPr lang="en-US" dirty="0" smtClean="0">
                <a:solidFill>
                  <a:srgbClr val="000000"/>
                </a:solidFill>
                <a:latin typeface="Calibri" panose="020F0502020204030204" pitchFamily="34" charset="0"/>
              </a:rPr>
              <a:t>Last up is the </a:t>
            </a:r>
            <a:r>
              <a:rPr lang="en-US" b="1" dirty="0" smtClean="0">
                <a:solidFill>
                  <a:srgbClr val="000000"/>
                </a:solidFill>
                <a:latin typeface="Calibri" panose="020F0502020204030204" pitchFamily="34" charset="0"/>
              </a:rPr>
              <a:t>HTML Generator</a:t>
            </a:r>
            <a:r>
              <a:rPr lang="en-US" dirty="0" smtClean="0">
                <a:solidFill>
                  <a:srgbClr val="000000"/>
                </a:solidFill>
                <a:latin typeface="Calibri" panose="020F0502020204030204" pitchFamily="34" charset="0"/>
              </a:rPr>
              <a:t>, press the </a:t>
            </a:r>
            <a:r>
              <a:rPr lang="en-US" dirty="0" smtClean="0">
                <a:solidFill>
                  <a:schemeClr val="accent6">
                    <a:lumMod val="75000"/>
                  </a:schemeClr>
                </a:solidFill>
                <a:latin typeface="Calibri" panose="020F0502020204030204" pitchFamily="34" charset="0"/>
              </a:rPr>
              <a:t>green button</a:t>
            </a:r>
            <a:r>
              <a:rPr lang="en-US" dirty="0" smtClean="0">
                <a:solidFill>
                  <a:srgbClr val="000000"/>
                </a:solidFill>
                <a:latin typeface="Calibri" panose="020F0502020204030204" pitchFamily="34" charset="0"/>
              </a:rPr>
              <a:t> to run and then choose the form in the console. </a:t>
            </a:r>
            <a:endParaRPr lang="en-US" dirty="0">
              <a:solidFill>
                <a:srgbClr val="000000"/>
              </a:solidFill>
              <a:latin typeface="Calibri" panose="020F0502020204030204" pitchFamily="34" charset="0"/>
            </a:endParaRPr>
          </a:p>
        </p:txBody>
      </p:sp>
      <p:sp>
        <p:nvSpPr>
          <p:cNvPr id="11" name="Rectangle 10"/>
          <p:cNvSpPr/>
          <p:nvPr/>
        </p:nvSpPr>
        <p:spPr>
          <a:xfrm>
            <a:off x="378823" y="6355685"/>
            <a:ext cx="8682050" cy="400110"/>
          </a:xfrm>
          <a:prstGeom prst="rect">
            <a:avLst/>
          </a:prstGeom>
        </p:spPr>
        <p:txBody>
          <a:bodyPr wrap="square">
            <a:spAutoFit/>
          </a:bodyPr>
          <a:lstStyle/>
          <a:p>
            <a:r>
              <a:rPr lang="en-US" sz="2000" dirty="0" smtClean="0">
                <a:solidFill>
                  <a:srgbClr val="C00000"/>
                </a:solidFill>
                <a:latin typeface="Calibri Light" panose="020F0302020204030204" pitchFamily="34" charset="0"/>
              </a:rPr>
              <a:t>Remember to select the csv of the form with the </a:t>
            </a:r>
            <a:r>
              <a:rPr lang="en-US" sz="2000" b="1" dirty="0" smtClean="0">
                <a:solidFill>
                  <a:srgbClr val="C00000"/>
                </a:solidFill>
                <a:latin typeface="Calibri Light" panose="020F0302020204030204" pitchFamily="34" charset="0"/>
              </a:rPr>
              <a:t>“Form_Name.csv” </a:t>
            </a:r>
            <a:r>
              <a:rPr lang="en-US" sz="2000" dirty="0" smtClean="0">
                <a:solidFill>
                  <a:srgbClr val="C00000"/>
                </a:solidFill>
                <a:latin typeface="Calibri Light" panose="020F0302020204030204" pitchFamily="34" charset="0"/>
              </a:rPr>
              <a:t>at the end.</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341" b="11587"/>
          <a:stretch/>
        </p:blipFill>
        <p:spPr>
          <a:xfrm>
            <a:off x="388520" y="2639459"/>
            <a:ext cx="7756171" cy="3578951"/>
          </a:xfrm>
          <a:prstGeom prst="rect">
            <a:avLst/>
          </a:prstGeom>
        </p:spPr>
      </p:pic>
    </p:spTree>
    <p:extLst>
      <p:ext uri="{BB962C8B-B14F-4D97-AF65-F5344CB8AC3E}">
        <p14:creationId xmlns:p14="http://schemas.microsoft.com/office/powerpoint/2010/main" val="141162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954107"/>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Step10. </a:t>
            </a:r>
            <a:r>
              <a:rPr lang="en-US" dirty="0" smtClean="0">
                <a:solidFill>
                  <a:srgbClr val="000000"/>
                </a:solidFill>
                <a:latin typeface="Calibri" panose="020F0502020204030204" pitchFamily="34" charset="0"/>
              </a:rPr>
              <a:t>Select how many elements do you want each line, if there is any element that is not there in linked History or Text Labels, it will ask you to add it to the csv Linked History file with name of the label listed already for you.   </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688" t="28100" b="11587"/>
          <a:stretch/>
        </p:blipFill>
        <p:spPr>
          <a:xfrm>
            <a:off x="366260" y="2894367"/>
            <a:ext cx="4682940" cy="3753039"/>
          </a:xfrm>
          <a:prstGeom prst="rect">
            <a:avLst/>
          </a:prstGeom>
        </p:spPr>
      </p:pic>
      <p:sp>
        <p:nvSpPr>
          <p:cNvPr id="7" name="Rectangle 6"/>
          <p:cNvSpPr/>
          <p:nvPr/>
        </p:nvSpPr>
        <p:spPr>
          <a:xfrm>
            <a:off x="366260" y="5229076"/>
            <a:ext cx="4211782" cy="14270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7851" t="34514" b="13058"/>
          <a:stretch/>
        </p:blipFill>
        <p:spPr>
          <a:xfrm>
            <a:off x="5818908" y="2865759"/>
            <a:ext cx="5408711" cy="3782563"/>
          </a:xfrm>
          <a:prstGeom prst="rect">
            <a:avLst/>
          </a:prstGeom>
        </p:spPr>
      </p:pic>
    </p:spTree>
    <p:extLst>
      <p:ext uri="{BB962C8B-B14F-4D97-AF65-F5344CB8AC3E}">
        <p14:creationId xmlns:p14="http://schemas.microsoft.com/office/powerpoint/2010/main" val="196240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7290" y="1842558"/>
            <a:ext cx="9563259" cy="646331"/>
          </a:xfrm>
          <a:prstGeom prst="rect">
            <a:avLst/>
          </a:prstGeom>
        </p:spPr>
        <p:txBody>
          <a:bodyPr wrap="none">
            <a:spAutoFit/>
          </a:bodyPr>
          <a:lstStyle/>
          <a:p>
            <a:r>
              <a:rPr lang="en-US" sz="3600" dirty="0" smtClean="0">
                <a:solidFill>
                  <a:srgbClr val="C00000"/>
                </a:solidFill>
                <a:latin typeface="Calibri Light" panose="020F0302020204030204" pitchFamily="34" charset="0"/>
              </a:rPr>
              <a:t>Make </a:t>
            </a:r>
            <a:r>
              <a:rPr lang="en-US" sz="3600" dirty="0">
                <a:solidFill>
                  <a:srgbClr val="C00000"/>
                </a:solidFill>
                <a:latin typeface="Calibri Light" panose="020F0302020204030204" pitchFamily="34" charset="0"/>
              </a:rPr>
              <a:t>sure the HTML is integrated with the system </a:t>
            </a:r>
            <a:endParaRPr lang="en-CA" sz="3600" dirty="0"/>
          </a:p>
        </p:txBody>
      </p:sp>
      <p:sp>
        <p:nvSpPr>
          <p:cNvPr id="8" name="Rectangle 7"/>
          <p:cNvSpPr/>
          <p:nvPr/>
        </p:nvSpPr>
        <p:spPr>
          <a:xfrm>
            <a:off x="287290" y="2460561"/>
            <a:ext cx="11129647"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Step11. </a:t>
            </a:r>
            <a:r>
              <a:rPr lang="en-US" dirty="0" smtClean="0">
                <a:solidFill>
                  <a:srgbClr val="000000"/>
                </a:solidFill>
                <a:latin typeface="Calibri" panose="020F0502020204030204" pitchFamily="34" charset="0"/>
              </a:rPr>
              <a:t>Here we have the </a:t>
            </a:r>
            <a:r>
              <a:rPr lang="en-US" b="1" dirty="0" smtClean="0">
                <a:solidFill>
                  <a:srgbClr val="0000FF"/>
                </a:solidFill>
                <a:latin typeface="Calibri" panose="020F0502020204030204" pitchFamily="34" charset="0"/>
              </a:rPr>
              <a:t>HTML </a:t>
            </a:r>
            <a:r>
              <a:rPr lang="en-US" dirty="0" smtClean="0">
                <a:solidFill>
                  <a:srgbClr val="000000"/>
                </a:solidFill>
                <a:latin typeface="Calibri" panose="020F0502020204030204" pitchFamily="34" charset="0"/>
              </a:rPr>
              <a:t>which should be executed with a notepad to copy the content onto the system.</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788" t="22848" r="40793" b="31619"/>
          <a:stretch/>
        </p:blipFill>
        <p:spPr>
          <a:xfrm>
            <a:off x="287291" y="3296111"/>
            <a:ext cx="4852746" cy="2619780"/>
          </a:xfrm>
          <a:prstGeom prst="rect">
            <a:avLst/>
          </a:prstGeom>
          <a:ln>
            <a:solidFill>
              <a:schemeClr val="tx1"/>
            </a:solid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309" b="5953"/>
          <a:stretch/>
        </p:blipFill>
        <p:spPr>
          <a:xfrm>
            <a:off x="5671364" y="3255638"/>
            <a:ext cx="5606236" cy="3305016"/>
          </a:xfrm>
          <a:prstGeom prst="rect">
            <a:avLst/>
          </a:prstGeom>
          <a:ln>
            <a:solidFill>
              <a:schemeClr val="tx1"/>
            </a:solidFill>
          </a:ln>
        </p:spPr>
      </p:pic>
    </p:spTree>
    <p:extLst>
      <p:ext uri="{BB962C8B-B14F-4D97-AF65-F5344CB8AC3E}">
        <p14:creationId xmlns:p14="http://schemas.microsoft.com/office/powerpoint/2010/main" val="197236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431074" y="2263507"/>
            <a:ext cx="11351624" cy="2800767"/>
          </a:xfrm>
          <a:prstGeom prst="rect">
            <a:avLst/>
          </a:prstGeom>
          <a:noFill/>
        </p:spPr>
        <p:txBody>
          <a:bodyPr wrap="square" rtlCol="0">
            <a:spAutoFit/>
          </a:bodyPr>
          <a:lstStyle/>
          <a:p>
            <a:r>
              <a:rPr lang="en-CA" sz="3200" u="sng" dirty="0" smtClean="0">
                <a:solidFill>
                  <a:srgbClr val="3399FF"/>
                </a:solidFill>
                <a:latin typeface="HP Simplified Light" panose="020B0404020204020204" pitchFamily="34" charset="0"/>
              </a:rPr>
              <a:t>Contents</a:t>
            </a:r>
            <a:r>
              <a:rPr lang="en-CA" sz="3200" dirty="0" smtClean="0">
                <a:latin typeface="HP Simplified Light" panose="020B0404020204020204" pitchFamily="34" charset="0"/>
              </a:rPr>
              <a:t> </a:t>
            </a:r>
            <a:endParaRPr lang="en-CA" sz="3200" dirty="0">
              <a:latin typeface="HP Simplified Light" panose="020B0404020204020204" pitchFamily="34" charset="0"/>
            </a:endParaRPr>
          </a:p>
          <a:p>
            <a:endParaRPr lang="en-US" dirty="0" smtClean="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Pre-requisites </a:t>
            </a:r>
            <a:r>
              <a:rPr lang="en-US" dirty="0">
                <a:latin typeface="Gadugi" panose="020B0502040204020203" pitchFamily="34" charset="0"/>
                <a:ea typeface="Gadugi" panose="020B0502040204020203" pitchFamily="34" charset="0"/>
              </a:rPr>
              <a:t>for the </a:t>
            </a:r>
            <a:r>
              <a:rPr lang="en-US" dirty="0" smtClean="0">
                <a:latin typeface="Gadugi" panose="020B0502040204020203" pitchFamily="34" charset="0"/>
                <a:ea typeface="Gadugi" panose="020B0502040204020203" pitchFamily="34" charset="0"/>
              </a:rPr>
              <a:t>running......................................................................................... </a:t>
            </a:r>
            <a:r>
              <a:rPr lang="en-US" dirty="0">
                <a:latin typeface="Gadugi" panose="020B0502040204020203" pitchFamily="34" charset="0"/>
                <a:ea typeface="Gadugi" panose="020B0502040204020203" pitchFamily="34" charset="0"/>
              </a:rPr>
              <a:t>3 </a:t>
            </a:r>
            <a:endParaRPr lang="en-US" dirty="0" smtClean="0">
              <a:latin typeface="Gadugi" panose="020B0502040204020203" pitchFamily="34" charset="0"/>
              <a:ea typeface="Gadugi" panose="020B0502040204020203" pitchFamily="34" charset="0"/>
            </a:endParaRPr>
          </a:p>
          <a:p>
            <a:pPr marL="342900" indent="-342900">
              <a:buAutoNum type="arabicPeriod"/>
            </a:pPr>
            <a:endParaRPr lang="en-US" dirty="0">
              <a:latin typeface="Gadugi" panose="020B0502040204020203" pitchFamily="34" charset="0"/>
              <a:ea typeface="Gadugi" panose="020B0502040204020203" pitchFamily="34" charset="0"/>
            </a:endParaRPr>
          </a:p>
          <a:p>
            <a:pPr marL="342900" indent="-342900">
              <a:buAutoNum type="arabicPeriod"/>
            </a:pPr>
            <a:r>
              <a:rPr lang="en-US" dirty="0">
                <a:latin typeface="Gadugi" panose="020B0502040204020203" pitchFamily="34" charset="0"/>
                <a:ea typeface="Gadugi" panose="020B0502040204020203" pitchFamily="34" charset="0"/>
              </a:rPr>
              <a:t>Downloading and storing files on system </a:t>
            </a:r>
            <a:r>
              <a:rPr lang="en-US" dirty="0" smtClean="0">
                <a:latin typeface="Gadugi" panose="020B0502040204020203" pitchFamily="34" charset="0"/>
                <a:ea typeface="Gadugi" panose="020B0502040204020203" pitchFamily="34" charset="0"/>
              </a:rPr>
              <a:t>.......................................................... </a:t>
            </a:r>
            <a:r>
              <a:rPr lang="en-US" dirty="0">
                <a:latin typeface="Gadugi" panose="020B0502040204020203" pitchFamily="34" charset="0"/>
                <a:ea typeface="Gadugi" panose="020B0502040204020203" pitchFamily="34" charset="0"/>
              </a:rPr>
              <a:t>4</a:t>
            </a:r>
            <a:endParaRPr lang="en-US" dirty="0" smtClean="0">
              <a:latin typeface="Gadugi" panose="020B0502040204020203" pitchFamily="34" charset="0"/>
              <a:ea typeface="Gadugi" panose="020B0502040204020203" pitchFamily="34" charset="0"/>
            </a:endParaRPr>
          </a:p>
          <a:p>
            <a:pPr marL="342900" indent="-342900">
              <a:buAutoNum type="arabicPeriod"/>
            </a:pPr>
            <a:endParaRPr lang="en-US" dirty="0" smtClean="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Understanding execution order...................................................... </a:t>
            </a:r>
            <a:r>
              <a:rPr lang="en-US" dirty="0">
                <a:latin typeface="Gadugi" panose="020B0502040204020203" pitchFamily="34" charset="0"/>
                <a:ea typeface="Gadugi" panose="020B0502040204020203" pitchFamily="34" charset="0"/>
              </a:rPr>
              <a:t>8</a:t>
            </a:r>
            <a:r>
              <a:rPr lang="en-US" dirty="0" smtClean="0">
                <a:latin typeface="Gadugi" panose="020B0502040204020203" pitchFamily="34" charset="0"/>
                <a:ea typeface="Gadugi" panose="020B0502040204020203" pitchFamily="34" charset="0"/>
              </a:rPr>
              <a:t> </a:t>
            </a:r>
            <a:br>
              <a:rPr lang="en-US" dirty="0" smtClean="0">
                <a:latin typeface="Gadugi" panose="020B0502040204020203" pitchFamily="34" charset="0"/>
                <a:ea typeface="Gadugi" panose="020B0502040204020203" pitchFamily="34" charset="0"/>
              </a:rPr>
            </a:br>
            <a:endParaRPr lang="en-US" dirty="0">
              <a:latin typeface="Gadugi" panose="020B0502040204020203" pitchFamily="34" charset="0"/>
              <a:ea typeface="Gadugi" panose="020B0502040204020203" pitchFamily="34" charset="0"/>
            </a:endParaRPr>
          </a:p>
          <a:p>
            <a:pPr marL="342900" indent="-342900">
              <a:buAutoNum type="arabicPeriod"/>
            </a:pPr>
            <a:r>
              <a:rPr lang="en-US" dirty="0" smtClean="0">
                <a:latin typeface="Gadugi" panose="020B0502040204020203" pitchFamily="34" charset="0"/>
                <a:ea typeface="Gadugi" panose="020B0502040204020203" pitchFamily="34" charset="0"/>
              </a:rPr>
              <a:t>Make sure the HTML is integrated with the system.............................................................................................. 16</a:t>
            </a:r>
            <a:endParaRPr lang="en-CA" sz="3600" dirty="0">
              <a:latin typeface="Gadugi" panose="020B0502040204020203"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09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Pre-requisites for the running</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823" y="2931241"/>
            <a:ext cx="10241280" cy="1631216"/>
          </a:xfrm>
          <a:prstGeom prst="rect">
            <a:avLst/>
          </a:prstGeom>
          <a:noFill/>
        </p:spPr>
        <p:txBody>
          <a:bodyPr wrap="square" rtlCol="0">
            <a:spAutoFit/>
          </a:bodyPr>
          <a:lstStyle/>
          <a:p>
            <a:pPr marL="457200" indent="-457200">
              <a:buAutoNum type="arabicPeriod"/>
            </a:pPr>
            <a:r>
              <a:rPr lang="en-US" sz="2000" dirty="0" smtClean="0">
                <a:latin typeface="Gadugi" panose="020B0502040204020203" pitchFamily="34" charset="0"/>
                <a:ea typeface="Gadugi" panose="020B0502040204020203" pitchFamily="34" charset="0"/>
              </a:rPr>
              <a:t>Python (Latest Version)</a:t>
            </a:r>
          </a:p>
          <a:p>
            <a:pPr marL="457200" indent="-457200">
              <a:buAutoNum type="arabicPeriod"/>
            </a:pPr>
            <a:r>
              <a:rPr lang="en-US" sz="2000" dirty="0" smtClean="0">
                <a:latin typeface="Gadugi" panose="020B0502040204020203" pitchFamily="34" charset="0"/>
                <a:ea typeface="Gadugi" panose="020B0502040204020203" pitchFamily="34" charset="0"/>
              </a:rPr>
              <a:t>Anaconda</a:t>
            </a:r>
          </a:p>
          <a:p>
            <a:pPr marL="457200" indent="-457200">
              <a:buAutoNum type="arabicPeriod"/>
            </a:pPr>
            <a:r>
              <a:rPr lang="en-US" sz="2000" dirty="0" smtClean="0">
                <a:latin typeface="Gadugi" panose="020B0502040204020203" pitchFamily="34" charset="0"/>
                <a:ea typeface="Gadugi" panose="020B0502040204020203" pitchFamily="34" charset="0"/>
              </a:rPr>
              <a:t>Libraries/dependencies</a:t>
            </a:r>
          </a:p>
          <a:p>
            <a:pPr marL="457200" indent="-457200">
              <a:buAutoNum type="arabicPeriod"/>
            </a:pPr>
            <a:r>
              <a:rPr lang="en-US" sz="2000" dirty="0" smtClean="0">
                <a:latin typeface="Gadugi" panose="020B0502040204020203" pitchFamily="34" charset="0"/>
                <a:ea typeface="Gadugi" panose="020B0502040204020203" pitchFamily="34" charset="0"/>
              </a:rPr>
              <a:t>Spyder</a:t>
            </a:r>
          </a:p>
          <a:p>
            <a:pPr marL="457200" indent="-457200">
              <a:buAutoNum type="arabicPeriod"/>
            </a:pPr>
            <a:r>
              <a:rPr lang="en-US" sz="2000" dirty="0" smtClean="0">
                <a:latin typeface="Gadugi" panose="020B0502040204020203" pitchFamily="34" charset="0"/>
                <a:ea typeface="Gadugi" panose="020B0502040204020203" pitchFamily="34" charset="0"/>
              </a:rPr>
              <a:t>Notepad</a:t>
            </a:r>
            <a:endParaRPr lang="en-CA" sz="2000" dirty="0">
              <a:latin typeface="Gadugi" panose="020B0502040204020203" pitchFamily="34" charset="0"/>
              <a:ea typeface="Gadugi" panose="020B0502040204020203" pitchFamily="34" charset="0"/>
            </a:endParaRPr>
          </a:p>
        </p:txBody>
      </p:sp>
      <p:sp>
        <p:nvSpPr>
          <p:cNvPr id="11" name="TextBox 10"/>
          <p:cNvSpPr txBox="1"/>
          <p:nvPr/>
        </p:nvSpPr>
        <p:spPr>
          <a:xfrm>
            <a:off x="378823" y="2421114"/>
            <a:ext cx="11351624" cy="523220"/>
          </a:xfrm>
          <a:prstGeom prst="rect">
            <a:avLst/>
          </a:prstGeom>
          <a:noFill/>
        </p:spPr>
        <p:txBody>
          <a:bodyPr wrap="square" rtlCol="0">
            <a:spAutoFit/>
          </a:bodyPr>
          <a:lstStyle/>
          <a:p>
            <a:r>
              <a:rPr lang="en-US" sz="2800" dirty="0" smtClean="0">
                <a:latin typeface="Gadugi" panose="020B0502040204020203" pitchFamily="34" charset="0"/>
                <a:ea typeface="Gadugi" panose="020B0502040204020203" pitchFamily="34" charset="0"/>
              </a:rPr>
              <a:t>Mandatory</a:t>
            </a:r>
            <a:endParaRPr lang="en-CA" sz="4800" dirty="0">
              <a:latin typeface="Gadugi" panose="020B0502040204020203" pitchFamily="34" charset="0"/>
              <a:ea typeface="Gadugi" panose="020B0502040204020203" pitchFamily="34" charset="0"/>
            </a:endParaRPr>
          </a:p>
        </p:txBody>
      </p:sp>
      <p:sp>
        <p:nvSpPr>
          <p:cNvPr id="9" name="TextBox 8"/>
          <p:cNvSpPr txBox="1"/>
          <p:nvPr/>
        </p:nvSpPr>
        <p:spPr>
          <a:xfrm>
            <a:off x="378823" y="4562457"/>
            <a:ext cx="11351624" cy="523220"/>
          </a:xfrm>
          <a:prstGeom prst="rect">
            <a:avLst/>
          </a:prstGeom>
          <a:noFill/>
        </p:spPr>
        <p:txBody>
          <a:bodyPr wrap="square" rtlCol="0">
            <a:spAutoFit/>
          </a:bodyPr>
          <a:lstStyle/>
          <a:p>
            <a:r>
              <a:rPr lang="en-US" sz="2800" dirty="0" smtClean="0">
                <a:latin typeface="Gadugi" panose="020B0502040204020203" pitchFamily="34" charset="0"/>
                <a:ea typeface="Gadugi" panose="020B0502040204020203" pitchFamily="34" charset="0"/>
              </a:rPr>
              <a:t>Optional</a:t>
            </a:r>
            <a:endParaRPr lang="en-CA" sz="4800" dirty="0">
              <a:latin typeface="Gadugi" panose="020B0502040204020203" pitchFamily="34" charset="0"/>
              <a:ea typeface="Gadugi" panose="020B0502040204020203" pitchFamily="34" charset="0"/>
            </a:endParaRPr>
          </a:p>
        </p:txBody>
      </p:sp>
      <p:sp>
        <p:nvSpPr>
          <p:cNvPr id="13" name="TextBox 12"/>
          <p:cNvSpPr txBox="1"/>
          <p:nvPr/>
        </p:nvSpPr>
        <p:spPr>
          <a:xfrm>
            <a:off x="287290" y="5024333"/>
            <a:ext cx="10241280" cy="400110"/>
          </a:xfrm>
          <a:prstGeom prst="rect">
            <a:avLst/>
          </a:prstGeom>
          <a:noFill/>
        </p:spPr>
        <p:txBody>
          <a:bodyPr wrap="square" rtlCol="0">
            <a:spAutoFit/>
          </a:bodyPr>
          <a:lstStyle/>
          <a:p>
            <a:pPr marL="457200" indent="-457200">
              <a:buAutoNum type="arabicPeriod"/>
            </a:pPr>
            <a:r>
              <a:rPr lang="en-US" sz="2000" dirty="0" smtClean="0">
                <a:latin typeface="Gadugi" panose="020B0502040204020203" pitchFamily="34" charset="0"/>
                <a:ea typeface="Gadugi" panose="020B0502040204020203" pitchFamily="34" charset="0"/>
              </a:rPr>
              <a:t>Adobe Acrobat </a:t>
            </a:r>
          </a:p>
        </p:txBody>
      </p:sp>
    </p:spTree>
    <p:extLst>
      <p:ext uri="{BB962C8B-B14F-4D97-AF65-F5344CB8AC3E}">
        <p14:creationId xmlns:p14="http://schemas.microsoft.com/office/powerpoint/2010/main" val="291529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8823" y="2415545"/>
            <a:ext cx="11037322"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Step1. </a:t>
            </a:r>
            <a:r>
              <a:rPr lang="en-US" dirty="0">
                <a:solidFill>
                  <a:srgbClr val="000000"/>
                </a:solidFill>
                <a:latin typeface="Calibri" panose="020F0502020204030204" pitchFamily="34" charset="0"/>
              </a:rPr>
              <a:t>Download </a:t>
            </a:r>
            <a:r>
              <a:rPr lang="en-US" dirty="0" smtClean="0">
                <a:solidFill>
                  <a:srgbClr val="000000"/>
                </a:solidFill>
                <a:latin typeface="Calibri" panose="020F0502020204030204" pitchFamily="34" charset="0"/>
              </a:rPr>
              <a:t>Files from the repository. Go </a:t>
            </a:r>
            <a:r>
              <a:rPr lang="en-US" dirty="0">
                <a:solidFill>
                  <a:srgbClr val="000000"/>
                </a:solidFill>
                <a:latin typeface="Calibri" panose="020F0502020204030204" pitchFamily="34" charset="0"/>
              </a:rPr>
              <a:t>to the </a:t>
            </a:r>
            <a:r>
              <a:rPr lang="en-US" dirty="0" smtClean="0">
                <a:solidFill>
                  <a:srgbClr val="0461C1"/>
                </a:solidFill>
                <a:latin typeface="Calibri" panose="020F0502020204030204" pitchFamily="34" charset="0"/>
              </a:rPr>
              <a:t>GitHub </a:t>
            </a:r>
            <a:r>
              <a:rPr lang="en-US" dirty="0">
                <a:solidFill>
                  <a:srgbClr val="0461C1"/>
                </a:solidFill>
                <a:latin typeface="Calibri" panose="020F0502020204030204" pitchFamily="34" charset="0"/>
              </a:rPr>
              <a:t>Website</a:t>
            </a:r>
            <a:r>
              <a:rPr lang="en-US" dirty="0">
                <a:solidFill>
                  <a:srgbClr val="000000"/>
                </a:solidFill>
                <a:latin typeface="Calibri" panose="020F0502020204030204" pitchFamily="34" charset="0"/>
              </a:rPr>
              <a:t>, select </a:t>
            </a:r>
            <a:r>
              <a:rPr lang="en-US" dirty="0" smtClean="0">
                <a:solidFill>
                  <a:srgbClr val="006600"/>
                </a:solidFill>
                <a:latin typeface="Calibri" panose="020F0502020204030204" pitchFamily="34" charset="0"/>
              </a:rPr>
              <a:t>Code</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and then choose </a:t>
            </a:r>
            <a:r>
              <a:rPr lang="en-US" b="1" dirty="0">
                <a:solidFill>
                  <a:srgbClr val="0000FF"/>
                </a:solidFill>
                <a:latin typeface="Calibri" panose="020F0502020204030204" pitchFamily="34" charset="0"/>
              </a:rPr>
              <a:t>Download </a:t>
            </a:r>
            <a:r>
              <a:rPr lang="en-US" b="1" dirty="0" smtClean="0">
                <a:solidFill>
                  <a:srgbClr val="0000FF"/>
                </a:solidFill>
                <a:latin typeface="Calibri" panose="020F0502020204030204" pitchFamily="34" charset="0"/>
              </a:rPr>
              <a:t>Zip. </a:t>
            </a:r>
            <a:endParaRPr lang="en-US" b="1" dirty="0">
              <a:solidFill>
                <a:srgbClr val="0000FF"/>
              </a:solidFill>
              <a:latin typeface="Calibri" panose="020F0502020204030204"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2314" b="23592"/>
          <a:stretch/>
        </p:blipFill>
        <p:spPr>
          <a:xfrm>
            <a:off x="157150" y="3355970"/>
            <a:ext cx="5130934" cy="283729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26" t="22510" r="22727" b="9137"/>
          <a:stretch/>
        </p:blipFill>
        <p:spPr>
          <a:xfrm>
            <a:off x="5777346" y="3355970"/>
            <a:ext cx="5805053" cy="2918216"/>
          </a:xfrm>
          <a:prstGeom prst="rect">
            <a:avLst/>
          </a:prstGeom>
        </p:spPr>
      </p:pic>
    </p:spTree>
    <p:extLst>
      <p:ext uri="{BB962C8B-B14F-4D97-AF65-F5344CB8AC3E}">
        <p14:creationId xmlns:p14="http://schemas.microsoft.com/office/powerpoint/2010/main" val="313207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Step1. </a:t>
            </a:r>
            <a:r>
              <a:rPr lang="en-US" dirty="0" smtClean="0">
                <a:solidFill>
                  <a:srgbClr val="000000"/>
                </a:solidFill>
                <a:latin typeface="Calibri" panose="020F0502020204030204" pitchFamily="34" charset="0"/>
              </a:rPr>
              <a:t>You can also go to </a:t>
            </a:r>
            <a:r>
              <a:rPr lang="en-US" b="1" dirty="0" smtClean="0">
                <a:solidFill>
                  <a:srgbClr val="000000"/>
                </a:solidFill>
                <a:latin typeface="Calibri" panose="020F0502020204030204" pitchFamily="34" charset="0"/>
              </a:rPr>
              <a:t>Tags</a:t>
            </a:r>
            <a:r>
              <a:rPr lang="en-US" dirty="0" smtClean="0">
                <a:solidFill>
                  <a:srgbClr val="000000"/>
                </a:solidFill>
                <a:latin typeface="Calibri" panose="020F0502020204030204" pitchFamily="34" charset="0"/>
              </a:rPr>
              <a:t> and check the new releases. Select the drop down of the </a:t>
            </a:r>
            <a:r>
              <a:rPr lang="en-US" dirty="0" smtClean="0">
                <a:solidFill>
                  <a:srgbClr val="0461C1"/>
                </a:solidFill>
                <a:latin typeface="Calibri" panose="020F0502020204030204" pitchFamily="34" charset="0"/>
              </a:rPr>
              <a:t>Assets</a:t>
            </a:r>
            <a:r>
              <a:rPr lang="en-US" dirty="0" smtClean="0">
                <a:solidFill>
                  <a:srgbClr val="000000"/>
                </a:solidFill>
                <a:latin typeface="Calibri" panose="020F0502020204030204" pitchFamily="34" charset="0"/>
              </a:rPr>
              <a:t>, </a:t>
            </a:r>
            <a:r>
              <a:rPr lang="en-US" dirty="0">
                <a:solidFill>
                  <a:srgbClr val="000000"/>
                </a:solidFill>
                <a:latin typeface="Calibri" panose="020F0502020204030204" pitchFamily="34" charset="0"/>
              </a:rPr>
              <a:t>and then choose </a:t>
            </a:r>
            <a:r>
              <a:rPr lang="en-US" b="1" dirty="0" smtClean="0">
                <a:solidFill>
                  <a:srgbClr val="0000FF"/>
                </a:solidFill>
                <a:latin typeface="Calibri" panose="020F0502020204030204" pitchFamily="34" charset="0"/>
              </a:rPr>
              <a:t>Source Code. </a:t>
            </a:r>
            <a:endParaRPr lang="en-US" b="1" dirty="0">
              <a:solidFill>
                <a:srgbClr val="0000FF"/>
              </a:solidFill>
              <a:latin typeface="Calibri" panose="020F0502020204030204"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2314" b="23592"/>
          <a:stretch/>
        </p:blipFill>
        <p:spPr>
          <a:xfrm>
            <a:off x="157150" y="3355970"/>
            <a:ext cx="5130934" cy="283729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826" t="22510" r="22727" b="9137"/>
          <a:stretch/>
        </p:blipFill>
        <p:spPr>
          <a:xfrm>
            <a:off x="5777346" y="3355970"/>
            <a:ext cx="5805053" cy="2918216"/>
          </a:xfrm>
          <a:prstGeom prst="rect">
            <a:avLst/>
          </a:prstGeom>
        </p:spPr>
      </p:pic>
    </p:spTree>
    <p:extLst>
      <p:ext uri="{BB962C8B-B14F-4D97-AF65-F5344CB8AC3E}">
        <p14:creationId xmlns:p14="http://schemas.microsoft.com/office/powerpoint/2010/main" val="8164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Step2. </a:t>
            </a:r>
            <a:r>
              <a:rPr lang="en-US" dirty="0" smtClean="0">
                <a:solidFill>
                  <a:srgbClr val="000000"/>
                </a:solidFill>
                <a:latin typeface="Calibri" panose="020F0502020204030204" pitchFamily="34" charset="0"/>
              </a:rPr>
              <a:t>Open the downloaded zip file with unzip tool or windows explorer.</a:t>
            </a:r>
            <a:endParaRPr lang="en-US" b="1" dirty="0">
              <a:solidFill>
                <a:srgbClr val="0000FF"/>
              </a:solidFill>
              <a:latin typeface="Calibri" panose="020F050202020403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9642" t="-30" r="37112" b="18692"/>
          <a:stretch/>
        </p:blipFill>
        <p:spPr>
          <a:xfrm>
            <a:off x="287290" y="3234266"/>
            <a:ext cx="4054633" cy="3482229"/>
          </a:xfrm>
          <a:prstGeom prst="rect">
            <a:avLst/>
          </a:prstGeom>
          <a:ln>
            <a:solidFill>
              <a:schemeClr val="tx1"/>
            </a:solidFill>
          </a:ln>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413" t="2665" r="10193" b="25307"/>
          <a:stretch/>
        </p:blipFill>
        <p:spPr>
          <a:xfrm>
            <a:off x="4505038" y="3234267"/>
            <a:ext cx="7225409" cy="3482229"/>
          </a:xfrm>
          <a:prstGeom prst="rect">
            <a:avLst/>
          </a:prstGeom>
          <a:ln>
            <a:solidFill>
              <a:schemeClr val="tx1"/>
            </a:solidFill>
          </a:ln>
        </p:spPr>
      </p:pic>
    </p:spTree>
    <p:extLst>
      <p:ext uri="{BB962C8B-B14F-4D97-AF65-F5344CB8AC3E}">
        <p14:creationId xmlns:p14="http://schemas.microsoft.com/office/powerpoint/2010/main" val="356486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761479"/>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Downloading </a:t>
            </a:r>
            <a:r>
              <a:rPr lang="en-US" sz="4000" b="1" dirty="0">
                <a:latin typeface="HP Simplified Light" panose="020B0404020204020204" pitchFamily="34" charset="0"/>
                <a:ea typeface="Gadugi" panose="020B0502040204020203" pitchFamily="34" charset="0"/>
              </a:rPr>
              <a:t>and storing files on system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701" y="2415545"/>
            <a:ext cx="11937868"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Step3. </a:t>
            </a:r>
            <a:r>
              <a:rPr lang="en-US" dirty="0" smtClean="0">
                <a:solidFill>
                  <a:srgbClr val="000000"/>
                </a:solidFill>
                <a:latin typeface="Calibri" panose="020F0502020204030204" pitchFamily="34" charset="0"/>
              </a:rPr>
              <a:t>Copy all the </a:t>
            </a:r>
            <a:r>
              <a:rPr lang="en-US" dirty="0" smtClean="0">
                <a:solidFill>
                  <a:srgbClr val="002060"/>
                </a:solidFill>
                <a:latin typeface="Calibri" panose="020F0502020204030204" pitchFamily="34" charset="0"/>
              </a:rPr>
              <a:t>“Code”</a:t>
            </a:r>
            <a:r>
              <a:rPr lang="en-US" dirty="0" smtClean="0">
                <a:solidFill>
                  <a:srgbClr val="000000"/>
                </a:solidFill>
                <a:latin typeface="Calibri" panose="020F0502020204030204" pitchFamily="34" charset="0"/>
              </a:rPr>
              <a:t> files, </a:t>
            </a:r>
            <a:r>
              <a:rPr lang="en-US" dirty="0" smtClean="0">
                <a:solidFill>
                  <a:srgbClr val="002060"/>
                </a:solidFill>
                <a:latin typeface="Calibri" panose="020F0502020204030204" pitchFamily="34" charset="0"/>
              </a:rPr>
              <a:t>“PDF”</a:t>
            </a:r>
            <a:r>
              <a:rPr lang="en-US" dirty="0" smtClean="0">
                <a:solidFill>
                  <a:srgbClr val="000000"/>
                </a:solidFill>
                <a:latin typeface="Calibri" panose="020F0502020204030204" pitchFamily="34" charset="0"/>
              </a:rPr>
              <a:t> files and </a:t>
            </a:r>
            <a:r>
              <a:rPr lang="en-US" dirty="0" smtClean="0">
                <a:solidFill>
                  <a:srgbClr val="002060"/>
                </a:solidFill>
                <a:latin typeface="Calibri" panose="020F0502020204030204" pitchFamily="34" charset="0"/>
              </a:rPr>
              <a:t>“Linked History”</a:t>
            </a:r>
            <a:r>
              <a:rPr lang="en-US" dirty="0" smtClean="0">
                <a:solidFill>
                  <a:srgbClr val="000000"/>
                </a:solidFill>
                <a:latin typeface="Calibri" panose="020F0502020204030204" pitchFamily="34" charset="0"/>
              </a:rPr>
              <a:t> in a desired location. </a:t>
            </a:r>
            <a:endParaRPr lang="en-US" b="1" dirty="0">
              <a:solidFill>
                <a:srgbClr val="0000FF"/>
              </a:solidFill>
              <a:latin typeface="Calibri" panose="020F0502020204030204" pitchFamily="34"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32782" b="45745"/>
          <a:stretch/>
        </p:blipFill>
        <p:spPr>
          <a:xfrm>
            <a:off x="1197729" y="3123431"/>
            <a:ext cx="7453747" cy="3382510"/>
          </a:xfrm>
          <a:prstGeom prst="rect">
            <a:avLst/>
          </a:prstGeom>
          <a:ln>
            <a:solidFill>
              <a:schemeClr val="tx1"/>
            </a:solidFill>
          </a:ln>
        </p:spPr>
      </p:pic>
    </p:spTree>
    <p:extLst>
      <p:ext uri="{BB962C8B-B14F-4D97-AF65-F5344CB8AC3E}">
        <p14:creationId xmlns:p14="http://schemas.microsoft.com/office/powerpoint/2010/main" val="341978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2" y="1442141"/>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2" y="1855350"/>
            <a:ext cx="11351624" cy="954107"/>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Step4. </a:t>
            </a:r>
            <a:r>
              <a:rPr lang="en-US" dirty="0" smtClean="0">
                <a:solidFill>
                  <a:srgbClr val="000000"/>
                </a:solidFill>
                <a:latin typeface="Calibri" panose="020F0502020204030204" pitchFamily="34" charset="0"/>
              </a:rPr>
              <a:t>Open the Anaconda Navigator, make sure the application on is set to </a:t>
            </a:r>
            <a:r>
              <a:rPr lang="en-US" dirty="0" smtClean="0">
                <a:solidFill>
                  <a:srgbClr val="002060"/>
                </a:solidFill>
                <a:latin typeface="Calibri" panose="020F0502020204030204" pitchFamily="34" charset="0"/>
              </a:rPr>
              <a:t>DSB</a:t>
            </a:r>
            <a:r>
              <a:rPr lang="en-US" dirty="0" smtClean="0">
                <a:solidFill>
                  <a:srgbClr val="000000"/>
                </a:solidFill>
                <a:latin typeface="Calibri" panose="020F0502020204030204" pitchFamily="34" charset="0"/>
              </a:rPr>
              <a:t> and execute the Spyder IDE.</a:t>
            </a:r>
          </a:p>
          <a:p>
            <a:r>
              <a:rPr lang="en-US" dirty="0" smtClean="0">
                <a:solidFill>
                  <a:srgbClr val="FF0000"/>
                </a:solidFill>
                <a:latin typeface="Calibri" panose="020F0502020204030204" pitchFamily="34" charset="0"/>
              </a:rPr>
              <a:t>Note: Remember to put all the </a:t>
            </a:r>
            <a:r>
              <a:rPr lang="en-US" b="1" dirty="0" smtClean="0">
                <a:solidFill>
                  <a:srgbClr val="FF0000"/>
                </a:solidFill>
                <a:latin typeface="Calibri" panose="020F0502020204030204" pitchFamily="34" charset="0"/>
              </a:rPr>
              <a:t>PDFs, Linked History and Code </a:t>
            </a:r>
            <a:r>
              <a:rPr lang="en-US" dirty="0" smtClean="0">
                <a:solidFill>
                  <a:srgbClr val="FF0000"/>
                </a:solidFill>
                <a:latin typeface="Calibri" panose="020F0502020204030204" pitchFamily="34" charset="0"/>
              </a:rPr>
              <a:t>file in the same </a:t>
            </a:r>
            <a:r>
              <a:rPr lang="en-US" b="1" dirty="0" smtClean="0">
                <a:solidFill>
                  <a:srgbClr val="FF0000"/>
                </a:solidFill>
                <a:latin typeface="Calibri" panose="020F0502020204030204" pitchFamily="34" charset="0"/>
              </a:rPr>
              <a:t>folder.</a:t>
            </a:r>
            <a:endParaRPr lang="en-US" b="1" dirty="0">
              <a:solidFill>
                <a:srgbClr val="FF0000"/>
              </a:solidFill>
              <a:latin typeface="Calibri" panose="020F050202020403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34" t="11473" r="39166"/>
          <a:stretch/>
        </p:blipFill>
        <p:spPr>
          <a:xfrm>
            <a:off x="244581" y="3105595"/>
            <a:ext cx="4105746" cy="356633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2314" t="21581" r="6474" b="38731"/>
          <a:stretch/>
        </p:blipFill>
        <p:spPr>
          <a:xfrm>
            <a:off x="4493574" y="3059843"/>
            <a:ext cx="2133600" cy="2244437"/>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51056" b="15680"/>
          <a:stretch/>
        </p:blipFill>
        <p:spPr>
          <a:xfrm>
            <a:off x="7182643" y="3086238"/>
            <a:ext cx="4547803" cy="3604076"/>
          </a:xfrm>
          <a:prstGeom prst="rect">
            <a:avLst/>
          </a:prstGeom>
        </p:spPr>
      </p:pic>
    </p:spTree>
    <p:extLst>
      <p:ext uri="{BB962C8B-B14F-4D97-AF65-F5344CB8AC3E}">
        <p14:creationId xmlns:p14="http://schemas.microsoft.com/office/powerpoint/2010/main" val="39943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290" y="308513"/>
            <a:ext cx="4637313" cy="1017117"/>
          </a:xfrm>
          <a:prstGeom prst="rect">
            <a:avLst/>
          </a:prstGeom>
        </p:spPr>
      </p:pic>
      <p:sp>
        <p:nvSpPr>
          <p:cNvPr id="5" name="TextBox 4"/>
          <p:cNvSpPr txBox="1"/>
          <p:nvPr/>
        </p:nvSpPr>
        <p:spPr>
          <a:xfrm>
            <a:off x="5061764" y="402300"/>
            <a:ext cx="6512039" cy="923330"/>
          </a:xfrm>
          <a:prstGeom prst="rect">
            <a:avLst/>
          </a:prstGeom>
          <a:noFill/>
        </p:spPr>
        <p:txBody>
          <a:bodyPr wrap="none" rtlCol="0">
            <a:spAutoFit/>
          </a:bodyPr>
          <a:lstStyle/>
          <a:p>
            <a:r>
              <a:rPr lang="en-US" sz="5400" b="1" dirty="0" smtClean="0">
                <a:latin typeface="HP Simplified Light" panose="020B0404020204020204" pitchFamily="34" charset="0"/>
              </a:rPr>
              <a:t>Universal </a:t>
            </a:r>
            <a:r>
              <a:rPr lang="en-US" sz="5400" b="1" dirty="0" smtClean="0">
                <a:latin typeface="HP Simplified Light" panose="020B0404020204020204" pitchFamily="34" charset="0"/>
              </a:rPr>
              <a:t>Form </a:t>
            </a:r>
            <a:r>
              <a:rPr lang="en-US" sz="5400" b="1" dirty="0" smtClean="0">
                <a:latin typeface="HP Simplified Light" panose="020B0404020204020204" pitchFamily="34" charset="0"/>
              </a:rPr>
              <a:t>Reader</a:t>
            </a:r>
            <a:endParaRPr lang="en-CA" sz="5400" b="1" dirty="0">
              <a:latin typeface="HP Simplified Light" panose="020B0404020204020204" pitchFamily="34" charset="0"/>
            </a:endParaRPr>
          </a:p>
        </p:txBody>
      </p:sp>
      <p:sp>
        <p:nvSpPr>
          <p:cNvPr id="6" name="TextBox 5"/>
          <p:cNvSpPr txBox="1"/>
          <p:nvPr/>
        </p:nvSpPr>
        <p:spPr>
          <a:xfrm>
            <a:off x="378823" y="1517698"/>
            <a:ext cx="11351624" cy="707886"/>
          </a:xfrm>
          <a:prstGeom prst="rect">
            <a:avLst/>
          </a:prstGeom>
          <a:noFill/>
        </p:spPr>
        <p:txBody>
          <a:bodyPr wrap="square" rtlCol="0">
            <a:spAutoFit/>
          </a:bodyPr>
          <a:lstStyle/>
          <a:p>
            <a:r>
              <a:rPr lang="en-US" sz="4000" b="1" dirty="0" smtClean="0">
                <a:latin typeface="HP Simplified Light" panose="020B0404020204020204" pitchFamily="34" charset="0"/>
                <a:ea typeface="Gadugi" panose="020B0502040204020203" pitchFamily="34" charset="0"/>
              </a:rPr>
              <a:t>Understanding </a:t>
            </a:r>
            <a:r>
              <a:rPr lang="en-US" sz="4000" b="1" dirty="0">
                <a:latin typeface="HP Simplified Light" panose="020B0404020204020204" pitchFamily="34" charset="0"/>
                <a:ea typeface="Gadugi" panose="020B0502040204020203" pitchFamily="34" charset="0"/>
              </a:rPr>
              <a:t>execution order </a:t>
            </a:r>
            <a:endParaRPr lang="en-CA" sz="6600" b="1" dirty="0">
              <a:latin typeface="HP Simplified Light" panose="020B0404020204020204" pitchFamily="34" charset="0"/>
              <a:ea typeface="Gadugi" panose="020B0502040204020203" pitchFamily="34" charset="0"/>
            </a:endParaRPr>
          </a:p>
        </p:txBody>
      </p:sp>
      <p:cxnSp>
        <p:nvCxnSpPr>
          <p:cNvPr id="10" name="Straight Connector 9"/>
          <p:cNvCxnSpPr/>
          <p:nvPr/>
        </p:nvCxnSpPr>
        <p:spPr>
          <a:xfrm>
            <a:off x="5061764" y="117566"/>
            <a:ext cx="0" cy="135917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8823" y="1931573"/>
            <a:ext cx="11351624" cy="677108"/>
          </a:xfrm>
          <a:prstGeom prst="rect">
            <a:avLst/>
          </a:prstGeom>
        </p:spPr>
        <p:txBody>
          <a:bodyPr wrap="square">
            <a:spAutoFit/>
          </a:bodyPr>
          <a:lstStyle/>
          <a:p>
            <a:endParaRPr lang="en-CA" sz="2000" b="0" i="0" u="none" strike="noStrike" baseline="0" dirty="0" smtClean="0">
              <a:solidFill>
                <a:srgbClr val="000000"/>
              </a:solidFill>
              <a:latin typeface="Calibri" panose="020F0502020204030204" pitchFamily="34" charset="0"/>
            </a:endParaRPr>
          </a:p>
          <a:p>
            <a:r>
              <a:rPr lang="en-US" b="1" dirty="0" smtClean="0">
                <a:solidFill>
                  <a:srgbClr val="000000"/>
                </a:solidFill>
                <a:latin typeface="Calibri" panose="020F0502020204030204" pitchFamily="34" charset="0"/>
              </a:rPr>
              <a:t>Step5. </a:t>
            </a:r>
            <a:r>
              <a:rPr lang="en-US" dirty="0" smtClean="0">
                <a:solidFill>
                  <a:srgbClr val="000000"/>
                </a:solidFill>
                <a:latin typeface="Calibri" panose="020F0502020204030204" pitchFamily="34" charset="0"/>
              </a:rPr>
              <a:t>Open the code files in Spyder IDE.  </a:t>
            </a:r>
            <a:endParaRPr lang="en-US" dirty="0">
              <a:solidFill>
                <a:srgbClr val="000000"/>
              </a:solidFill>
              <a:latin typeface="Calibri" panose="020F050202020403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056" b="15680"/>
          <a:stretch/>
        </p:blipFill>
        <p:spPr>
          <a:xfrm>
            <a:off x="378823" y="2639459"/>
            <a:ext cx="5079868" cy="402573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45455" b="11097"/>
          <a:stretch/>
        </p:blipFill>
        <p:spPr>
          <a:xfrm>
            <a:off x="5840335" y="2255098"/>
            <a:ext cx="5104755" cy="4385799"/>
          </a:xfrm>
          <a:prstGeom prst="rect">
            <a:avLst/>
          </a:prstGeom>
        </p:spPr>
      </p:pic>
    </p:spTree>
    <p:extLst>
      <p:ext uri="{BB962C8B-B14F-4D97-AF65-F5344CB8AC3E}">
        <p14:creationId xmlns:p14="http://schemas.microsoft.com/office/powerpoint/2010/main" val="196901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768</Words>
  <Application>Microsoft Office PowerPoint</Application>
  <PresentationFormat>Widescreen</PresentationFormat>
  <Paragraphs>85</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Gadugi</vt:lpstr>
      <vt:lpstr>HP Simplified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Arora</dc:creator>
  <cp:lastModifiedBy>Chirag Arora</cp:lastModifiedBy>
  <cp:revision>35</cp:revision>
  <dcterms:created xsi:type="dcterms:W3CDTF">2021-07-22T16:33:36Z</dcterms:created>
  <dcterms:modified xsi:type="dcterms:W3CDTF">2021-09-16T04:46:09Z</dcterms:modified>
</cp:coreProperties>
</file>