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3776E8-B4B3-4C17-8F17-5CDB53CB6E91}">
  <a:tblStyle styleId="{3F3776E8-B4B3-4C17-8F17-5CDB53CB6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prashil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prashil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Show a sample tree on white board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prashil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inst.eecs.berkeley.edu/~cs61b/fa14/ta-materials/apps/ab_tree_practic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Infection </a:t>
            </a:r>
            <a:r>
              <a:rPr lang="en-GB"/>
              <a:t>Propagation</a:t>
            </a:r>
            <a:r>
              <a:rPr lang="en-GB"/>
              <a:t> Problem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896900" cy="101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Akshit Arora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Prashil Bhimani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GB"/>
              <a:t>CSCI 5454 - Design and Analysis of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Similarity to PSPACE problem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218125" y="1695825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Generalized Geography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Only chooses one path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-GB" sz="2400"/>
              <a:t>Back edges can be represented as the leaf nodes of MiniMax Tree.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Results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 b="19277" l="28062" r="13193" t="26875"/>
          <a:stretch/>
        </p:blipFill>
        <p:spPr>
          <a:xfrm>
            <a:off x="477100" y="1597875"/>
            <a:ext cx="5919926" cy="30510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Shape 357"/>
          <p:cNvGraphicFramePr/>
          <p:nvPr/>
        </p:nvGraphicFramePr>
        <p:xfrm>
          <a:off x="67236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{3F3776E8-B4B3-4C17-8F17-5CDB53CB6E91}</a:tableStyleId>
              </a:tblPr>
              <a:tblGrid>
                <a:gridCol w="733950"/>
                <a:gridCol w="733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455.64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16.96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Shape 358"/>
          <p:cNvSpPr txBox="1"/>
          <p:nvPr/>
        </p:nvSpPr>
        <p:spPr>
          <a:xfrm>
            <a:off x="6547350" y="1512200"/>
            <a:ext cx="182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Average reduction for Edge/Node ratio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Results</a:t>
            </a: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 b="16663" l="27172" r="13627" t="29925"/>
          <a:stretch/>
        </p:blipFill>
        <p:spPr>
          <a:xfrm>
            <a:off x="661625" y="1512201"/>
            <a:ext cx="6503550" cy="329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5" name="Shape 365"/>
          <p:cNvGraphicFramePr/>
          <p:nvPr/>
        </p:nvGraphicFramePr>
        <p:xfrm>
          <a:off x="67236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{3F3776E8-B4B3-4C17-8F17-5CDB53CB6E91}</a:tableStyleId>
              </a:tblPr>
              <a:tblGrid>
                <a:gridCol w="733950"/>
                <a:gridCol w="733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281.25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Shape 366"/>
          <p:cNvSpPr txBox="1"/>
          <p:nvPr/>
        </p:nvSpPr>
        <p:spPr>
          <a:xfrm>
            <a:off x="6547350" y="1512200"/>
            <a:ext cx="182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Average reduction for Edge/Node ratio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Results</a:t>
            </a: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21623" l="27386" r="14059" t="34884"/>
          <a:stretch/>
        </p:blipFill>
        <p:spPr>
          <a:xfrm>
            <a:off x="445100" y="1788975"/>
            <a:ext cx="7121774" cy="29739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3" name="Shape 373"/>
          <p:cNvGraphicFramePr/>
          <p:nvPr/>
        </p:nvGraphicFramePr>
        <p:xfrm>
          <a:off x="67236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{3F3776E8-B4B3-4C17-8F17-5CDB53CB6E91}</a:tableStyleId>
              </a:tblPr>
              <a:tblGrid>
                <a:gridCol w="733950"/>
                <a:gridCol w="733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5.32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16.96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Shape 374"/>
          <p:cNvSpPr txBox="1"/>
          <p:nvPr/>
        </p:nvSpPr>
        <p:spPr>
          <a:xfrm>
            <a:off x="6547350" y="1512200"/>
            <a:ext cx="182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Average reduction for Edge/Node ratio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Limitations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18125" y="1695825"/>
            <a:ext cx="8787300" cy="3218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current problem definition is very limited in scope as to the speed with which the infection is spreading and that the infection can only add one node at a time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proposed algorithms works well for sparse graph but the efficiency decreases as the graph becomes more dense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Approximate approaches may not give the optimal solution but will definitely may be a lot quicker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Future Work</a:t>
            </a:r>
          </a:p>
        </p:txBody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218125" y="1695825"/>
            <a:ext cx="8787300" cy="330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Try to fit the problem to one of the standard PSPACE or Exponential problems to prove that the efficiency cannot be  further optimized without loss of optimality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Use the concept of honeypots (deception) in the network. (Aggarwal, P., Gonzalez, C., &amp; Dutt, V. (2016))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1388625" y="13823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Thanks!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933075" y="3578675"/>
            <a:ext cx="72780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1100"/>
              <a:t>Thanks to EECS, UC Berkeley for alpha-beta pruning animation: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http://inst.eecs.berkeley.edu/~cs61b/fa14/ta-materials/apps/ab_tree_practice/</a:t>
            </a:r>
            <a:r>
              <a:rPr lang="en-GB" sz="1100"/>
              <a:t>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PSPACE problem</a:t>
            </a:r>
          </a:p>
        </p:txBody>
      </p:sp>
      <p:pic>
        <p:nvPicPr>
          <p:cNvPr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51" y="1990051"/>
            <a:ext cx="2795144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>
            <p:ph idx="1" type="body"/>
          </p:nvPr>
        </p:nvSpPr>
        <p:spPr>
          <a:xfrm>
            <a:off x="218125" y="1695825"/>
            <a:ext cx="4399500" cy="299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In computational complexity theory, PSPACE is the set of all decision problems that can be solved by a Turing machine using a polynomial amount of space.</a:t>
            </a:r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513" y="477513"/>
            <a:ext cx="28670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600"/>
              <a:t>Outline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54300" y="1438475"/>
            <a:ext cx="8787300" cy="374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Problem Definition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Problem Formulation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Sample Problem Illustration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Approaches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Similarity to P-Space Problems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Results </a:t>
            </a:r>
          </a:p>
          <a:p>
            <a: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Limitations</a:t>
            </a:r>
          </a:p>
          <a:p>
            <a:pPr indent="-349250" lvl="0" marL="457200" rtl="0">
              <a:spcBef>
                <a:spcPts val="0"/>
              </a:spcBef>
              <a:buSzPts val="1900"/>
              <a:buChar char="●"/>
            </a:pPr>
            <a:r>
              <a:rPr lang="en-GB" sz="190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Problem Definition	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54300" y="1409100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network of connected computers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Infection starts with 1 computer and can propagate only if there is a connection between the 2 computers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Infection cannot propagate via a safe computer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Protector can mark any one computer as a safe computer by shutting it down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infection ends when no more nodes can be infected or the protector cannot mark any more computers as safe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-GB" sz="2200"/>
              <a:t>Goal is to minimize the the number of infected nodes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 sz="3600"/>
              <a:t>Problem Formulation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78350" y="1386725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problem is formulated as a 2 player graph game.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Each computer is a node and each connection is an edge.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infection can choose any one node to infect from the neighbours of the already infected nodes  which are not safe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protector can choose any one node which is neither safe or infected to save.</a:t>
            </a:r>
          </a:p>
          <a:p>
            <a:pPr indent="-368300" lvl="0" marL="457200" rtl="0">
              <a:spcBef>
                <a:spcPts val="0"/>
              </a:spcBef>
              <a:buSzPts val="2200"/>
              <a:buChar char="●"/>
            </a:pPr>
            <a:r>
              <a:rPr lang="en-GB" sz="2200"/>
              <a:t>Each player will select only one node at a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3115425" y="1681250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Sample Problem</a:t>
            </a:r>
          </a:p>
        </p:txBody>
      </p:sp>
      <p:sp>
        <p:nvSpPr>
          <p:cNvPr id="303" name="Shape 303"/>
          <p:cNvSpPr/>
          <p:nvPr/>
        </p:nvSpPr>
        <p:spPr>
          <a:xfrm>
            <a:off x="618225" y="2145150"/>
            <a:ext cx="853200" cy="85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6655950" y="2699425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1739050" y="3927575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115500" y="1681250"/>
            <a:ext cx="853200" cy="85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3836650" y="3927575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376850" y="3927575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377875" y="1322425"/>
            <a:ext cx="853200" cy="853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0" name="Shape 310"/>
          <p:cNvCxnSpPr>
            <a:stCxn id="303" idx="6"/>
            <a:endCxn id="306" idx="2"/>
          </p:cNvCxnSpPr>
          <p:nvPr/>
        </p:nvCxnSpPr>
        <p:spPr>
          <a:xfrm flipH="1" rot="10800000">
            <a:off x="1471425" y="2107950"/>
            <a:ext cx="1644000" cy="46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311" name="Shape 311"/>
          <p:cNvCxnSpPr>
            <a:stCxn id="306" idx="6"/>
            <a:endCxn id="309" idx="2"/>
          </p:cNvCxnSpPr>
          <p:nvPr/>
        </p:nvCxnSpPr>
        <p:spPr>
          <a:xfrm flipH="1" rot="10800000">
            <a:off x="3968700" y="1749050"/>
            <a:ext cx="1409100" cy="35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2" name="Shape 312"/>
          <p:cNvCxnSpPr>
            <a:stCxn id="303" idx="5"/>
            <a:endCxn id="307" idx="1"/>
          </p:cNvCxnSpPr>
          <p:nvPr/>
        </p:nvCxnSpPr>
        <p:spPr>
          <a:xfrm>
            <a:off x="1346477" y="2873402"/>
            <a:ext cx="2615100" cy="117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3" name="Shape 313"/>
          <p:cNvCxnSpPr>
            <a:stCxn id="307" idx="0"/>
            <a:endCxn id="306" idx="5"/>
          </p:cNvCxnSpPr>
          <p:nvPr/>
        </p:nvCxnSpPr>
        <p:spPr>
          <a:xfrm rot="10800000">
            <a:off x="3843850" y="2409575"/>
            <a:ext cx="419400" cy="151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4" name="Shape 314"/>
          <p:cNvCxnSpPr>
            <a:stCxn id="307" idx="6"/>
            <a:endCxn id="304" idx="2"/>
          </p:cNvCxnSpPr>
          <p:nvPr/>
        </p:nvCxnSpPr>
        <p:spPr>
          <a:xfrm flipH="1" rot="10800000">
            <a:off x="4689850" y="3125975"/>
            <a:ext cx="1966200" cy="12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5" name="Shape 315"/>
          <p:cNvCxnSpPr>
            <a:stCxn id="303" idx="4"/>
            <a:endCxn id="305" idx="1"/>
          </p:cNvCxnSpPr>
          <p:nvPr/>
        </p:nvCxnSpPr>
        <p:spPr>
          <a:xfrm>
            <a:off x="1044825" y="2998350"/>
            <a:ext cx="819300" cy="105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6" name="Shape 316"/>
          <p:cNvCxnSpPr>
            <a:stCxn id="304" idx="5"/>
            <a:endCxn id="308" idx="0"/>
          </p:cNvCxnSpPr>
          <p:nvPr/>
        </p:nvCxnSpPr>
        <p:spPr>
          <a:xfrm>
            <a:off x="7384202" y="3427677"/>
            <a:ext cx="419100" cy="49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317" name="Shape 317"/>
          <p:cNvGraphicFramePr/>
          <p:nvPr/>
        </p:nvGraphicFramePr>
        <p:xfrm>
          <a:off x="7509150" y="5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{3F3776E8-B4B3-4C17-8F17-5CDB53CB6E91}</a:tableStyleId>
              </a:tblPr>
              <a:tblGrid>
                <a:gridCol w="460200"/>
                <a:gridCol w="1100000"/>
              </a:tblGrid>
              <a:tr h="46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Infected</a:t>
                      </a:r>
                    </a:p>
                  </a:txBody>
                  <a:tcPr marT="91425" marB="91425" marR="91425" marL="91425"/>
                </a:tc>
              </a:tr>
              <a:tr h="46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Safe</a:t>
                      </a:r>
                    </a:p>
                  </a:txBody>
                  <a:tcPr marT="91425" marB="91425" marR="91425" marL="91425"/>
                </a:tc>
              </a:tr>
              <a:tr h="4647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Available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" name="Shape 318"/>
          <p:cNvSpPr/>
          <p:nvPr/>
        </p:nvSpPr>
        <p:spPr>
          <a:xfrm>
            <a:off x="3836650" y="3927575"/>
            <a:ext cx="853200" cy="85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739050" y="3927575"/>
            <a:ext cx="853200" cy="853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377875" y="1322425"/>
            <a:ext cx="853200" cy="85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Approches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18125" y="1467225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Greedy Approach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Not optimal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In worst case will infect N/2 nodes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Node Ranking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Not optimal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Does not take into consideration the start point and the current status of infection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MiniMax Algorithm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Alpha Beta Pruning</a:t>
            </a:r>
          </a:p>
          <a:p>
            <a:pPr indent="-355600" lvl="1" marL="914400" rtl="0">
              <a:spcBef>
                <a:spcPts val="0"/>
              </a:spcBef>
              <a:buSzPts val="2000"/>
              <a:buAutoNum type="alphaLcPeriod"/>
            </a:pPr>
            <a:r>
              <a:rPr lang="en-GB" sz="2000"/>
              <a:t>BFS Pruning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MiniMax Algorithm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218125" y="1695825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MiniMax Tree is generated from the graph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 leaf nodes is given the value of it’s depth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 path from the root to a leaf node will define strategy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The protector is trying to minimize the the length of this path and the attacker is maximizing the same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 sz="240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Alpha Beta Pruning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8250" y="1476075"/>
            <a:ext cx="8016000" cy="298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stops completely evaluating a move when at least one possibility has been found that proves the move to be worse than a previously examined move.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algorithm maintains two values: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Alpha - the minimum score for max. Player</a:t>
            </a: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Beta - the maximum score for min. player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●"/>
            </a:pPr>
            <a:r>
              <a:rPr lang="en-GB" sz="2000"/>
              <a:t>Initially Alpha is -inf. and Beta is +inf.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 sz="3600"/>
              <a:t>BFS pruning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218125" y="1695825"/>
            <a:ext cx="8787300" cy="344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From the start of the infection the infection will reach a particular node in at least n steps where n is its shortest distance from that node</a:t>
            </a:r>
          </a:p>
          <a:p>
            <a:pPr indent="-381000" lvl="0" marL="457200" rtl="0">
              <a:spcBef>
                <a:spcPts val="0"/>
              </a:spcBef>
              <a:buSzPts val="2400"/>
              <a:buChar char="●"/>
            </a:pPr>
            <a:r>
              <a:rPr lang="en-GB" sz="2400"/>
              <a:t>If there are K nodes at depth M and if K&lt; M we do not need to consider the nodes after depth 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