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596-AF94-4FF4-89E2-F60EFC005E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B37CD7A-CA83-4DD1-8BFE-BC6C3D94EC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1C2893B-01A5-42AD-AC0A-BD4D12C5125E}"/>
              </a:ext>
            </a:extLst>
          </p:cNvPr>
          <p:cNvSpPr>
            <a:spLocks noGrp="1"/>
          </p:cNvSpPr>
          <p:nvPr>
            <p:ph type="dt" sz="half" idx="10"/>
          </p:nvPr>
        </p:nvSpPr>
        <p:spPr/>
        <p:txBody>
          <a:bodyPr/>
          <a:lstStyle/>
          <a:p>
            <a:fld id="{4826B5BB-41BF-454A-971F-D1717A29E15A}" type="datetimeFigureOut">
              <a:rPr lang="en-CA" smtClean="0"/>
              <a:t>2023-01-19</a:t>
            </a:fld>
            <a:endParaRPr lang="en-CA"/>
          </a:p>
        </p:txBody>
      </p:sp>
      <p:sp>
        <p:nvSpPr>
          <p:cNvPr id="5" name="Footer Placeholder 4">
            <a:extLst>
              <a:ext uri="{FF2B5EF4-FFF2-40B4-BE49-F238E27FC236}">
                <a16:creationId xmlns:a16="http://schemas.microsoft.com/office/drawing/2014/main" id="{ED62ED8C-9EA6-420D-90FA-E641C302067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AB4D22E-E491-47C6-B13C-BEA8A16CBE5F}"/>
              </a:ext>
            </a:extLst>
          </p:cNvPr>
          <p:cNvSpPr>
            <a:spLocks noGrp="1"/>
          </p:cNvSpPr>
          <p:nvPr>
            <p:ph type="sldNum" sz="quarter" idx="12"/>
          </p:nvPr>
        </p:nvSpPr>
        <p:spPr/>
        <p:txBody>
          <a:bodyPr/>
          <a:lstStyle/>
          <a:p>
            <a:fld id="{5FA484EF-F5AC-4A5E-86B3-F9615E78D970}" type="slidenum">
              <a:rPr lang="en-CA" smtClean="0"/>
              <a:t>‹#›</a:t>
            </a:fld>
            <a:endParaRPr lang="en-CA"/>
          </a:p>
        </p:txBody>
      </p:sp>
    </p:spTree>
    <p:extLst>
      <p:ext uri="{BB962C8B-B14F-4D97-AF65-F5344CB8AC3E}">
        <p14:creationId xmlns:p14="http://schemas.microsoft.com/office/powerpoint/2010/main" val="2065520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0F401-109C-4B14-8E1F-5046DF01FD8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04C5CC0-31BB-47F0-852A-FEA289636E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7C1A878-4518-4D1F-8EBD-318EDE92601B}"/>
              </a:ext>
            </a:extLst>
          </p:cNvPr>
          <p:cNvSpPr>
            <a:spLocks noGrp="1"/>
          </p:cNvSpPr>
          <p:nvPr>
            <p:ph type="dt" sz="half" idx="10"/>
          </p:nvPr>
        </p:nvSpPr>
        <p:spPr/>
        <p:txBody>
          <a:bodyPr/>
          <a:lstStyle/>
          <a:p>
            <a:fld id="{4826B5BB-41BF-454A-971F-D1717A29E15A}" type="datetimeFigureOut">
              <a:rPr lang="en-CA" smtClean="0"/>
              <a:t>2023-01-19</a:t>
            </a:fld>
            <a:endParaRPr lang="en-CA"/>
          </a:p>
        </p:txBody>
      </p:sp>
      <p:sp>
        <p:nvSpPr>
          <p:cNvPr id="5" name="Footer Placeholder 4">
            <a:extLst>
              <a:ext uri="{FF2B5EF4-FFF2-40B4-BE49-F238E27FC236}">
                <a16:creationId xmlns:a16="http://schemas.microsoft.com/office/drawing/2014/main" id="{1565BF3F-9931-4AD5-8E85-302F06A7829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336B993-BB8A-4C45-91C4-3C1BCA48D308}"/>
              </a:ext>
            </a:extLst>
          </p:cNvPr>
          <p:cNvSpPr>
            <a:spLocks noGrp="1"/>
          </p:cNvSpPr>
          <p:nvPr>
            <p:ph type="sldNum" sz="quarter" idx="12"/>
          </p:nvPr>
        </p:nvSpPr>
        <p:spPr/>
        <p:txBody>
          <a:bodyPr/>
          <a:lstStyle/>
          <a:p>
            <a:fld id="{5FA484EF-F5AC-4A5E-86B3-F9615E78D970}" type="slidenum">
              <a:rPr lang="en-CA" smtClean="0"/>
              <a:t>‹#›</a:t>
            </a:fld>
            <a:endParaRPr lang="en-CA"/>
          </a:p>
        </p:txBody>
      </p:sp>
    </p:spTree>
    <p:extLst>
      <p:ext uri="{BB962C8B-B14F-4D97-AF65-F5344CB8AC3E}">
        <p14:creationId xmlns:p14="http://schemas.microsoft.com/office/powerpoint/2010/main" val="1948200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BAB224-7868-4565-9258-CA1290F3F3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0C4309D-B8E7-487D-8F3B-CFD754C94D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0060A7B-7E65-4894-A8B4-19EE9FF20B46}"/>
              </a:ext>
            </a:extLst>
          </p:cNvPr>
          <p:cNvSpPr>
            <a:spLocks noGrp="1"/>
          </p:cNvSpPr>
          <p:nvPr>
            <p:ph type="dt" sz="half" idx="10"/>
          </p:nvPr>
        </p:nvSpPr>
        <p:spPr/>
        <p:txBody>
          <a:bodyPr/>
          <a:lstStyle/>
          <a:p>
            <a:fld id="{4826B5BB-41BF-454A-971F-D1717A29E15A}" type="datetimeFigureOut">
              <a:rPr lang="en-CA" smtClean="0"/>
              <a:t>2023-01-19</a:t>
            </a:fld>
            <a:endParaRPr lang="en-CA"/>
          </a:p>
        </p:txBody>
      </p:sp>
      <p:sp>
        <p:nvSpPr>
          <p:cNvPr id="5" name="Footer Placeholder 4">
            <a:extLst>
              <a:ext uri="{FF2B5EF4-FFF2-40B4-BE49-F238E27FC236}">
                <a16:creationId xmlns:a16="http://schemas.microsoft.com/office/drawing/2014/main" id="{903704B3-70C3-4F22-B8A4-066DF97AA8C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CC8168F-A9C3-4276-AF1D-CFCA7FD7631D}"/>
              </a:ext>
            </a:extLst>
          </p:cNvPr>
          <p:cNvSpPr>
            <a:spLocks noGrp="1"/>
          </p:cNvSpPr>
          <p:nvPr>
            <p:ph type="sldNum" sz="quarter" idx="12"/>
          </p:nvPr>
        </p:nvSpPr>
        <p:spPr/>
        <p:txBody>
          <a:bodyPr/>
          <a:lstStyle/>
          <a:p>
            <a:fld id="{5FA484EF-F5AC-4A5E-86B3-F9615E78D970}" type="slidenum">
              <a:rPr lang="en-CA" smtClean="0"/>
              <a:t>‹#›</a:t>
            </a:fld>
            <a:endParaRPr lang="en-CA"/>
          </a:p>
        </p:txBody>
      </p:sp>
    </p:spTree>
    <p:extLst>
      <p:ext uri="{BB962C8B-B14F-4D97-AF65-F5344CB8AC3E}">
        <p14:creationId xmlns:p14="http://schemas.microsoft.com/office/powerpoint/2010/main" val="580774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CFFEA-B0D7-4241-9F8E-4A8E3FCC433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86B406E-3CBC-4EE2-8178-FAF675BF48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03BA2BF-36A2-4B90-B8A7-9D58CA9F5434}"/>
              </a:ext>
            </a:extLst>
          </p:cNvPr>
          <p:cNvSpPr>
            <a:spLocks noGrp="1"/>
          </p:cNvSpPr>
          <p:nvPr>
            <p:ph type="dt" sz="half" idx="10"/>
          </p:nvPr>
        </p:nvSpPr>
        <p:spPr/>
        <p:txBody>
          <a:bodyPr/>
          <a:lstStyle/>
          <a:p>
            <a:fld id="{4826B5BB-41BF-454A-971F-D1717A29E15A}" type="datetimeFigureOut">
              <a:rPr lang="en-CA" smtClean="0"/>
              <a:t>2023-01-19</a:t>
            </a:fld>
            <a:endParaRPr lang="en-CA"/>
          </a:p>
        </p:txBody>
      </p:sp>
      <p:sp>
        <p:nvSpPr>
          <p:cNvPr id="5" name="Footer Placeholder 4">
            <a:extLst>
              <a:ext uri="{FF2B5EF4-FFF2-40B4-BE49-F238E27FC236}">
                <a16:creationId xmlns:a16="http://schemas.microsoft.com/office/drawing/2014/main" id="{CE9F6250-DC1E-436F-B941-F3004F8F00C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18B4864-7DA8-4B46-A2A9-2277AA13EDF7}"/>
              </a:ext>
            </a:extLst>
          </p:cNvPr>
          <p:cNvSpPr>
            <a:spLocks noGrp="1"/>
          </p:cNvSpPr>
          <p:nvPr>
            <p:ph type="sldNum" sz="quarter" idx="12"/>
          </p:nvPr>
        </p:nvSpPr>
        <p:spPr/>
        <p:txBody>
          <a:bodyPr/>
          <a:lstStyle/>
          <a:p>
            <a:fld id="{5FA484EF-F5AC-4A5E-86B3-F9615E78D970}" type="slidenum">
              <a:rPr lang="en-CA" smtClean="0"/>
              <a:t>‹#›</a:t>
            </a:fld>
            <a:endParaRPr lang="en-CA"/>
          </a:p>
        </p:txBody>
      </p:sp>
    </p:spTree>
    <p:extLst>
      <p:ext uri="{BB962C8B-B14F-4D97-AF65-F5344CB8AC3E}">
        <p14:creationId xmlns:p14="http://schemas.microsoft.com/office/powerpoint/2010/main" val="3076699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78EF-F2A1-426B-BFE9-8C24C11788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EE53D8FC-1E00-498E-91F3-35086414C2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6FD453-6424-4826-99AF-7C799C838008}"/>
              </a:ext>
            </a:extLst>
          </p:cNvPr>
          <p:cNvSpPr>
            <a:spLocks noGrp="1"/>
          </p:cNvSpPr>
          <p:nvPr>
            <p:ph type="dt" sz="half" idx="10"/>
          </p:nvPr>
        </p:nvSpPr>
        <p:spPr/>
        <p:txBody>
          <a:bodyPr/>
          <a:lstStyle/>
          <a:p>
            <a:fld id="{4826B5BB-41BF-454A-971F-D1717A29E15A}" type="datetimeFigureOut">
              <a:rPr lang="en-CA" smtClean="0"/>
              <a:t>2023-01-19</a:t>
            </a:fld>
            <a:endParaRPr lang="en-CA"/>
          </a:p>
        </p:txBody>
      </p:sp>
      <p:sp>
        <p:nvSpPr>
          <p:cNvPr id="5" name="Footer Placeholder 4">
            <a:extLst>
              <a:ext uri="{FF2B5EF4-FFF2-40B4-BE49-F238E27FC236}">
                <a16:creationId xmlns:a16="http://schemas.microsoft.com/office/drawing/2014/main" id="{ACDFADF6-02AF-4F68-B717-D14B89E2152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990FBCE-6EF5-432B-8CC9-65FF094145B6}"/>
              </a:ext>
            </a:extLst>
          </p:cNvPr>
          <p:cNvSpPr>
            <a:spLocks noGrp="1"/>
          </p:cNvSpPr>
          <p:nvPr>
            <p:ph type="sldNum" sz="quarter" idx="12"/>
          </p:nvPr>
        </p:nvSpPr>
        <p:spPr/>
        <p:txBody>
          <a:bodyPr/>
          <a:lstStyle/>
          <a:p>
            <a:fld id="{5FA484EF-F5AC-4A5E-86B3-F9615E78D970}" type="slidenum">
              <a:rPr lang="en-CA" smtClean="0"/>
              <a:t>‹#›</a:t>
            </a:fld>
            <a:endParaRPr lang="en-CA"/>
          </a:p>
        </p:txBody>
      </p:sp>
    </p:spTree>
    <p:extLst>
      <p:ext uri="{BB962C8B-B14F-4D97-AF65-F5344CB8AC3E}">
        <p14:creationId xmlns:p14="http://schemas.microsoft.com/office/powerpoint/2010/main" val="3131324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13DD0-CE21-49D6-AA58-D4EA1091F95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AADC158-12A7-45D9-9588-2E13E3361C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8F30865-0BA9-4E99-B2DE-E45F064982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46935DB-31E4-4374-865C-9F3C06A521A7}"/>
              </a:ext>
            </a:extLst>
          </p:cNvPr>
          <p:cNvSpPr>
            <a:spLocks noGrp="1"/>
          </p:cNvSpPr>
          <p:nvPr>
            <p:ph type="dt" sz="half" idx="10"/>
          </p:nvPr>
        </p:nvSpPr>
        <p:spPr/>
        <p:txBody>
          <a:bodyPr/>
          <a:lstStyle/>
          <a:p>
            <a:fld id="{4826B5BB-41BF-454A-971F-D1717A29E15A}" type="datetimeFigureOut">
              <a:rPr lang="en-CA" smtClean="0"/>
              <a:t>2023-01-19</a:t>
            </a:fld>
            <a:endParaRPr lang="en-CA"/>
          </a:p>
        </p:txBody>
      </p:sp>
      <p:sp>
        <p:nvSpPr>
          <p:cNvPr id="6" name="Footer Placeholder 5">
            <a:extLst>
              <a:ext uri="{FF2B5EF4-FFF2-40B4-BE49-F238E27FC236}">
                <a16:creationId xmlns:a16="http://schemas.microsoft.com/office/drawing/2014/main" id="{10B252ED-4335-4833-A0CA-9958E2AC06C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D563B7E-A11E-46ED-ABC8-47BDF2273A1C}"/>
              </a:ext>
            </a:extLst>
          </p:cNvPr>
          <p:cNvSpPr>
            <a:spLocks noGrp="1"/>
          </p:cNvSpPr>
          <p:nvPr>
            <p:ph type="sldNum" sz="quarter" idx="12"/>
          </p:nvPr>
        </p:nvSpPr>
        <p:spPr/>
        <p:txBody>
          <a:bodyPr/>
          <a:lstStyle/>
          <a:p>
            <a:fld id="{5FA484EF-F5AC-4A5E-86B3-F9615E78D970}" type="slidenum">
              <a:rPr lang="en-CA" smtClean="0"/>
              <a:t>‹#›</a:t>
            </a:fld>
            <a:endParaRPr lang="en-CA"/>
          </a:p>
        </p:txBody>
      </p:sp>
    </p:spTree>
    <p:extLst>
      <p:ext uri="{BB962C8B-B14F-4D97-AF65-F5344CB8AC3E}">
        <p14:creationId xmlns:p14="http://schemas.microsoft.com/office/powerpoint/2010/main" val="2803809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64C33-D1EC-4747-8184-D24ECC3977F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25D9E1D-1235-40BD-B7B2-36EA5CE5C4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41DF6A-6B00-4E5D-9A35-2CFB68343B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BAB5C99-75DE-4B88-8671-71A67CC404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DDCF6F-2F2F-4883-92F1-26E948482D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26447F0-3BB4-4E13-9A92-0E46DE5F7F5C}"/>
              </a:ext>
            </a:extLst>
          </p:cNvPr>
          <p:cNvSpPr>
            <a:spLocks noGrp="1"/>
          </p:cNvSpPr>
          <p:nvPr>
            <p:ph type="dt" sz="half" idx="10"/>
          </p:nvPr>
        </p:nvSpPr>
        <p:spPr/>
        <p:txBody>
          <a:bodyPr/>
          <a:lstStyle/>
          <a:p>
            <a:fld id="{4826B5BB-41BF-454A-971F-D1717A29E15A}" type="datetimeFigureOut">
              <a:rPr lang="en-CA" smtClean="0"/>
              <a:t>2023-01-19</a:t>
            </a:fld>
            <a:endParaRPr lang="en-CA"/>
          </a:p>
        </p:txBody>
      </p:sp>
      <p:sp>
        <p:nvSpPr>
          <p:cNvPr id="8" name="Footer Placeholder 7">
            <a:extLst>
              <a:ext uri="{FF2B5EF4-FFF2-40B4-BE49-F238E27FC236}">
                <a16:creationId xmlns:a16="http://schemas.microsoft.com/office/drawing/2014/main" id="{A1DA54C7-D80C-4BF9-983F-7C2B21C4DE4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6A3DFC2-C154-4008-9468-4E5836E8F773}"/>
              </a:ext>
            </a:extLst>
          </p:cNvPr>
          <p:cNvSpPr>
            <a:spLocks noGrp="1"/>
          </p:cNvSpPr>
          <p:nvPr>
            <p:ph type="sldNum" sz="quarter" idx="12"/>
          </p:nvPr>
        </p:nvSpPr>
        <p:spPr/>
        <p:txBody>
          <a:bodyPr/>
          <a:lstStyle/>
          <a:p>
            <a:fld id="{5FA484EF-F5AC-4A5E-86B3-F9615E78D970}" type="slidenum">
              <a:rPr lang="en-CA" smtClean="0"/>
              <a:t>‹#›</a:t>
            </a:fld>
            <a:endParaRPr lang="en-CA"/>
          </a:p>
        </p:txBody>
      </p:sp>
    </p:spTree>
    <p:extLst>
      <p:ext uri="{BB962C8B-B14F-4D97-AF65-F5344CB8AC3E}">
        <p14:creationId xmlns:p14="http://schemas.microsoft.com/office/powerpoint/2010/main" val="2551738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FB3E4-F366-42A9-B2AC-584C607F639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E7AA8C7-B163-47F8-9C5B-C8B122122AF1}"/>
              </a:ext>
            </a:extLst>
          </p:cNvPr>
          <p:cNvSpPr>
            <a:spLocks noGrp="1"/>
          </p:cNvSpPr>
          <p:nvPr>
            <p:ph type="dt" sz="half" idx="10"/>
          </p:nvPr>
        </p:nvSpPr>
        <p:spPr/>
        <p:txBody>
          <a:bodyPr/>
          <a:lstStyle/>
          <a:p>
            <a:fld id="{4826B5BB-41BF-454A-971F-D1717A29E15A}" type="datetimeFigureOut">
              <a:rPr lang="en-CA" smtClean="0"/>
              <a:t>2023-01-19</a:t>
            </a:fld>
            <a:endParaRPr lang="en-CA"/>
          </a:p>
        </p:txBody>
      </p:sp>
      <p:sp>
        <p:nvSpPr>
          <p:cNvPr id="4" name="Footer Placeholder 3">
            <a:extLst>
              <a:ext uri="{FF2B5EF4-FFF2-40B4-BE49-F238E27FC236}">
                <a16:creationId xmlns:a16="http://schemas.microsoft.com/office/drawing/2014/main" id="{FE2486CB-5B53-4358-B436-F6FD0A5784F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D7B37DA-168C-4364-893F-9026BADEA8B3}"/>
              </a:ext>
            </a:extLst>
          </p:cNvPr>
          <p:cNvSpPr>
            <a:spLocks noGrp="1"/>
          </p:cNvSpPr>
          <p:nvPr>
            <p:ph type="sldNum" sz="quarter" idx="12"/>
          </p:nvPr>
        </p:nvSpPr>
        <p:spPr/>
        <p:txBody>
          <a:bodyPr/>
          <a:lstStyle/>
          <a:p>
            <a:fld id="{5FA484EF-F5AC-4A5E-86B3-F9615E78D970}" type="slidenum">
              <a:rPr lang="en-CA" smtClean="0"/>
              <a:t>‹#›</a:t>
            </a:fld>
            <a:endParaRPr lang="en-CA"/>
          </a:p>
        </p:txBody>
      </p:sp>
    </p:spTree>
    <p:extLst>
      <p:ext uri="{BB962C8B-B14F-4D97-AF65-F5344CB8AC3E}">
        <p14:creationId xmlns:p14="http://schemas.microsoft.com/office/powerpoint/2010/main" val="64362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6CA0D-15FE-4073-BB54-7DDF626A3C55}"/>
              </a:ext>
            </a:extLst>
          </p:cNvPr>
          <p:cNvSpPr>
            <a:spLocks noGrp="1"/>
          </p:cNvSpPr>
          <p:nvPr>
            <p:ph type="dt" sz="half" idx="10"/>
          </p:nvPr>
        </p:nvSpPr>
        <p:spPr/>
        <p:txBody>
          <a:bodyPr/>
          <a:lstStyle/>
          <a:p>
            <a:fld id="{4826B5BB-41BF-454A-971F-D1717A29E15A}" type="datetimeFigureOut">
              <a:rPr lang="en-CA" smtClean="0"/>
              <a:t>2023-01-19</a:t>
            </a:fld>
            <a:endParaRPr lang="en-CA"/>
          </a:p>
        </p:txBody>
      </p:sp>
      <p:sp>
        <p:nvSpPr>
          <p:cNvPr id="3" name="Footer Placeholder 2">
            <a:extLst>
              <a:ext uri="{FF2B5EF4-FFF2-40B4-BE49-F238E27FC236}">
                <a16:creationId xmlns:a16="http://schemas.microsoft.com/office/drawing/2014/main" id="{A245096D-5239-4C7E-BED8-033F226007A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851930A-A3AF-4CBB-B214-B6B0A4603820}"/>
              </a:ext>
            </a:extLst>
          </p:cNvPr>
          <p:cNvSpPr>
            <a:spLocks noGrp="1"/>
          </p:cNvSpPr>
          <p:nvPr>
            <p:ph type="sldNum" sz="quarter" idx="12"/>
          </p:nvPr>
        </p:nvSpPr>
        <p:spPr/>
        <p:txBody>
          <a:bodyPr/>
          <a:lstStyle/>
          <a:p>
            <a:fld id="{5FA484EF-F5AC-4A5E-86B3-F9615E78D970}" type="slidenum">
              <a:rPr lang="en-CA" smtClean="0"/>
              <a:t>‹#›</a:t>
            </a:fld>
            <a:endParaRPr lang="en-CA"/>
          </a:p>
        </p:txBody>
      </p:sp>
    </p:spTree>
    <p:extLst>
      <p:ext uri="{BB962C8B-B14F-4D97-AF65-F5344CB8AC3E}">
        <p14:creationId xmlns:p14="http://schemas.microsoft.com/office/powerpoint/2010/main" val="1984720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6CFD8-8409-4084-A92D-A95BEB2526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8B91A71-B74F-436E-86DD-6DDDAE969D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8932523-9B2D-46AE-AF58-F64E280681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9EA22C-AD57-4361-8B42-FC0F5D63C97C}"/>
              </a:ext>
            </a:extLst>
          </p:cNvPr>
          <p:cNvSpPr>
            <a:spLocks noGrp="1"/>
          </p:cNvSpPr>
          <p:nvPr>
            <p:ph type="dt" sz="half" idx="10"/>
          </p:nvPr>
        </p:nvSpPr>
        <p:spPr/>
        <p:txBody>
          <a:bodyPr/>
          <a:lstStyle/>
          <a:p>
            <a:fld id="{4826B5BB-41BF-454A-971F-D1717A29E15A}" type="datetimeFigureOut">
              <a:rPr lang="en-CA" smtClean="0"/>
              <a:t>2023-01-19</a:t>
            </a:fld>
            <a:endParaRPr lang="en-CA"/>
          </a:p>
        </p:txBody>
      </p:sp>
      <p:sp>
        <p:nvSpPr>
          <p:cNvPr id="6" name="Footer Placeholder 5">
            <a:extLst>
              <a:ext uri="{FF2B5EF4-FFF2-40B4-BE49-F238E27FC236}">
                <a16:creationId xmlns:a16="http://schemas.microsoft.com/office/drawing/2014/main" id="{DFBC4454-8B2F-4A6D-A144-9ECD3FE4B5D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DB45914-9B2B-4C1F-B343-DCE50F69D246}"/>
              </a:ext>
            </a:extLst>
          </p:cNvPr>
          <p:cNvSpPr>
            <a:spLocks noGrp="1"/>
          </p:cNvSpPr>
          <p:nvPr>
            <p:ph type="sldNum" sz="quarter" idx="12"/>
          </p:nvPr>
        </p:nvSpPr>
        <p:spPr/>
        <p:txBody>
          <a:bodyPr/>
          <a:lstStyle/>
          <a:p>
            <a:fld id="{5FA484EF-F5AC-4A5E-86B3-F9615E78D970}" type="slidenum">
              <a:rPr lang="en-CA" smtClean="0"/>
              <a:t>‹#›</a:t>
            </a:fld>
            <a:endParaRPr lang="en-CA"/>
          </a:p>
        </p:txBody>
      </p:sp>
    </p:spTree>
    <p:extLst>
      <p:ext uri="{BB962C8B-B14F-4D97-AF65-F5344CB8AC3E}">
        <p14:creationId xmlns:p14="http://schemas.microsoft.com/office/powerpoint/2010/main" val="3407504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6DA59-6656-46A9-AEB2-3BC6153DD6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1129981-40AB-49D8-BAAC-16BDCF945E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A233D09B-A361-4FCE-A4FD-DAE84D3CB3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B6E4D7-703E-4264-82EE-8C48728B70D1}"/>
              </a:ext>
            </a:extLst>
          </p:cNvPr>
          <p:cNvSpPr>
            <a:spLocks noGrp="1"/>
          </p:cNvSpPr>
          <p:nvPr>
            <p:ph type="dt" sz="half" idx="10"/>
          </p:nvPr>
        </p:nvSpPr>
        <p:spPr/>
        <p:txBody>
          <a:bodyPr/>
          <a:lstStyle/>
          <a:p>
            <a:fld id="{4826B5BB-41BF-454A-971F-D1717A29E15A}" type="datetimeFigureOut">
              <a:rPr lang="en-CA" smtClean="0"/>
              <a:t>2023-01-19</a:t>
            </a:fld>
            <a:endParaRPr lang="en-CA"/>
          </a:p>
        </p:txBody>
      </p:sp>
      <p:sp>
        <p:nvSpPr>
          <p:cNvPr id="6" name="Footer Placeholder 5">
            <a:extLst>
              <a:ext uri="{FF2B5EF4-FFF2-40B4-BE49-F238E27FC236}">
                <a16:creationId xmlns:a16="http://schemas.microsoft.com/office/drawing/2014/main" id="{9E780E63-CBEF-4DA6-BC52-1593367EAD3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D3DC33F-5E46-409C-BEC9-A5A634DC7688}"/>
              </a:ext>
            </a:extLst>
          </p:cNvPr>
          <p:cNvSpPr>
            <a:spLocks noGrp="1"/>
          </p:cNvSpPr>
          <p:nvPr>
            <p:ph type="sldNum" sz="quarter" idx="12"/>
          </p:nvPr>
        </p:nvSpPr>
        <p:spPr/>
        <p:txBody>
          <a:bodyPr/>
          <a:lstStyle/>
          <a:p>
            <a:fld id="{5FA484EF-F5AC-4A5E-86B3-F9615E78D970}" type="slidenum">
              <a:rPr lang="en-CA" smtClean="0"/>
              <a:t>‹#›</a:t>
            </a:fld>
            <a:endParaRPr lang="en-CA"/>
          </a:p>
        </p:txBody>
      </p:sp>
    </p:spTree>
    <p:extLst>
      <p:ext uri="{BB962C8B-B14F-4D97-AF65-F5344CB8AC3E}">
        <p14:creationId xmlns:p14="http://schemas.microsoft.com/office/powerpoint/2010/main" val="3448059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5DC190-7399-4DDC-86C6-200759AB8A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6D269A0-A61F-454D-9E3B-B9C88792D8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974C2E6-06C5-4E5A-88F9-7DBD5CF0A3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26B5BB-41BF-454A-971F-D1717A29E15A}" type="datetimeFigureOut">
              <a:rPr lang="en-CA" smtClean="0"/>
              <a:t>2023-01-19</a:t>
            </a:fld>
            <a:endParaRPr lang="en-CA"/>
          </a:p>
        </p:txBody>
      </p:sp>
      <p:sp>
        <p:nvSpPr>
          <p:cNvPr id="5" name="Footer Placeholder 4">
            <a:extLst>
              <a:ext uri="{FF2B5EF4-FFF2-40B4-BE49-F238E27FC236}">
                <a16:creationId xmlns:a16="http://schemas.microsoft.com/office/drawing/2014/main" id="{DE4A8EC6-6E3C-4711-A4D3-64E381F698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CD234DC0-B512-498B-A7A7-2C7873EAF8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A484EF-F5AC-4A5E-86B3-F9615E78D970}" type="slidenum">
              <a:rPr lang="en-CA" smtClean="0"/>
              <a:t>‹#›</a:t>
            </a:fld>
            <a:endParaRPr lang="en-CA"/>
          </a:p>
        </p:txBody>
      </p:sp>
    </p:spTree>
    <p:extLst>
      <p:ext uri="{BB962C8B-B14F-4D97-AF65-F5344CB8AC3E}">
        <p14:creationId xmlns:p14="http://schemas.microsoft.com/office/powerpoint/2010/main" val="2171774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9FC8C-E95A-468D-BBA0-C2C843E40037}"/>
              </a:ext>
            </a:extLst>
          </p:cNvPr>
          <p:cNvSpPr>
            <a:spLocks noGrp="1"/>
          </p:cNvSpPr>
          <p:nvPr>
            <p:ph type="ctrTitle"/>
          </p:nvPr>
        </p:nvSpPr>
        <p:spPr/>
        <p:txBody>
          <a:bodyPr/>
          <a:lstStyle/>
          <a:p>
            <a:r>
              <a:rPr lang="en-CA" dirty="0"/>
              <a:t>Redshift Security</a:t>
            </a:r>
          </a:p>
        </p:txBody>
      </p:sp>
    </p:spTree>
    <p:extLst>
      <p:ext uri="{BB962C8B-B14F-4D97-AF65-F5344CB8AC3E}">
        <p14:creationId xmlns:p14="http://schemas.microsoft.com/office/powerpoint/2010/main" val="2627030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54D4-2AD6-40CE-A1BF-E2E7E0D85EDB}"/>
              </a:ext>
            </a:extLst>
          </p:cNvPr>
          <p:cNvSpPr>
            <a:spLocks noGrp="1"/>
          </p:cNvSpPr>
          <p:nvPr>
            <p:ph type="title"/>
          </p:nvPr>
        </p:nvSpPr>
        <p:spPr>
          <a:xfrm>
            <a:off x="180975" y="327026"/>
            <a:ext cx="10696575" cy="463550"/>
          </a:xfrm>
        </p:spPr>
        <p:txBody>
          <a:bodyPr>
            <a:normAutofit fontScale="90000"/>
          </a:bodyPr>
          <a:lstStyle/>
          <a:p>
            <a:r>
              <a:rPr lang="en-CA" sz="2800" b="1" u="sng" dirty="0"/>
              <a:t>Row Level Security in Redshift</a:t>
            </a:r>
          </a:p>
        </p:txBody>
      </p:sp>
      <p:sp>
        <p:nvSpPr>
          <p:cNvPr id="3" name="Content Placeholder 2">
            <a:extLst>
              <a:ext uri="{FF2B5EF4-FFF2-40B4-BE49-F238E27FC236}">
                <a16:creationId xmlns:a16="http://schemas.microsoft.com/office/drawing/2014/main" id="{76F164C9-6C72-44AC-80DD-C2D45059BECA}"/>
              </a:ext>
            </a:extLst>
          </p:cNvPr>
          <p:cNvSpPr>
            <a:spLocks noGrp="1"/>
          </p:cNvSpPr>
          <p:nvPr>
            <p:ph idx="1"/>
          </p:nvPr>
        </p:nvSpPr>
        <p:spPr>
          <a:xfrm>
            <a:off x="180975" y="790576"/>
            <a:ext cx="11715750" cy="5819774"/>
          </a:xfrm>
        </p:spPr>
        <p:txBody>
          <a:bodyPr>
            <a:normAutofit lnSpcReduction="10000"/>
          </a:bodyPr>
          <a:lstStyle/>
          <a:p>
            <a:pPr marL="0" indent="0">
              <a:buNone/>
            </a:pPr>
            <a:r>
              <a:rPr lang="en-CA" sz="2200" b="1" dirty="0"/>
              <a:t>Create a view, which lists all the username and groups, they belong to</a:t>
            </a:r>
          </a:p>
          <a:p>
            <a:pPr marL="0" indent="0">
              <a:buNone/>
            </a:pPr>
            <a:endParaRPr lang="en-CA" sz="2200" b="1" dirty="0"/>
          </a:p>
          <a:p>
            <a:pPr marL="457200" lvl="1" indent="0">
              <a:buNone/>
            </a:pPr>
            <a:r>
              <a:rPr lang="en-CA" sz="2200" dirty="0"/>
              <a:t>CREATE VIEW </a:t>
            </a:r>
            <a:r>
              <a:rPr lang="en-CA" sz="2200" dirty="0" err="1"/>
              <a:t>users_to_groups</a:t>
            </a:r>
            <a:endParaRPr lang="en-CA" sz="2200" dirty="0"/>
          </a:p>
          <a:p>
            <a:pPr marL="457200" lvl="1" indent="0">
              <a:buNone/>
            </a:pPr>
            <a:r>
              <a:rPr lang="en-CA" sz="2200" dirty="0"/>
              <a:t>AS</a:t>
            </a:r>
          </a:p>
          <a:p>
            <a:pPr marL="457200" lvl="1" indent="0">
              <a:buNone/>
            </a:pPr>
            <a:r>
              <a:rPr lang="en-CA" sz="2200" dirty="0"/>
              <a:t>SELECT </a:t>
            </a:r>
            <a:r>
              <a:rPr lang="en-CA" sz="2200" dirty="0" err="1"/>
              <a:t>usename</a:t>
            </a:r>
            <a:r>
              <a:rPr lang="en-CA" sz="2200" dirty="0"/>
              <a:t> AS </a:t>
            </a:r>
            <a:r>
              <a:rPr lang="en-CA" sz="2200" dirty="0" err="1"/>
              <a:t>user_name</a:t>
            </a:r>
            <a:r>
              <a:rPr lang="en-CA" sz="2200" dirty="0"/>
              <a:t>, </a:t>
            </a:r>
            <a:r>
              <a:rPr lang="en-CA" sz="2200" dirty="0" err="1"/>
              <a:t>groname</a:t>
            </a:r>
            <a:r>
              <a:rPr lang="en-CA" sz="2200" dirty="0"/>
              <a:t> AS </a:t>
            </a:r>
            <a:r>
              <a:rPr lang="en-CA" sz="2200" dirty="0" err="1"/>
              <a:t>group_name</a:t>
            </a:r>
            <a:endParaRPr lang="en-CA" sz="2200" dirty="0"/>
          </a:p>
          <a:p>
            <a:pPr marL="457200" lvl="1" indent="0">
              <a:buNone/>
            </a:pPr>
            <a:r>
              <a:rPr lang="en-CA" sz="2200" dirty="0"/>
              <a:t>FROM </a:t>
            </a:r>
            <a:r>
              <a:rPr lang="en-CA" sz="2200" dirty="0" err="1"/>
              <a:t>pg_user</a:t>
            </a:r>
            <a:r>
              <a:rPr lang="en-CA" sz="2200" dirty="0"/>
              <a:t>, </a:t>
            </a:r>
            <a:r>
              <a:rPr lang="en-CA" sz="2200" dirty="0" err="1"/>
              <a:t>pg_group</a:t>
            </a:r>
            <a:endParaRPr lang="en-CA" sz="2200" dirty="0"/>
          </a:p>
          <a:p>
            <a:pPr marL="457200" lvl="1" indent="0">
              <a:buNone/>
            </a:pPr>
            <a:r>
              <a:rPr lang="en-CA" sz="2200" dirty="0"/>
              <a:t>WHERE </a:t>
            </a:r>
            <a:r>
              <a:rPr lang="en-CA" sz="2200" dirty="0" err="1"/>
              <a:t>pg_user.usesysid</a:t>
            </a:r>
            <a:r>
              <a:rPr lang="en-CA" sz="2200" dirty="0"/>
              <a:t> = ANY(</a:t>
            </a:r>
            <a:r>
              <a:rPr lang="en-CA" sz="2200" dirty="0" err="1"/>
              <a:t>pg_group.grolist</a:t>
            </a:r>
            <a:r>
              <a:rPr lang="en-CA" sz="2200" dirty="0"/>
              <a:t>)</a:t>
            </a:r>
          </a:p>
          <a:p>
            <a:pPr marL="457200" lvl="1" indent="0">
              <a:buNone/>
            </a:pPr>
            <a:r>
              <a:rPr lang="en-CA" sz="2200" dirty="0"/>
              <a:t>AND </a:t>
            </a:r>
            <a:r>
              <a:rPr lang="en-CA" sz="2200" dirty="0" err="1"/>
              <a:t>pg_group.groname</a:t>
            </a:r>
            <a:r>
              <a:rPr lang="en-CA" sz="2200" dirty="0"/>
              <a:t> in (SELECT DISTINCT </a:t>
            </a:r>
            <a:r>
              <a:rPr lang="en-CA" sz="2200" dirty="0" err="1"/>
              <a:t>pg_group.groname</a:t>
            </a:r>
            <a:r>
              <a:rPr lang="en-CA" sz="2200" dirty="0"/>
              <a:t> from </a:t>
            </a:r>
            <a:r>
              <a:rPr lang="en-CA" sz="2200" dirty="0" err="1"/>
              <a:t>pg_group</a:t>
            </a:r>
            <a:r>
              <a:rPr lang="en-CA" sz="2200" dirty="0"/>
              <a:t>);</a:t>
            </a:r>
          </a:p>
          <a:p>
            <a:pPr marL="457200" lvl="1" indent="0">
              <a:lnSpc>
                <a:spcPct val="70000"/>
              </a:lnSpc>
              <a:buNone/>
            </a:pPr>
            <a:endParaRPr lang="en-CA" sz="1900" dirty="0"/>
          </a:p>
          <a:p>
            <a:pPr marL="457200" lvl="1" indent="0">
              <a:lnSpc>
                <a:spcPct val="70000"/>
              </a:lnSpc>
              <a:buNone/>
            </a:pPr>
            <a:r>
              <a:rPr lang="en-CA" sz="2000" b="1" dirty="0"/>
              <a:t>Create a view, which list the information according to current user’s access </a:t>
            </a:r>
            <a:r>
              <a:rPr lang="en-CA" sz="2000" b="1" dirty="0" err="1"/>
              <a:t>previleges</a:t>
            </a:r>
            <a:endParaRPr lang="en-CA" sz="2000" b="1" dirty="0"/>
          </a:p>
          <a:p>
            <a:pPr marL="457200" lvl="1" indent="0">
              <a:lnSpc>
                <a:spcPct val="70000"/>
              </a:lnSpc>
              <a:buNone/>
            </a:pPr>
            <a:endParaRPr lang="en-CA" sz="1900" dirty="0"/>
          </a:p>
          <a:p>
            <a:pPr marL="457200" lvl="1" indent="0">
              <a:lnSpc>
                <a:spcPct val="70000"/>
              </a:lnSpc>
              <a:buNone/>
            </a:pPr>
            <a:r>
              <a:rPr lang="en-US" sz="2200" dirty="0"/>
              <a:t>CREATE VIEW </a:t>
            </a:r>
            <a:r>
              <a:rPr lang="en-US" sz="2200" dirty="0" err="1"/>
              <a:t>v_department_employees</a:t>
            </a:r>
            <a:r>
              <a:rPr lang="en-US" sz="2200" dirty="0"/>
              <a:t> AS</a:t>
            </a:r>
          </a:p>
          <a:p>
            <a:pPr marL="457200" lvl="1" indent="0">
              <a:lnSpc>
                <a:spcPct val="70000"/>
              </a:lnSpc>
              <a:buNone/>
            </a:pPr>
            <a:r>
              <a:rPr lang="en-US" sz="2200" dirty="0"/>
              <a:t>SELECT * FROM </a:t>
            </a:r>
            <a:r>
              <a:rPr lang="en-US" sz="2200" dirty="0" err="1"/>
              <a:t>department_employees</a:t>
            </a:r>
            <a:endParaRPr lang="en-US" sz="2200" dirty="0"/>
          </a:p>
          <a:p>
            <a:pPr marL="457200" lvl="1" indent="0">
              <a:lnSpc>
                <a:spcPct val="70000"/>
              </a:lnSpc>
              <a:buNone/>
            </a:pPr>
            <a:r>
              <a:rPr lang="en-US" sz="2200" dirty="0"/>
              <a:t>WHERE department IN (SELECT </a:t>
            </a:r>
            <a:r>
              <a:rPr lang="en-US" sz="2200" dirty="0" err="1"/>
              <a:t>user_name</a:t>
            </a:r>
            <a:r>
              <a:rPr lang="en-US" sz="2200" dirty="0"/>
              <a:t>, </a:t>
            </a:r>
            <a:r>
              <a:rPr lang="en-US" sz="2200" dirty="0" err="1"/>
              <a:t>group_name</a:t>
            </a:r>
            <a:r>
              <a:rPr lang="en-US" sz="2200" dirty="0"/>
              <a:t> FROM </a:t>
            </a:r>
            <a:r>
              <a:rPr lang="en-US" sz="2200" dirty="0" err="1"/>
              <a:t>users_to_groups</a:t>
            </a:r>
            <a:r>
              <a:rPr lang="en-US" sz="2200" dirty="0"/>
              <a:t> WHERE </a:t>
            </a:r>
            <a:r>
              <a:rPr lang="en-US" sz="2200" dirty="0" err="1"/>
              <a:t>user_name</a:t>
            </a:r>
            <a:r>
              <a:rPr lang="en-US" sz="2200" dirty="0"/>
              <a:t>=CURRENT_USER);</a:t>
            </a:r>
          </a:p>
          <a:p>
            <a:pPr marL="457200" lvl="1" indent="0">
              <a:lnSpc>
                <a:spcPct val="70000"/>
              </a:lnSpc>
              <a:buNone/>
            </a:pPr>
            <a:endParaRPr lang="en-US" sz="2200" dirty="0"/>
          </a:p>
          <a:p>
            <a:pPr marL="457200" lvl="1" indent="0">
              <a:lnSpc>
                <a:spcPct val="70000"/>
              </a:lnSpc>
              <a:buNone/>
            </a:pPr>
            <a:r>
              <a:rPr lang="en-US" sz="2200" dirty="0"/>
              <a:t>/* </a:t>
            </a:r>
            <a:r>
              <a:rPr lang="en-US" sz="2200" b="1" dirty="0"/>
              <a:t>Granting access to the user in views</a:t>
            </a:r>
            <a:r>
              <a:rPr lang="en-US" sz="2200" dirty="0"/>
              <a:t> */</a:t>
            </a:r>
          </a:p>
          <a:p>
            <a:pPr marL="457200" lvl="1" indent="0">
              <a:lnSpc>
                <a:spcPct val="70000"/>
              </a:lnSpc>
              <a:buNone/>
            </a:pPr>
            <a:r>
              <a:rPr lang="en-US" sz="2200" dirty="0"/>
              <a:t>GRANT SELECT ON </a:t>
            </a:r>
            <a:r>
              <a:rPr lang="en-US" sz="2200" dirty="0" err="1"/>
              <a:t>users_to_groups</a:t>
            </a:r>
            <a:r>
              <a:rPr lang="en-US" sz="2200" dirty="0"/>
              <a:t> TO CURRENT_USER;</a:t>
            </a:r>
          </a:p>
          <a:p>
            <a:pPr marL="457200" lvl="1" indent="0">
              <a:lnSpc>
                <a:spcPct val="70000"/>
              </a:lnSpc>
              <a:buNone/>
            </a:pPr>
            <a:r>
              <a:rPr lang="en-US" sz="2200" dirty="0"/>
              <a:t>GRANT SELECT ON </a:t>
            </a:r>
            <a:r>
              <a:rPr lang="en-US" sz="2200" dirty="0" err="1"/>
              <a:t>v_department_employees</a:t>
            </a:r>
            <a:r>
              <a:rPr lang="en-US" sz="2200" dirty="0"/>
              <a:t> TO CURRENT_USER;</a:t>
            </a:r>
          </a:p>
          <a:p>
            <a:pPr marL="457200" lvl="1" indent="0">
              <a:lnSpc>
                <a:spcPct val="70000"/>
              </a:lnSpc>
              <a:buNone/>
            </a:pPr>
            <a:endParaRPr lang="en-US" sz="2200" dirty="0"/>
          </a:p>
        </p:txBody>
      </p:sp>
    </p:spTree>
    <p:extLst>
      <p:ext uri="{BB962C8B-B14F-4D97-AF65-F5344CB8AC3E}">
        <p14:creationId xmlns:p14="http://schemas.microsoft.com/office/powerpoint/2010/main" val="3506722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43E12-3E08-433A-9461-08D8C1DCAAE6}"/>
              </a:ext>
            </a:extLst>
          </p:cNvPr>
          <p:cNvSpPr>
            <a:spLocks noGrp="1"/>
          </p:cNvSpPr>
          <p:nvPr>
            <p:ph type="title"/>
          </p:nvPr>
        </p:nvSpPr>
        <p:spPr>
          <a:xfrm>
            <a:off x="838200" y="365126"/>
            <a:ext cx="10515600" cy="406399"/>
          </a:xfrm>
        </p:spPr>
        <p:txBody>
          <a:bodyPr>
            <a:normAutofit fontScale="90000"/>
          </a:bodyPr>
          <a:lstStyle/>
          <a:p>
            <a:r>
              <a:rPr lang="en-CA" sz="2800" dirty="0"/>
              <a:t>Solution Overview</a:t>
            </a:r>
          </a:p>
        </p:txBody>
      </p:sp>
      <p:pic>
        <p:nvPicPr>
          <p:cNvPr id="5" name="Content Placeholder 4">
            <a:extLst>
              <a:ext uri="{FF2B5EF4-FFF2-40B4-BE49-F238E27FC236}">
                <a16:creationId xmlns:a16="http://schemas.microsoft.com/office/drawing/2014/main" id="{295F5ED2-7A98-461F-BA76-5C39A54A583F}"/>
              </a:ext>
            </a:extLst>
          </p:cNvPr>
          <p:cNvPicPr>
            <a:picLocks noGrp="1" noChangeAspect="1"/>
          </p:cNvPicPr>
          <p:nvPr>
            <p:ph idx="1"/>
          </p:nvPr>
        </p:nvPicPr>
        <p:blipFill>
          <a:blip r:embed="rId2"/>
          <a:stretch>
            <a:fillRect/>
          </a:stretch>
        </p:blipFill>
        <p:spPr>
          <a:xfrm>
            <a:off x="152400" y="1057275"/>
            <a:ext cx="11744325" cy="5695950"/>
          </a:xfrm>
        </p:spPr>
      </p:pic>
    </p:spTree>
    <p:extLst>
      <p:ext uri="{BB962C8B-B14F-4D97-AF65-F5344CB8AC3E}">
        <p14:creationId xmlns:p14="http://schemas.microsoft.com/office/powerpoint/2010/main" val="3918587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CE769-57DB-4194-9967-5EC5AF99113C}"/>
              </a:ext>
            </a:extLst>
          </p:cNvPr>
          <p:cNvSpPr>
            <a:spLocks noGrp="1"/>
          </p:cNvSpPr>
          <p:nvPr>
            <p:ph type="title"/>
          </p:nvPr>
        </p:nvSpPr>
        <p:spPr>
          <a:xfrm>
            <a:off x="266699" y="365126"/>
            <a:ext cx="11087101" cy="406399"/>
          </a:xfrm>
        </p:spPr>
        <p:txBody>
          <a:bodyPr>
            <a:noAutofit/>
          </a:bodyPr>
          <a:lstStyle/>
          <a:p>
            <a:r>
              <a:rPr lang="en-CA" sz="2800" b="1" u="sng" dirty="0"/>
              <a:t>Logical Steps</a:t>
            </a:r>
          </a:p>
        </p:txBody>
      </p:sp>
      <p:sp>
        <p:nvSpPr>
          <p:cNvPr id="3" name="Content Placeholder 2">
            <a:extLst>
              <a:ext uri="{FF2B5EF4-FFF2-40B4-BE49-F238E27FC236}">
                <a16:creationId xmlns:a16="http://schemas.microsoft.com/office/drawing/2014/main" id="{79CB86F6-410F-430F-93B2-788B0DA90ECE}"/>
              </a:ext>
            </a:extLst>
          </p:cNvPr>
          <p:cNvSpPr>
            <a:spLocks noGrp="1"/>
          </p:cNvSpPr>
          <p:nvPr>
            <p:ph idx="1"/>
          </p:nvPr>
        </p:nvSpPr>
        <p:spPr>
          <a:xfrm>
            <a:off x="266699" y="857250"/>
            <a:ext cx="11744325" cy="5857875"/>
          </a:xfrm>
        </p:spPr>
        <p:txBody>
          <a:bodyPr>
            <a:normAutofit lnSpcReduction="10000"/>
          </a:bodyPr>
          <a:lstStyle/>
          <a:p>
            <a:pPr marL="342900" indent="-342900">
              <a:buAutoNum type="arabicPeriod"/>
            </a:pPr>
            <a:r>
              <a:rPr lang="en-US" sz="1800" dirty="0"/>
              <a:t>You configure a JDBC or ODBC driver in SQL client to use Azure AD federation and use Azure AD login credentials to sign in. Technically, in this step the JDBC or ODBC driver connects to AWS to obtain temporary database credentials for Amazon Redshift. Because this particular request contains a reference to an external IdP, AWS takes the client to Azure for federated authentication using SAML 2.0.</a:t>
            </a:r>
          </a:p>
          <a:p>
            <a:pPr marL="342900" indent="-342900">
              <a:buAutoNum type="arabicPeriod"/>
            </a:pPr>
            <a:r>
              <a:rPr lang="en-US" sz="1800" dirty="0"/>
              <a:t>A non-gallery enterprise application is set up to support SAML-based sign-on into Amazon Redshift. It also links Azure AD groups and users to app-specific role names. In this case, Azure </a:t>
            </a:r>
            <a:r>
              <a:rPr lang="en-US" sz="1800" dirty="0" err="1"/>
              <a:t>AppRoles</a:t>
            </a:r>
            <a:r>
              <a:rPr lang="en-US" sz="1800" dirty="0"/>
              <a:t> are used to associate Azure AD groups with Amazon Redshift groups.</a:t>
            </a:r>
          </a:p>
          <a:p>
            <a:pPr marL="342900" indent="-342900">
              <a:buAutoNum type="arabicPeriod"/>
            </a:pPr>
            <a:r>
              <a:rPr lang="en-US" sz="1800" dirty="0"/>
              <a:t>The Azure enterprise application queries Azure AD and generates a SAML response, which includes the IAM roles assigned to the user. It also sets additional SAML attributes to indicate assumed </a:t>
            </a:r>
            <a:r>
              <a:rPr lang="en-US" sz="1800" dirty="0" err="1"/>
              <a:t>AppRoles</a:t>
            </a:r>
            <a:r>
              <a:rPr lang="en-US" sz="1800" dirty="0"/>
              <a:t>, which are derived from a user’s Azure group memberships. As an example, Azure user Sally is a member of the Azure group Sales, which is linked to the </a:t>
            </a:r>
            <a:r>
              <a:rPr lang="en-US" sz="1800" dirty="0" err="1"/>
              <a:t>AppRole</a:t>
            </a:r>
            <a:r>
              <a:rPr lang="en-US" sz="1800" dirty="0"/>
              <a:t> </a:t>
            </a:r>
            <a:r>
              <a:rPr lang="en-US" sz="1800" dirty="0" err="1"/>
              <a:t>azure_sales</a:t>
            </a:r>
            <a:r>
              <a:rPr lang="en-US" sz="1800" dirty="0"/>
              <a:t>. The SAML token issued for Sally includes all </a:t>
            </a:r>
            <a:r>
              <a:rPr lang="en-US" sz="1800" dirty="0" err="1"/>
              <a:t>AppRoles</a:t>
            </a:r>
            <a:r>
              <a:rPr lang="en-US" sz="1800" dirty="0"/>
              <a:t> Sally assumes through her Azure group memberships.</a:t>
            </a:r>
          </a:p>
          <a:p>
            <a:pPr marL="342900" indent="-342900">
              <a:buAutoNum type="arabicPeriod"/>
            </a:pPr>
            <a:r>
              <a:rPr lang="en-US" sz="1800" dirty="0"/>
              <a:t>The client receives the SAML response.</a:t>
            </a:r>
          </a:p>
          <a:p>
            <a:pPr marL="342900" indent="-342900">
              <a:buAutoNum type="arabicPeriod"/>
            </a:pPr>
            <a:r>
              <a:rPr lang="en-US" sz="1800" dirty="0"/>
              <a:t>The SAML assertion goes to the AWS federation endpoint, which invokes the </a:t>
            </a:r>
            <a:r>
              <a:rPr lang="en-US" sz="1800" dirty="0" err="1"/>
              <a:t>AssumeRoleWithSAML</a:t>
            </a:r>
            <a:r>
              <a:rPr lang="en-US" sz="1800" dirty="0"/>
              <a:t> API of AWS STS and generates temporary IAM credentials. These IAM credentials grant permissions for the client to assume temporary membership to any Amazon Redshift permissions group whose names correspond with role claims from the SAML token (as described in Step 3). For Sally as a member of the Sales Azure group, her SAML token presents the </a:t>
            </a:r>
            <a:r>
              <a:rPr lang="en-US" sz="1800" dirty="0" err="1"/>
              <a:t>azure_sales</a:t>
            </a:r>
            <a:r>
              <a:rPr lang="en-US" sz="1800" dirty="0"/>
              <a:t> role claim. Accordingly, the generated AWS STS credentials allow the SQL client application to become a temporary member of the Amazon Redshift permissions group </a:t>
            </a:r>
            <a:r>
              <a:rPr lang="en-US" sz="1800" dirty="0" err="1"/>
              <a:t>azure_sales</a:t>
            </a:r>
            <a:r>
              <a:rPr lang="en-US" sz="1800" dirty="0"/>
              <a:t>.</a:t>
            </a:r>
          </a:p>
          <a:p>
            <a:pPr marL="342900" indent="-342900">
              <a:buAutoNum type="arabicPeriod"/>
            </a:pPr>
            <a:r>
              <a:rPr lang="en-US" sz="1800" dirty="0"/>
              <a:t>The Amazon Redshift JDBC or ODBC driver in Sally’s SQL client uses these temporary credentials to connect to the Amazon Redshift cluster and add her to the </a:t>
            </a:r>
            <a:r>
              <a:rPr lang="en-US" sz="1800" dirty="0" err="1"/>
              <a:t>azure_sales</a:t>
            </a:r>
            <a:r>
              <a:rPr lang="en-US" sz="1800" dirty="0"/>
              <a:t> permissions group. Sally is now able to access and operate on Amazon Redshift data according to what is permitted for the </a:t>
            </a:r>
            <a:r>
              <a:rPr lang="en-US" sz="1800" dirty="0" err="1"/>
              <a:t>azure_sales</a:t>
            </a:r>
            <a:r>
              <a:rPr lang="en-US" sz="1800" dirty="0"/>
              <a:t> permissions group.</a:t>
            </a:r>
          </a:p>
          <a:p>
            <a:pPr marL="342900" indent="-342900">
              <a:buAutoNum type="arabicPeriod"/>
            </a:pPr>
            <a:endParaRPr lang="en-CA" sz="1800" dirty="0"/>
          </a:p>
        </p:txBody>
      </p:sp>
    </p:spTree>
    <p:extLst>
      <p:ext uri="{BB962C8B-B14F-4D97-AF65-F5344CB8AC3E}">
        <p14:creationId xmlns:p14="http://schemas.microsoft.com/office/powerpoint/2010/main" val="275660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C6430-38F6-476E-B090-58F6E1474BA5}"/>
              </a:ext>
            </a:extLst>
          </p:cNvPr>
          <p:cNvSpPr>
            <a:spLocks noGrp="1"/>
          </p:cNvSpPr>
          <p:nvPr>
            <p:ph type="title"/>
          </p:nvPr>
        </p:nvSpPr>
        <p:spPr>
          <a:xfrm>
            <a:off x="247649" y="552450"/>
            <a:ext cx="11763375" cy="276225"/>
          </a:xfrm>
        </p:spPr>
        <p:txBody>
          <a:bodyPr>
            <a:noAutofit/>
          </a:bodyPr>
          <a:lstStyle/>
          <a:p>
            <a:r>
              <a:rPr lang="en-CA" sz="2800" b="1" u="sng" dirty="0"/>
              <a:t>Steps for implementing the Redshift Security, we need following to be completed </a:t>
            </a:r>
            <a:br>
              <a:rPr lang="en-CA" sz="3200" b="1" u="sng" dirty="0"/>
            </a:br>
            <a:endParaRPr lang="en-CA" sz="3200" b="1" u="sng" dirty="0"/>
          </a:p>
        </p:txBody>
      </p:sp>
      <p:sp>
        <p:nvSpPr>
          <p:cNvPr id="3" name="Content Placeholder 2">
            <a:extLst>
              <a:ext uri="{FF2B5EF4-FFF2-40B4-BE49-F238E27FC236}">
                <a16:creationId xmlns:a16="http://schemas.microsoft.com/office/drawing/2014/main" id="{C829BA54-3036-4D2C-8200-90D73B8BCFC9}"/>
              </a:ext>
            </a:extLst>
          </p:cNvPr>
          <p:cNvSpPr>
            <a:spLocks noGrp="1"/>
          </p:cNvSpPr>
          <p:nvPr>
            <p:ph idx="1"/>
          </p:nvPr>
        </p:nvSpPr>
        <p:spPr>
          <a:xfrm>
            <a:off x="257175" y="552450"/>
            <a:ext cx="11687175" cy="6057899"/>
          </a:xfrm>
        </p:spPr>
        <p:txBody>
          <a:bodyPr>
            <a:normAutofit fontScale="85000" lnSpcReduction="20000"/>
          </a:bodyPr>
          <a:lstStyle/>
          <a:p>
            <a:pPr marL="0" indent="0">
              <a:buNone/>
            </a:pPr>
            <a:endParaRPr lang="en-CA" dirty="0"/>
          </a:p>
          <a:p>
            <a:pPr marL="0" indent="0">
              <a:buNone/>
            </a:pPr>
            <a:r>
              <a:rPr lang="en-CA" dirty="0"/>
              <a:t>1. AWS SSO (Single Sign On) should be established between IdP(Identity Provider i.e. Azure  </a:t>
            </a:r>
          </a:p>
          <a:p>
            <a:pPr marL="0" indent="0">
              <a:buNone/>
            </a:pPr>
            <a:r>
              <a:rPr lang="en-CA" dirty="0"/>
              <a:t>        AD) and  service provider (in our case AWS redshift)</a:t>
            </a:r>
          </a:p>
          <a:p>
            <a:pPr marL="0" indent="0">
              <a:buNone/>
            </a:pPr>
            <a:endParaRPr lang="en-CA" dirty="0"/>
          </a:p>
          <a:p>
            <a:pPr marL="0" indent="0">
              <a:buNone/>
            </a:pPr>
            <a:r>
              <a:rPr lang="en-CA" dirty="0"/>
              <a:t>2. Azure Active Directory (AD) groups must be created and users should be assigned to </a:t>
            </a:r>
          </a:p>
          <a:p>
            <a:pPr marL="0" indent="0">
              <a:buNone/>
            </a:pPr>
            <a:r>
              <a:rPr lang="en-CA" dirty="0"/>
              <a:t>    them.</a:t>
            </a:r>
          </a:p>
          <a:p>
            <a:pPr marL="0" indent="0">
              <a:buNone/>
            </a:pPr>
            <a:endParaRPr lang="en-CA" dirty="0"/>
          </a:p>
          <a:p>
            <a:pPr marL="0" indent="0">
              <a:buNone/>
            </a:pPr>
            <a:r>
              <a:rPr lang="en-CA" dirty="0"/>
              <a:t>3. </a:t>
            </a:r>
            <a:r>
              <a:rPr lang="en-CA" dirty="0" err="1"/>
              <a:t>AppRoles</a:t>
            </a:r>
            <a:r>
              <a:rPr lang="en-CA" dirty="0"/>
              <a:t> should be created and must map with AD groups on Azure side.</a:t>
            </a:r>
          </a:p>
          <a:p>
            <a:pPr marL="0" indent="0">
              <a:buNone/>
            </a:pPr>
            <a:endParaRPr lang="en-CA" dirty="0"/>
          </a:p>
          <a:p>
            <a:pPr marL="0" indent="0">
              <a:buNone/>
            </a:pPr>
            <a:r>
              <a:rPr lang="en-CA" dirty="0"/>
              <a:t>4. Groups (</a:t>
            </a:r>
            <a:r>
              <a:rPr lang="en-CA" dirty="0" err="1"/>
              <a:t>DBGroups</a:t>
            </a:r>
            <a:r>
              <a:rPr lang="en-CA" dirty="0"/>
              <a:t>) should be created in Redshift with the same names as  </a:t>
            </a:r>
            <a:r>
              <a:rPr lang="en-CA" dirty="0" err="1"/>
              <a:t>AppRoles</a:t>
            </a:r>
            <a:r>
              <a:rPr lang="en-CA" dirty="0"/>
              <a:t>.</a:t>
            </a:r>
          </a:p>
          <a:p>
            <a:pPr marL="0" indent="0">
              <a:buNone/>
            </a:pPr>
            <a:endParaRPr lang="en-CA" dirty="0"/>
          </a:p>
          <a:p>
            <a:pPr marL="0" indent="0">
              <a:buNone/>
            </a:pPr>
            <a:r>
              <a:rPr lang="en-CA" dirty="0"/>
              <a:t>5. </a:t>
            </a:r>
            <a:r>
              <a:rPr lang="en-CA" dirty="0" err="1"/>
              <a:t>Approles</a:t>
            </a:r>
            <a:r>
              <a:rPr lang="en-CA" dirty="0"/>
              <a:t> and </a:t>
            </a:r>
            <a:r>
              <a:rPr lang="en-CA" dirty="0" err="1"/>
              <a:t>DBGroups</a:t>
            </a:r>
            <a:r>
              <a:rPr lang="en-CA" dirty="0"/>
              <a:t> should be mapped to each other in IAM role.</a:t>
            </a:r>
          </a:p>
          <a:p>
            <a:pPr marL="0" indent="0">
              <a:buNone/>
            </a:pPr>
            <a:endParaRPr lang="en-CA" dirty="0"/>
          </a:p>
          <a:p>
            <a:pPr marL="0" indent="0">
              <a:buNone/>
            </a:pPr>
            <a:r>
              <a:rPr lang="en-CA" dirty="0"/>
              <a:t>6. IAM policy should be created to give access to the </a:t>
            </a:r>
            <a:r>
              <a:rPr lang="en-CA" dirty="0" err="1"/>
              <a:t>DBGroups</a:t>
            </a:r>
            <a:r>
              <a:rPr lang="en-CA" dirty="0"/>
              <a:t> in Redshift.</a:t>
            </a:r>
          </a:p>
          <a:p>
            <a:pPr marL="0" indent="0">
              <a:buNone/>
            </a:pPr>
            <a:r>
              <a:rPr lang="en-CA" sz="1800" dirty="0"/>
              <a:t>    </a:t>
            </a:r>
          </a:p>
        </p:txBody>
      </p:sp>
    </p:spTree>
    <p:extLst>
      <p:ext uri="{BB962C8B-B14F-4D97-AF65-F5344CB8AC3E}">
        <p14:creationId xmlns:p14="http://schemas.microsoft.com/office/powerpoint/2010/main" val="1051305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56662-FAD4-445C-AE96-63ACFB1698E7}"/>
              </a:ext>
            </a:extLst>
          </p:cNvPr>
          <p:cNvSpPr>
            <a:spLocks noGrp="1"/>
          </p:cNvSpPr>
          <p:nvPr>
            <p:ph type="title"/>
          </p:nvPr>
        </p:nvSpPr>
        <p:spPr>
          <a:xfrm>
            <a:off x="276225" y="76200"/>
            <a:ext cx="11534775" cy="1905001"/>
          </a:xfrm>
        </p:spPr>
        <p:txBody>
          <a:bodyPr>
            <a:normAutofit/>
          </a:bodyPr>
          <a:lstStyle/>
          <a:p>
            <a:r>
              <a:rPr lang="en-US" sz="2400" b="1" u="sng" dirty="0"/>
              <a:t>Groups</a:t>
            </a:r>
            <a:r>
              <a:rPr lang="en-US" sz="2400" b="1" dirty="0"/>
              <a:t> :- can be viewed as roles and can therefore be assigned to users. A user inherits the privileges from the group (or groups) they belong to. This means that, if we have a sales group and a marketing group, we can assign salespeople to the sales group and marketing employees to the marketing group. We can then assign selected “power users” with access to both groups.</a:t>
            </a:r>
            <a:endParaRPr lang="en-CA" sz="2400" b="1" dirty="0"/>
          </a:p>
        </p:txBody>
      </p:sp>
      <p:pic>
        <p:nvPicPr>
          <p:cNvPr id="5" name="Content Placeholder 4">
            <a:extLst>
              <a:ext uri="{FF2B5EF4-FFF2-40B4-BE49-F238E27FC236}">
                <a16:creationId xmlns:a16="http://schemas.microsoft.com/office/drawing/2014/main" id="{57D21FEF-8612-49CF-BAD6-8E32716BF951}"/>
              </a:ext>
            </a:extLst>
          </p:cNvPr>
          <p:cNvPicPr>
            <a:picLocks noGrp="1" noChangeAspect="1"/>
          </p:cNvPicPr>
          <p:nvPr>
            <p:ph idx="1"/>
          </p:nvPr>
        </p:nvPicPr>
        <p:blipFill>
          <a:blip r:embed="rId2"/>
          <a:stretch>
            <a:fillRect/>
          </a:stretch>
        </p:blipFill>
        <p:spPr>
          <a:xfrm>
            <a:off x="276225" y="1981202"/>
            <a:ext cx="11668125" cy="4511674"/>
          </a:xfrm>
        </p:spPr>
      </p:pic>
    </p:spTree>
    <p:extLst>
      <p:ext uri="{BB962C8B-B14F-4D97-AF65-F5344CB8AC3E}">
        <p14:creationId xmlns:p14="http://schemas.microsoft.com/office/powerpoint/2010/main" val="828355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8BA92-6FB6-4A86-8FBE-061DA2F0FB5E}"/>
              </a:ext>
            </a:extLst>
          </p:cNvPr>
          <p:cNvSpPr>
            <a:spLocks noGrp="1"/>
          </p:cNvSpPr>
          <p:nvPr>
            <p:ph type="title"/>
          </p:nvPr>
        </p:nvSpPr>
        <p:spPr>
          <a:xfrm>
            <a:off x="200025" y="123826"/>
            <a:ext cx="11153775" cy="557212"/>
          </a:xfrm>
        </p:spPr>
        <p:txBody>
          <a:bodyPr>
            <a:normAutofit/>
          </a:bodyPr>
          <a:lstStyle/>
          <a:p>
            <a:r>
              <a:rPr lang="en-CA" sz="2800" b="1" u="sng" dirty="0"/>
              <a:t>Example of managing Redshift access across users, roles and groups</a:t>
            </a:r>
          </a:p>
        </p:txBody>
      </p:sp>
      <p:sp>
        <p:nvSpPr>
          <p:cNvPr id="3" name="Content Placeholder 2">
            <a:extLst>
              <a:ext uri="{FF2B5EF4-FFF2-40B4-BE49-F238E27FC236}">
                <a16:creationId xmlns:a16="http://schemas.microsoft.com/office/drawing/2014/main" id="{BC52F3F1-E3EB-46A0-8FCA-9109D7962CCD}"/>
              </a:ext>
            </a:extLst>
          </p:cNvPr>
          <p:cNvSpPr>
            <a:spLocks noGrp="1"/>
          </p:cNvSpPr>
          <p:nvPr>
            <p:ph idx="1"/>
          </p:nvPr>
        </p:nvSpPr>
        <p:spPr>
          <a:xfrm>
            <a:off x="200025" y="681038"/>
            <a:ext cx="11849100" cy="6053136"/>
          </a:xfrm>
        </p:spPr>
        <p:txBody>
          <a:bodyPr>
            <a:normAutofit fontScale="77500" lnSpcReduction="20000"/>
          </a:bodyPr>
          <a:lstStyle/>
          <a:p>
            <a:pPr marL="0" indent="0">
              <a:buNone/>
            </a:pPr>
            <a:r>
              <a:rPr lang="en-US" dirty="0"/>
              <a:t>/* </a:t>
            </a:r>
            <a:r>
              <a:rPr lang="en-US" b="1" dirty="0"/>
              <a:t>Creating the 2 groups</a:t>
            </a:r>
            <a:r>
              <a:rPr lang="en-US" dirty="0"/>
              <a:t> */</a:t>
            </a:r>
          </a:p>
          <a:p>
            <a:pPr marL="0" indent="0">
              <a:buNone/>
            </a:pPr>
            <a:r>
              <a:rPr lang="en-US" dirty="0"/>
              <a:t>CREATE GROUP sales;</a:t>
            </a:r>
          </a:p>
          <a:p>
            <a:pPr marL="0" indent="0">
              <a:buNone/>
            </a:pPr>
            <a:r>
              <a:rPr lang="en-US" dirty="0"/>
              <a:t>CREATE GROUP marketing;</a:t>
            </a:r>
          </a:p>
          <a:p>
            <a:pPr marL="0" indent="0">
              <a:buNone/>
            </a:pPr>
            <a:endParaRPr lang="en-US" dirty="0"/>
          </a:p>
          <a:p>
            <a:pPr marL="0" indent="0">
              <a:buNone/>
            </a:pPr>
            <a:r>
              <a:rPr lang="en-US" dirty="0"/>
              <a:t>/* </a:t>
            </a:r>
            <a:r>
              <a:rPr lang="en-US" b="1" dirty="0"/>
              <a:t>Creating the 2 schemas with the data</a:t>
            </a:r>
            <a:r>
              <a:rPr lang="en-US" dirty="0"/>
              <a:t> */</a:t>
            </a:r>
          </a:p>
          <a:p>
            <a:pPr marL="0" indent="0">
              <a:buNone/>
            </a:pPr>
            <a:r>
              <a:rPr lang="en-US" dirty="0"/>
              <a:t>CREATE SCHEMA </a:t>
            </a:r>
            <a:r>
              <a:rPr lang="en-US" dirty="0" err="1"/>
              <a:t>red_sales</a:t>
            </a:r>
            <a:r>
              <a:rPr lang="en-US" dirty="0"/>
              <a:t>;</a:t>
            </a:r>
          </a:p>
          <a:p>
            <a:pPr marL="0" indent="0">
              <a:buNone/>
            </a:pPr>
            <a:r>
              <a:rPr lang="en-US" dirty="0"/>
              <a:t>CREATE SCHEMA </a:t>
            </a:r>
            <a:r>
              <a:rPr lang="en-US" dirty="0" err="1"/>
              <a:t>red_marketing</a:t>
            </a:r>
            <a:r>
              <a:rPr lang="en-US" dirty="0"/>
              <a:t>;</a:t>
            </a:r>
          </a:p>
          <a:p>
            <a:pPr marL="0" indent="0">
              <a:buNone/>
            </a:pPr>
            <a:endParaRPr lang="en-US" dirty="0"/>
          </a:p>
          <a:p>
            <a:pPr marL="0" indent="0">
              <a:buNone/>
            </a:pPr>
            <a:r>
              <a:rPr lang="en-US" dirty="0"/>
              <a:t>/*</a:t>
            </a:r>
            <a:r>
              <a:rPr lang="en-US" b="1" dirty="0"/>
              <a:t>Give sales USAGE rights in schema, and read-only (SELECT) access to the tables within the schema </a:t>
            </a:r>
            <a:endParaRPr lang="en-US" dirty="0"/>
          </a:p>
          <a:p>
            <a:pPr marL="0" indent="0">
              <a:buNone/>
            </a:pPr>
            <a:r>
              <a:rPr lang="en-US" dirty="0"/>
              <a:t>GRANT USAGE on SCHEMA </a:t>
            </a:r>
            <a:r>
              <a:rPr lang="en-US" dirty="0" err="1"/>
              <a:t>red_sales</a:t>
            </a:r>
            <a:r>
              <a:rPr lang="en-US" dirty="0"/>
              <a:t> to GROUP sales;</a:t>
            </a:r>
          </a:p>
          <a:p>
            <a:pPr marL="0" indent="0">
              <a:buNone/>
            </a:pPr>
            <a:r>
              <a:rPr lang="en-US" dirty="0"/>
              <a:t>GRANT SELECT ON ALL TABLES IN SCHEMA </a:t>
            </a:r>
            <a:r>
              <a:rPr lang="en-US" dirty="0" err="1"/>
              <a:t>red_sales</a:t>
            </a:r>
            <a:r>
              <a:rPr lang="en-US" dirty="0"/>
              <a:t> TO GROUP sales;</a:t>
            </a:r>
          </a:p>
          <a:p>
            <a:pPr marL="0" indent="0">
              <a:buNone/>
            </a:pPr>
            <a:endParaRPr lang="en-US" dirty="0"/>
          </a:p>
          <a:p>
            <a:pPr marL="0" indent="0">
              <a:buNone/>
            </a:pPr>
            <a:r>
              <a:rPr lang="en-US" dirty="0"/>
              <a:t>/* </a:t>
            </a:r>
            <a:r>
              <a:rPr lang="en-US" b="1" dirty="0"/>
              <a:t>Give sales USAGE rights in schema, and read-only (SELECT) access to the tables within the schema</a:t>
            </a:r>
            <a:r>
              <a:rPr lang="en-US" dirty="0"/>
              <a:t>*/</a:t>
            </a:r>
          </a:p>
          <a:p>
            <a:pPr marL="0" indent="0">
              <a:buNone/>
            </a:pPr>
            <a:r>
              <a:rPr lang="en-US" dirty="0"/>
              <a:t>GRANT USAGE on SCHEMA </a:t>
            </a:r>
            <a:r>
              <a:rPr lang="en-US" dirty="0" err="1"/>
              <a:t>red_marketing</a:t>
            </a:r>
            <a:r>
              <a:rPr lang="en-US" dirty="0"/>
              <a:t> to GROUP marketing;</a:t>
            </a:r>
          </a:p>
          <a:p>
            <a:pPr marL="0" indent="0">
              <a:buNone/>
            </a:pPr>
            <a:r>
              <a:rPr lang="en-US" dirty="0"/>
              <a:t>GRANT SELECT ON ALL TABLES IN SCHEMA </a:t>
            </a:r>
            <a:r>
              <a:rPr lang="en-US" dirty="0" err="1"/>
              <a:t>red_marketing</a:t>
            </a:r>
            <a:r>
              <a:rPr lang="en-US" dirty="0"/>
              <a:t> TO GROUP marketing;</a:t>
            </a:r>
            <a:endParaRPr lang="en-CA" dirty="0"/>
          </a:p>
        </p:txBody>
      </p:sp>
    </p:spTree>
    <p:extLst>
      <p:ext uri="{BB962C8B-B14F-4D97-AF65-F5344CB8AC3E}">
        <p14:creationId xmlns:p14="http://schemas.microsoft.com/office/powerpoint/2010/main" val="2312692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B5B60D-B31C-4375-9856-A4BFC682050B}"/>
              </a:ext>
            </a:extLst>
          </p:cNvPr>
          <p:cNvSpPr>
            <a:spLocks noGrp="1"/>
          </p:cNvSpPr>
          <p:nvPr>
            <p:ph idx="1"/>
          </p:nvPr>
        </p:nvSpPr>
        <p:spPr>
          <a:xfrm>
            <a:off x="295275" y="133350"/>
            <a:ext cx="11668125" cy="6553200"/>
          </a:xfrm>
        </p:spPr>
        <p:txBody>
          <a:bodyPr>
            <a:normAutofit fontScale="77500" lnSpcReduction="20000"/>
          </a:bodyPr>
          <a:lstStyle/>
          <a:p>
            <a:pPr marL="0" indent="0">
              <a:buNone/>
            </a:pPr>
            <a:r>
              <a:rPr lang="en-CA" dirty="0"/>
              <a:t>/* </a:t>
            </a:r>
            <a:r>
              <a:rPr lang="en-CA" b="1" dirty="0"/>
              <a:t>Creating a very naive orders table... </a:t>
            </a:r>
            <a:r>
              <a:rPr lang="en-CA" dirty="0"/>
              <a:t>*/</a:t>
            </a:r>
          </a:p>
          <a:p>
            <a:pPr marL="0" indent="0">
              <a:buNone/>
            </a:pPr>
            <a:r>
              <a:rPr lang="en-CA" dirty="0"/>
              <a:t>CREATE TABLE </a:t>
            </a:r>
            <a:r>
              <a:rPr lang="en-CA" dirty="0" err="1"/>
              <a:t>demo.public.orders</a:t>
            </a:r>
            <a:r>
              <a:rPr lang="en-CA" dirty="0"/>
              <a:t> (</a:t>
            </a:r>
          </a:p>
          <a:p>
            <a:pPr marL="457200" lvl="1" indent="0">
              <a:buNone/>
            </a:pPr>
            <a:r>
              <a:rPr lang="en-CA" dirty="0" err="1"/>
              <a:t>order_id</a:t>
            </a:r>
            <a:r>
              <a:rPr lang="en-CA" dirty="0"/>
              <a:t> varchar(255), </a:t>
            </a:r>
            <a:r>
              <a:rPr lang="en-CA" dirty="0" err="1"/>
              <a:t>order_checksum</a:t>
            </a:r>
            <a:r>
              <a:rPr lang="en-CA" dirty="0"/>
              <a:t> int, </a:t>
            </a:r>
            <a:r>
              <a:rPr lang="en-CA" dirty="0" err="1"/>
              <a:t>shipping_firstname</a:t>
            </a:r>
            <a:r>
              <a:rPr lang="en-CA" dirty="0"/>
              <a:t> varchar(50),</a:t>
            </a:r>
          </a:p>
          <a:p>
            <a:pPr marL="457200" lvl="1" indent="0">
              <a:buNone/>
            </a:pPr>
            <a:r>
              <a:rPr lang="en-CA" dirty="0" err="1"/>
              <a:t>shipping_middlename</a:t>
            </a:r>
            <a:r>
              <a:rPr lang="en-CA" dirty="0"/>
              <a:t> varchar(25), </a:t>
            </a:r>
            <a:r>
              <a:rPr lang="en-CA" dirty="0" err="1"/>
              <a:t>shipping_lastname</a:t>
            </a:r>
            <a:r>
              <a:rPr lang="en-CA" dirty="0"/>
              <a:t> varchar(50),</a:t>
            </a:r>
          </a:p>
          <a:p>
            <a:pPr marL="457200" lvl="1" indent="0">
              <a:buNone/>
            </a:pPr>
            <a:r>
              <a:rPr lang="en-CA" dirty="0"/>
              <a:t>shipping_street1 varchar(255), shipping_street2 varchar(255),</a:t>
            </a:r>
          </a:p>
          <a:p>
            <a:pPr marL="457200" lvl="1" indent="0">
              <a:buNone/>
            </a:pPr>
            <a:r>
              <a:rPr lang="en-CA" dirty="0"/>
              <a:t>shipping_street3 varchar(255), </a:t>
            </a:r>
            <a:r>
              <a:rPr lang="en-CA" dirty="0" err="1"/>
              <a:t>shipping_zipcode</a:t>
            </a:r>
            <a:r>
              <a:rPr lang="en-CA" dirty="0"/>
              <a:t> varchar(15),</a:t>
            </a:r>
          </a:p>
          <a:p>
            <a:pPr marL="457200" lvl="1" indent="0">
              <a:buNone/>
            </a:pPr>
            <a:r>
              <a:rPr lang="en-CA" dirty="0" err="1"/>
              <a:t>shipping_pob</a:t>
            </a:r>
            <a:r>
              <a:rPr lang="en-CA" dirty="0"/>
              <a:t> varchar(15), </a:t>
            </a:r>
            <a:r>
              <a:rPr lang="en-CA" dirty="0" err="1"/>
              <a:t>shipping_city</a:t>
            </a:r>
            <a:r>
              <a:rPr lang="en-CA" dirty="0"/>
              <a:t> varchar(50),</a:t>
            </a:r>
          </a:p>
          <a:p>
            <a:pPr marL="457200" lvl="1" indent="0">
              <a:buNone/>
            </a:pPr>
            <a:r>
              <a:rPr lang="en-CA" dirty="0"/>
              <a:t>shipping_phone1 varchar(50), shipping_phone2 varchar(50),</a:t>
            </a:r>
          </a:p>
          <a:p>
            <a:pPr marL="457200" lvl="1" indent="0">
              <a:buNone/>
            </a:pPr>
            <a:r>
              <a:rPr lang="en-CA" dirty="0" err="1"/>
              <a:t>shipping_cellular</a:t>
            </a:r>
            <a:r>
              <a:rPr lang="en-CA" dirty="0"/>
              <a:t> varchar(50), </a:t>
            </a:r>
            <a:r>
              <a:rPr lang="en-CA" dirty="0" err="1"/>
              <a:t>shipping_hours</a:t>
            </a:r>
            <a:r>
              <a:rPr lang="en-CA" dirty="0"/>
              <a:t> varchar(50),</a:t>
            </a:r>
          </a:p>
          <a:p>
            <a:pPr marL="457200" lvl="1" indent="0">
              <a:buNone/>
            </a:pPr>
            <a:r>
              <a:rPr lang="en-CA" dirty="0" err="1"/>
              <a:t>shipping_comments</a:t>
            </a:r>
            <a:r>
              <a:rPr lang="en-CA" dirty="0"/>
              <a:t> varchar(255), </a:t>
            </a:r>
            <a:r>
              <a:rPr lang="en-CA" dirty="0" err="1"/>
              <a:t>payer_creditcard</a:t>
            </a:r>
            <a:r>
              <a:rPr lang="en-CA" dirty="0"/>
              <a:t> varchar(19),</a:t>
            </a:r>
          </a:p>
          <a:p>
            <a:pPr marL="457200" lvl="1" indent="0">
              <a:buNone/>
            </a:pPr>
            <a:r>
              <a:rPr lang="en-CA" dirty="0" err="1"/>
              <a:t>payer_expmonth</a:t>
            </a:r>
            <a:r>
              <a:rPr lang="en-CA" dirty="0"/>
              <a:t> varchar(2), </a:t>
            </a:r>
            <a:r>
              <a:rPr lang="en-CA" dirty="0" err="1"/>
              <a:t>payer_expyear</a:t>
            </a:r>
            <a:r>
              <a:rPr lang="en-CA" dirty="0"/>
              <a:t> varchar(4),</a:t>
            </a:r>
          </a:p>
          <a:p>
            <a:pPr marL="457200" lvl="1" indent="0">
              <a:buNone/>
            </a:pPr>
            <a:r>
              <a:rPr lang="en-CA" dirty="0"/>
              <a:t>payer_</a:t>
            </a:r>
            <a:r>
              <a:rPr lang="en-CA" dirty="0" err="1"/>
              <a:t>rstname</a:t>
            </a:r>
            <a:r>
              <a:rPr lang="en-CA" dirty="0"/>
              <a:t> varchar(50), </a:t>
            </a:r>
            <a:r>
              <a:rPr lang="en-CA" dirty="0" err="1"/>
              <a:t>payer_middlename</a:t>
            </a:r>
            <a:r>
              <a:rPr lang="en-CA" dirty="0"/>
              <a:t> varchar(25),</a:t>
            </a:r>
          </a:p>
          <a:p>
            <a:pPr marL="457200" lvl="1" indent="0">
              <a:buNone/>
            </a:pPr>
            <a:r>
              <a:rPr lang="en-CA" dirty="0" err="1"/>
              <a:t>payer_lastname</a:t>
            </a:r>
            <a:r>
              <a:rPr lang="en-CA" dirty="0"/>
              <a:t> varchar(50), payer_street1 varchar(255),</a:t>
            </a:r>
          </a:p>
          <a:p>
            <a:pPr marL="457200" lvl="1" indent="0">
              <a:buNone/>
            </a:pPr>
            <a:r>
              <a:rPr lang="en-CA" dirty="0"/>
              <a:t>payer_street2 varchar(255), payer_street3 varchar(255),</a:t>
            </a:r>
          </a:p>
          <a:p>
            <a:pPr marL="457200" lvl="1" indent="0">
              <a:buNone/>
            </a:pPr>
            <a:r>
              <a:rPr lang="en-CA" dirty="0" err="1"/>
              <a:t>payer_zipcode</a:t>
            </a:r>
            <a:r>
              <a:rPr lang="en-CA" dirty="0"/>
              <a:t> varchar(15), </a:t>
            </a:r>
            <a:r>
              <a:rPr lang="en-CA" dirty="0" err="1"/>
              <a:t>payer_pob</a:t>
            </a:r>
            <a:r>
              <a:rPr lang="en-CA" dirty="0"/>
              <a:t> varchar(15), </a:t>
            </a:r>
            <a:r>
              <a:rPr lang="en-CA" dirty="0" err="1"/>
              <a:t>payer_city</a:t>
            </a:r>
            <a:r>
              <a:rPr lang="en-CA" dirty="0"/>
              <a:t> varchar(50),</a:t>
            </a:r>
          </a:p>
          <a:p>
            <a:pPr marL="457200" lvl="1" indent="0">
              <a:buNone/>
            </a:pPr>
            <a:r>
              <a:rPr lang="en-CA" dirty="0"/>
              <a:t>payer_phone1 varchar(50), payer_phone2 varchar(50), </a:t>
            </a:r>
            <a:r>
              <a:rPr lang="en-CA" dirty="0" err="1"/>
              <a:t>payer_cellular</a:t>
            </a:r>
            <a:r>
              <a:rPr lang="en-CA" dirty="0"/>
              <a:t> varchar(50),</a:t>
            </a:r>
          </a:p>
          <a:p>
            <a:pPr marL="457200" lvl="1" indent="0">
              <a:buNone/>
            </a:pPr>
            <a:r>
              <a:rPr lang="en-CA" dirty="0" err="1"/>
              <a:t>payer_hours</a:t>
            </a:r>
            <a:r>
              <a:rPr lang="en-CA" dirty="0"/>
              <a:t> varchar(50), </a:t>
            </a:r>
            <a:r>
              <a:rPr lang="en-CA" dirty="0" err="1"/>
              <a:t>payer_comments</a:t>
            </a:r>
            <a:r>
              <a:rPr lang="en-CA" dirty="0"/>
              <a:t> varchar(255));</a:t>
            </a:r>
          </a:p>
          <a:p>
            <a:pPr marL="0" indent="0">
              <a:buNone/>
            </a:pPr>
            <a:endParaRPr lang="en-CA" dirty="0"/>
          </a:p>
          <a:p>
            <a:pPr marL="0" indent="0">
              <a:buNone/>
            </a:pPr>
            <a:r>
              <a:rPr lang="en-CA" dirty="0"/>
              <a:t>/* </a:t>
            </a:r>
            <a:r>
              <a:rPr lang="en-CA" b="1" dirty="0"/>
              <a:t>Giving the user read-only access</a:t>
            </a:r>
            <a:r>
              <a:rPr lang="en-CA" dirty="0"/>
              <a:t> */</a:t>
            </a:r>
          </a:p>
          <a:p>
            <a:pPr marL="0" indent="0">
              <a:buNone/>
            </a:pPr>
            <a:r>
              <a:rPr lang="en-CA" dirty="0"/>
              <a:t>GRANT SELECT ON </a:t>
            </a:r>
            <a:r>
              <a:rPr lang="en-CA" dirty="0" err="1"/>
              <a:t>demo.public.orders</a:t>
            </a:r>
            <a:r>
              <a:rPr lang="en-CA" dirty="0"/>
              <a:t> TO sales;</a:t>
            </a:r>
          </a:p>
          <a:p>
            <a:pPr marL="0" indent="0">
              <a:buNone/>
            </a:pPr>
            <a:r>
              <a:rPr lang="en-CA" dirty="0"/>
              <a:t>/* </a:t>
            </a:r>
            <a:r>
              <a:rPr lang="en-CA" b="1" dirty="0"/>
              <a:t>And now with the user belonging to sales group, we can do:</a:t>
            </a:r>
            <a:r>
              <a:rPr lang="en-CA" dirty="0"/>
              <a:t> */</a:t>
            </a:r>
          </a:p>
          <a:p>
            <a:pPr marL="0" indent="0">
              <a:buNone/>
            </a:pPr>
            <a:r>
              <a:rPr lang="en-CA" dirty="0"/>
              <a:t>SELECT * FROM </a:t>
            </a:r>
            <a:r>
              <a:rPr lang="en-CA" dirty="0" err="1"/>
              <a:t>demo.public.orders</a:t>
            </a:r>
            <a:r>
              <a:rPr lang="en-CA" dirty="0"/>
              <a:t>;</a:t>
            </a:r>
          </a:p>
        </p:txBody>
      </p:sp>
    </p:spTree>
    <p:extLst>
      <p:ext uri="{BB962C8B-B14F-4D97-AF65-F5344CB8AC3E}">
        <p14:creationId xmlns:p14="http://schemas.microsoft.com/office/powerpoint/2010/main" val="2915621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718E0-FD7D-4104-9459-F716D456FF5E}"/>
              </a:ext>
            </a:extLst>
          </p:cNvPr>
          <p:cNvSpPr>
            <a:spLocks noGrp="1"/>
          </p:cNvSpPr>
          <p:nvPr>
            <p:ph type="title"/>
          </p:nvPr>
        </p:nvSpPr>
        <p:spPr>
          <a:xfrm>
            <a:off x="219075" y="365125"/>
            <a:ext cx="11753850" cy="587375"/>
          </a:xfrm>
        </p:spPr>
        <p:txBody>
          <a:bodyPr>
            <a:normAutofit/>
          </a:bodyPr>
          <a:lstStyle/>
          <a:p>
            <a:r>
              <a:rPr lang="en-CA" sz="2800" b="1" u="sng" dirty="0"/>
              <a:t>Column Level Security in Redshift</a:t>
            </a:r>
          </a:p>
        </p:txBody>
      </p:sp>
      <p:sp>
        <p:nvSpPr>
          <p:cNvPr id="3" name="Content Placeholder 2">
            <a:extLst>
              <a:ext uri="{FF2B5EF4-FFF2-40B4-BE49-F238E27FC236}">
                <a16:creationId xmlns:a16="http://schemas.microsoft.com/office/drawing/2014/main" id="{0203984A-EF35-45EC-B136-4F40D4D20794}"/>
              </a:ext>
            </a:extLst>
          </p:cNvPr>
          <p:cNvSpPr>
            <a:spLocks noGrp="1"/>
          </p:cNvSpPr>
          <p:nvPr>
            <p:ph idx="1"/>
          </p:nvPr>
        </p:nvSpPr>
        <p:spPr>
          <a:xfrm>
            <a:off x="219075" y="952500"/>
            <a:ext cx="11753850" cy="5695950"/>
          </a:xfrm>
        </p:spPr>
        <p:txBody>
          <a:bodyPr>
            <a:normAutofit/>
          </a:bodyPr>
          <a:lstStyle/>
          <a:p>
            <a:pPr marL="0" indent="0">
              <a:buNone/>
            </a:pPr>
            <a:endParaRPr lang="en-US" sz="2200" dirty="0"/>
          </a:p>
          <a:p>
            <a:pPr marL="0" indent="0">
              <a:buNone/>
            </a:pPr>
            <a:r>
              <a:rPr lang="en-US" sz="2200" dirty="0"/>
              <a:t>/* </a:t>
            </a:r>
            <a:r>
              <a:rPr lang="en-US" sz="2200" b="1" dirty="0"/>
              <a:t>Revoking the existing SELECT privilege on the entire table</a:t>
            </a:r>
            <a:r>
              <a:rPr lang="en-US" sz="2200" dirty="0"/>
              <a:t> */</a:t>
            </a:r>
          </a:p>
          <a:p>
            <a:pPr marL="0" indent="0">
              <a:buNone/>
            </a:pPr>
            <a:r>
              <a:rPr lang="en-US" sz="2200" dirty="0"/>
              <a:t>REVOKE SELECT ON </a:t>
            </a:r>
            <a:r>
              <a:rPr lang="en-US" sz="2200" dirty="0" err="1"/>
              <a:t>demo.public.orders</a:t>
            </a:r>
            <a:r>
              <a:rPr lang="en-US" sz="2200" dirty="0"/>
              <a:t> FROM sales;</a:t>
            </a:r>
          </a:p>
          <a:p>
            <a:pPr marL="0" indent="0">
              <a:buNone/>
            </a:pPr>
            <a:endParaRPr lang="en-US" sz="2200" dirty="0"/>
          </a:p>
          <a:p>
            <a:pPr marL="0" indent="0">
              <a:buNone/>
            </a:pPr>
            <a:r>
              <a:rPr lang="en-US" sz="2200" dirty="0"/>
              <a:t>/* </a:t>
            </a:r>
            <a:r>
              <a:rPr lang="en-US" sz="2200" b="1" dirty="0"/>
              <a:t>Granting SELECT privilege </a:t>
            </a:r>
            <a:r>
              <a:rPr lang="en-US" sz="2200" b="1" dirty="0" err="1"/>
              <a:t>specically</a:t>
            </a:r>
            <a:r>
              <a:rPr lang="en-US" sz="2200" b="1" dirty="0"/>
              <a:t> to all columns except for the forbidden ones</a:t>
            </a:r>
            <a:r>
              <a:rPr lang="en-US" sz="2200" dirty="0"/>
              <a:t> */</a:t>
            </a:r>
          </a:p>
          <a:p>
            <a:pPr marL="0" indent="0">
              <a:buNone/>
            </a:pPr>
            <a:r>
              <a:rPr lang="en-US" sz="2200" dirty="0"/>
              <a:t>GRANT SELECT(</a:t>
            </a:r>
            <a:r>
              <a:rPr lang="en-US" sz="2200" dirty="0" err="1"/>
              <a:t>order_id</a:t>
            </a:r>
            <a:r>
              <a:rPr lang="en-US" sz="2200" dirty="0"/>
              <a:t>, </a:t>
            </a:r>
            <a:r>
              <a:rPr lang="en-US" sz="2200" dirty="0" err="1"/>
              <a:t>order_checksum</a:t>
            </a:r>
            <a:r>
              <a:rPr lang="en-US" sz="2200" dirty="0"/>
              <a:t>, shipping_</a:t>
            </a:r>
            <a:r>
              <a:rPr lang="en-US" sz="2200" dirty="0" err="1"/>
              <a:t>rstname,shipping_middlename</a:t>
            </a:r>
            <a:r>
              <a:rPr lang="en-US" sz="2200" dirty="0"/>
              <a:t>, </a:t>
            </a:r>
            <a:r>
              <a:rPr lang="en-US" sz="2200" dirty="0" err="1"/>
              <a:t>shipping_lastname</a:t>
            </a:r>
            <a:r>
              <a:rPr lang="en-US" sz="2200" dirty="0"/>
              <a:t>, shipping_street1,shipping_street2, shipping_street3, </a:t>
            </a:r>
            <a:r>
              <a:rPr lang="en-US" sz="2200" dirty="0" err="1"/>
              <a:t>shipping_zipcode</a:t>
            </a:r>
            <a:r>
              <a:rPr lang="en-US" sz="2200" dirty="0"/>
              <a:t>, </a:t>
            </a:r>
            <a:r>
              <a:rPr lang="en-US" sz="2200" dirty="0" err="1"/>
              <a:t>shipping_pob,shipping_city</a:t>
            </a:r>
            <a:r>
              <a:rPr lang="en-US" sz="2200" dirty="0"/>
              <a:t>, shipping_phone1, shipping_phone2, </a:t>
            </a:r>
            <a:r>
              <a:rPr lang="en-US" sz="2200" dirty="0" err="1"/>
              <a:t>shipping_cellular</a:t>
            </a:r>
            <a:r>
              <a:rPr lang="en-US" sz="2200" dirty="0"/>
              <a:t>,</a:t>
            </a:r>
          </a:p>
          <a:p>
            <a:pPr marL="0" indent="0">
              <a:buNone/>
            </a:pPr>
            <a:r>
              <a:rPr lang="en-US" sz="2200" dirty="0" err="1"/>
              <a:t>shipping_hours</a:t>
            </a:r>
            <a:r>
              <a:rPr lang="en-US" sz="2200" dirty="0"/>
              <a:t>, </a:t>
            </a:r>
            <a:r>
              <a:rPr lang="en-US" sz="2200" dirty="0" err="1"/>
              <a:t>shipping_comments</a:t>
            </a:r>
            <a:r>
              <a:rPr lang="en-US" sz="2200" dirty="0"/>
              <a:t>, </a:t>
            </a:r>
            <a:r>
              <a:rPr lang="en-US" sz="2200" dirty="0" err="1"/>
              <a:t>payer_firstname</a:t>
            </a:r>
            <a:r>
              <a:rPr lang="en-US" sz="2200" dirty="0"/>
              <a:t>, </a:t>
            </a:r>
            <a:r>
              <a:rPr lang="en-US" sz="2200" dirty="0" err="1"/>
              <a:t>payer_middlename,payer_lastname</a:t>
            </a:r>
            <a:r>
              <a:rPr lang="en-US" sz="2200" dirty="0"/>
              <a:t>, payer_street1, payer_street2, payer_street3, </a:t>
            </a:r>
            <a:r>
              <a:rPr lang="en-US" sz="2200" dirty="0" err="1"/>
              <a:t>payer_zipcode,payer_pob</a:t>
            </a:r>
            <a:r>
              <a:rPr lang="en-US" sz="2200" dirty="0"/>
              <a:t>, </a:t>
            </a:r>
            <a:r>
              <a:rPr lang="en-US" sz="2200" dirty="0" err="1"/>
              <a:t>payer_city</a:t>
            </a:r>
            <a:r>
              <a:rPr lang="en-US" sz="2200" dirty="0"/>
              <a:t>, payer_phone1, payer_phone2, </a:t>
            </a:r>
            <a:r>
              <a:rPr lang="en-US" sz="2200" dirty="0" err="1"/>
              <a:t>payer_cellular,payer_hours</a:t>
            </a:r>
            <a:r>
              <a:rPr lang="en-US" sz="2200" dirty="0"/>
              <a:t>, </a:t>
            </a:r>
            <a:r>
              <a:rPr lang="en-US" sz="2200" dirty="0" err="1"/>
              <a:t>payer_comments</a:t>
            </a:r>
            <a:r>
              <a:rPr lang="en-US" sz="2200" dirty="0"/>
              <a:t>)</a:t>
            </a:r>
          </a:p>
          <a:p>
            <a:pPr marL="0" indent="0">
              <a:buNone/>
            </a:pPr>
            <a:r>
              <a:rPr lang="en-US" sz="2200" dirty="0"/>
              <a:t>ON </a:t>
            </a:r>
            <a:r>
              <a:rPr lang="en-US" sz="2200" dirty="0" err="1"/>
              <a:t>demo.public.orders</a:t>
            </a:r>
            <a:r>
              <a:rPr lang="en-US" sz="2200" dirty="0"/>
              <a:t> TO sales</a:t>
            </a:r>
            <a:endParaRPr lang="en-CA" sz="2200" dirty="0"/>
          </a:p>
        </p:txBody>
      </p:sp>
    </p:spTree>
    <p:extLst>
      <p:ext uri="{BB962C8B-B14F-4D97-AF65-F5344CB8AC3E}">
        <p14:creationId xmlns:p14="http://schemas.microsoft.com/office/powerpoint/2010/main" val="3042281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AD79A-655B-4DE7-87E9-DE82236AE2F3}"/>
              </a:ext>
            </a:extLst>
          </p:cNvPr>
          <p:cNvSpPr>
            <a:spLocks noGrp="1"/>
          </p:cNvSpPr>
          <p:nvPr>
            <p:ph type="title"/>
          </p:nvPr>
        </p:nvSpPr>
        <p:spPr>
          <a:xfrm>
            <a:off x="180975" y="365126"/>
            <a:ext cx="11868150" cy="463549"/>
          </a:xfrm>
        </p:spPr>
        <p:txBody>
          <a:bodyPr>
            <a:noAutofit/>
          </a:bodyPr>
          <a:lstStyle/>
          <a:p>
            <a:r>
              <a:rPr lang="en-CA" sz="2800" b="1" u="sng" dirty="0"/>
              <a:t>Row Level Security in Redshift</a:t>
            </a:r>
            <a:endParaRPr lang="en-CA" sz="2800" dirty="0"/>
          </a:p>
        </p:txBody>
      </p:sp>
      <p:sp>
        <p:nvSpPr>
          <p:cNvPr id="3" name="Content Placeholder 2">
            <a:extLst>
              <a:ext uri="{FF2B5EF4-FFF2-40B4-BE49-F238E27FC236}">
                <a16:creationId xmlns:a16="http://schemas.microsoft.com/office/drawing/2014/main" id="{FD27E0CF-D41D-42D7-99CD-CF1B1F159FD7}"/>
              </a:ext>
            </a:extLst>
          </p:cNvPr>
          <p:cNvSpPr>
            <a:spLocks noGrp="1"/>
          </p:cNvSpPr>
          <p:nvPr>
            <p:ph idx="1"/>
          </p:nvPr>
        </p:nvSpPr>
        <p:spPr>
          <a:xfrm>
            <a:off x="180974" y="895350"/>
            <a:ext cx="11934825" cy="5686425"/>
          </a:xfrm>
        </p:spPr>
        <p:txBody>
          <a:bodyPr/>
          <a:lstStyle/>
          <a:p>
            <a:pPr marL="0" indent="0" algn="l">
              <a:buNone/>
            </a:pPr>
            <a:r>
              <a:rPr lang="en-US" sz="2400" dirty="0"/>
              <a:t>In this example, we have a table called </a:t>
            </a:r>
            <a:r>
              <a:rPr lang="en-US" sz="2400" dirty="0" err="1"/>
              <a:t>department_employees</a:t>
            </a:r>
            <a:r>
              <a:rPr lang="en-US" sz="2400" dirty="0"/>
              <a:t>, which contains details about the employees in each department (sales &amp; </a:t>
            </a:r>
            <a:r>
              <a:rPr lang="en-CA" sz="2400" dirty="0"/>
              <a:t>marketing teams):</a:t>
            </a:r>
          </a:p>
          <a:p>
            <a:pPr marL="0" indent="0">
              <a:lnSpc>
                <a:spcPct val="70000"/>
              </a:lnSpc>
              <a:buNone/>
            </a:pPr>
            <a:endParaRPr lang="en-CA" sz="2200" dirty="0"/>
          </a:p>
          <a:p>
            <a:pPr marL="0" indent="0">
              <a:lnSpc>
                <a:spcPct val="70000"/>
              </a:lnSpc>
              <a:buNone/>
            </a:pPr>
            <a:r>
              <a:rPr lang="en-CA" sz="2200" dirty="0"/>
              <a:t>CREATE TABLE </a:t>
            </a:r>
            <a:r>
              <a:rPr lang="en-CA" sz="2200" dirty="0" err="1"/>
              <a:t>department_employees</a:t>
            </a:r>
            <a:r>
              <a:rPr lang="en-CA" sz="2200" dirty="0"/>
              <a:t> (</a:t>
            </a:r>
          </a:p>
          <a:p>
            <a:pPr marL="457200" lvl="1" indent="0">
              <a:lnSpc>
                <a:spcPct val="70000"/>
              </a:lnSpc>
              <a:buNone/>
            </a:pPr>
            <a:r>
              <a:rPr lang="en-CA" sz="1900" dirty="0"/>
              <a:t>id int,</a:t>
            </a:r>
          </a:p>
          <a:p>
            <a:pPr marL="457200" lvl="1" indent="0">
              <a:lnSpc>
                <a:spcPct val="70000"/>
              </a:lnSpc>
              <a:buNone/>
            </a:pPr>
            <a:r>
              <a:rPr lang="en-CA" sz="1900" dirty="0"/>
              <a:t>name varchar(50),</a:t>
            </a:r>
          </a:p>
          <a:p>
            <a:pPr marL="457200" lvl="1" indent="0">
              <a:lnSpc>
                <a:spcPct val="70000"/>
              </a:lnSpc>
              <a:buNone/>
            </a:pPr>
            <a:r>
              <a:rPr lang="en-CA" sz="1900" dirty="0"/>
              <a:t>phone varchar(50),</a:t>
            </a:r>
          </a:p>
          <a:p>
            <a:pPr marL="457200" lvl="1" indent="0">
              <a:lnSpc>
                <a:spcPct val="70000"/>
              </a:lnSpc>
              <a:buNone/>
            </a:pPr>
            <a:r>
              <a:rPr lang="en-CA" sz="1900" dirty="0"/>
              <a:t>salary </a:t>
            </a:r>
            <a:r>
              <a:rPr lang="en-CA" sz="1900" dirty="0" err="1"/>
              <a:t>smallint</a:t>
            </a:r>
            <a:r>
              <a:rPr lang="en-CA" sz="1900" dirty="0"/>
              <a:t>,</a:t>
            </a:r>
          </a:p>
          <a:p>
            <a:pPr marL="457200" lvl="1" indent="0">
              <a:lnSpc>
                <a:spcPct val="70000"/>
              </a:lnSpc>
              <a:buNone/>
            </a:pPr>
            <a:r>
              <a:rPr lang="en-CA" sz="1900" dirty="0"/>
              <a:t>department varchar(50));</a:t>
            </a:r>
          </a:p>
          <a:p>
            <a:pPr marL="457200" lvl="1" indent="0">
              <a:lnSpc>
                <a:spcPct val="70000"/>
              </a:lnSpc>
              <a:buNone/>
            </a:pPr>
            <a:r>
              <a:rPr lang="en-CA" sz="1900" dirty="0"/>
              <a:t>INSERT INTO </a:t>
            </a:r>
            <a:r>
              <a:rPr lang="en-CA" sz="1900" dirty="0" err="1"/>
              <a:t>department_employees</a:t>
            </a:r>
            <a:r>
              <a:rPr lang="en-CA" sz="1900" dirty="0"/>
              <a:t> VALUES</a:t>
            </a:r>
          </a:p>
          <a:p>
            <a:pPr marL="457200" lvl="1" indent="0">
              <a:lnSpc>
                <a:spcPct val="70000"/>
              </a:lnSpc>
              <a:buNone/>
            </a:pPr>
            <a:r>
              <a:rPr lang="en-CA" sz="1900" dirty="0"/>
              <a:t>(1, 'Seller </a:t>
            </a:r>
            <a:r>
              <a:rPr lang="en-CA" sz="1900" dirty="0" err="1"/>
              <a:t>McSeller</a:t>
            </a:r>
            <a:r>
              <a:rPr lang="en-CA" sz="1900" dirty="0"/>
              <a:t>' , '+1-212-5555555' , 180 , 'sales' ) ,</a:t>
            </a:r>
          </a:p>
          <a:p>
            <a:pPr marL="457200" lvl="1" indent="0">
              <a:lnSpc>
                <a:spcPct val="70000"/>
              </a:lnSpc>
              <a:buNone/>
            </a:pPr>
            <a:r>
              <a:rPr lang="en-CA" sz="1900" dirty="0"/>
              <a:t>(2, 'Sir Sell-A-Lot' , '+1-212-5556666' , 240 , 'sales' ) ,</a:t>
            </a:r>
          </a:p>
          <a:p>
            <a:pPr marL="457200" lvl="1" indent="0">
              <a:lnSpc>
                <a:spcPct val="70000"/>
              </a:lnSpc>
              <a:buNone/>
            </a:pPr>
            <a:r>
              <a:rPr lang="en-CA" sz="1900" dirty="0"/>
              <a:t>(3, 'Marky </a:t>
            </a:r>
            <a:r>
              <a:rPr lang="en-CA" sz="1900" dirty="0" err="1"/>
              <a:t>McMarket</a:t>
            </a:r>
            <a:r>
              <a:rPr lang="en-CA" sz="1900" dirty="0"/>
              <a:t>' , '+1-716-5555555' , 210 , 'marketing' ) ,</a:t>
            </a:r>
          </a:p>
          <a:p>
            <a:pPr marL="457200" lvl="1" indent="0">
              <a:lnSpc>
                <a:spcPct val="70000"/>
              </a:lnSpc>
              <a:buNone/>
            </a:pPr>
            <a:r>
              <a:rPr lang="en-CA" sz="1900" dirty="0"/>
              <a:t>(4, 'Sir Market-A-Lot' , '+1-716-5556666' , 270 , 'marketing' ) ;</a:t>
            </a:r>
          </a:p>
        </p:txBody>
      </p:sp>
    </p:spTree>
    <p:extLst>
      <p:ext uri="{BB962C8B-B14F-4D97-AF65-F5344CB8AC3E}">
        <p14:creationId xmlns:p14="http://schemas.microsoft.com/office/powerpoint/2010/main" val="2763625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TotalTime>
  <Words>1506</Words>
  <Application>Microsoft Office PowerPoint</Application>
  <PresentationFormat>Widescreen</PresentationFormat>
  <Paragraphs>106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Redshift Security</vt:lpstr>
      <vt:lpstr>Solution Overview</vt:lpstr>
      <vt:lpstr>Logical Steps</vt:lpstr>
      <vt:lpstr>Steps for implementing the Redshift Security, we need following to be completed  </vt:lpstr>
      <vt:lpstr>Groups :- can be viewed as roles and can therefore be assigned to users. A user inherits the privileges from the group (or groups) they belong to. This means that, if we have a sales group and a marketing group, we can assign salespeople to the sales group and marketing employees to the marketing group. We can then assign selected “power users” with access to both groups.</vt:lpstr>
      <vt:lpstr>Example of managing Redshift access across users, roles and groups</vt:lpstr>
      <vt:lpstr>PowerPoint Presentation</vt:lpstr>
      <vt:lpstr>Column Level Security in Redshift</vt:lpstr>
      <vt:lpstr>Row Level Security in Redshift</vt:lpstr>
      <vt:lpstr>Row Level Security in Redshift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Redshift Security</dc:title>
  <dc:creator>Arora, Dhruv1</dc:creator>
  <cp:lastModifiedBy>Arora, Dhruv1</cp:lastModifiedBy>
  <cp:revision>55</cp:revision>
  <dcterms:created xsi:type="dcterms:W3CDTF">2023-01-18T22:33:42Z</dcterms:created>
  <dcterms:modified xsi:type="dcterms:W3CDTF">2023-01-19T23:23:50Z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cf00cb3-7a5d-4674-b157-6d675423df49_Enabled">
    <vt:lpwstr>true</vt:lpwstr>
  </property>
  <property fmtid="{D5CDD505-2E9C-101B-9397-08002B2CF9AE}" pid="3" name="MSIP_Label_0cf00cb3-7a5d-4674-b157-6d675423df49_SetDate">
    <vt:lpwstr>2023-01-18T22:33:53Z</vt:lpwstr>
  </property>
  <property fmtid="{D5CDD505-2E9C-101B-9397-08002B2CF9AE}" pid="4" name="MSIP_Label_0cf00cb3-7a5d-4674-b157-6d675423df49_Method">
    <vt:lpwstr>Standard</vt:lpwstr>
  </property>
  <property fmtid="{D5CDD505-2E9C-101B-9397-08002B2CF9AE}" pid="5" name="MSIP_Label_0cf00cb3-7a5d-4674-b157-6d675423df49_Name">
    <vt:lpwstr>Internal</vt:lpwstr>
  </property>
  <property fmtid="{D5CDD505-2E9C-101B-9397-08002B2CF9AE}" pid="6" name="MSIP_Label_0cf00cb3-7a5d-4674-b157-6d675423df49_SiteId">
    <vt:lpwstr>ece76e02-a02b-4c4a-906d-98a34c5ce07a</vt:lpwstr>
  </property>
  <property fmtid="{D5CDD505-2E9C-101B-9397-08002B2CF9AE}" pid="7" name="MSIP_Label_0cf00cb3-7a5d-4674-b157-6d675423df49_ActionId">
    <vt:lpwstr>86201efb-0739-4915-be90-24d859c86394</vt:lpwstr>
  </property>
  <property fmtid="{D5CDD505-2E9C-101B-9397-08002B2CF9AE}" pid="8" name="MSIP_Label_0cf00cb3-7a5d-4674-b157-6d675423df49_ContentBits">
    <vt:lpwstr>0</vt:lpwstr>
  </property>
</Properties>
</file>