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7789-7716-4443-9259-A4B95D6D7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A6E8A-DF18-4490-A574-A66AA9A5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7129-BE99-4E60-85F3-5CAA29E4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2584-C23B-43A1-B614-C3E33394EE6E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6620-E488-40F5-8551-2D4076FF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93FA-7190-4703-A5E7-99D53C35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AF-8D98-4570-B9A1-65BE186D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45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7C59-F1E9-4577-BA70-6745BB1F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A04A8-2B0A-4451-B3FF-D0D9C4CB9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E078-4FA6-4963-B1D7-08A32161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2584-C23B-43A1-B614-C3E33394EE6E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BDBA8-0909-4551-9497-AF700343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871B-2D9E-4978-AE0A-0F8C4486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AF-8D98-4570-B9A1-65BE186D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0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64E7B-2D8D-49CE-8BD1-DEBC90C60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DECBA-0B32-4895-93EB-EEC828705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03EE-355A-4A29-B55E-F30A248D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2584-C23B-43A1-B614-C3E33394EE6E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8748-E6D6-4D5F-BE3E-D215080F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EAB3C-3543-41C0-802C-653BC1F5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AF-8D98-4570-B9A1-65BE186D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9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415C-58EA-4C05-BEBE-E9CAF75E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D1F6-59A7-459A-AEE5-82B9F6AF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F617-41DE-4FFD-879B-42C2E078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2584-C23B-43A1-B614-C3E33394EE6E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7DA9-ADEA-4885-8A34-742627A8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95E8-8428-4BD5-9926-669B8335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AF-8D98-4570-B9A1-65BE186D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0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A546-EA64-4BBC-8A0B-7864167E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CC9CA-3B5E-4EC6-B2CD-DF679F4C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4802-2D7D-43BC-871C-9B935EEB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2584-C23B-43A1-B614-C3E33394EE6E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15E8-8B24-4FD7-9D6B-D4E0EF7D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210DF-345C-410B-B444-E498A81C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AF-8D98-4570-B9A1-65BE186D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4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6575-CF2E-42DC-BF58-6EE8273B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B6FE-2F61-4CBA-9D9D-A5A561AF9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941F7-77E3-4AB3-BE6F-4DB7E0E47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90D95-1833-4F51-BE49-75FC9617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2584-C23B-43A1-B614-C3E33394EE6E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A6A8-3863-475F-AFD0-8ABADF14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CFF20-18A2-4945-AAD6-2DC83EC5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AF-8D98-4570-B9A1-65BE186D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44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DA4D-F9FC-43B1-A3D8-4DB121C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F47CC-4DD4-44B5-8973-036BAD60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DD703-0BFF-4D37-9DDA-B8D6F9FC0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AE072-BE77-48EC-A888-641A8D47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7A7CD-E9B8-42EC-B3A4-17AFF44B8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74128-4B70-4FAF-BDC7-5914910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2584-C23B-43A1-B614-C3E33394EE6E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03AA4-C172-4CB1-A84D-F0B82B79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63BB6-AFA7-4AFA-B409-C0E1B225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AF-8D98-4570-B9A1-65BE186D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4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B2FB-5A32-491B-A599-DE19CA8A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1E2D2-4EB2-487F-AF6A-FC463819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2584-C23B-43A1-B614-C3E33394EE6E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DB395-8C8B-49E2-AA28-2DF3A5EB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74641-87C3-49EE-8492-59E36C3F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AF-8D98-4570-B9A1-65BE186D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3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BB7A1-9114-4F93-A808-F097B803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2584-C23B-43A1-B614-C3E33394EE6E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8F68D-636B-4F8B-9891-AEF7325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2037F-6D95-4452-868D-D11E5C67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AF-8D98-4570-B9A1-65BE186D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5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4AE8-E865-47D3-A955-B8F126AA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9DA2-DC45-41B4-8AE1-932EB7B3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0A0A7-4F67-47D3-B0DE-40D4AFF7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E9F7B-F306-49F4-B74C-2B28A86E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2584-C23B-43A1-B614-C3E33394EE6E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2DDAC-4D4A-485B-A10F-D1F7C78C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8EC42-B8CB-4AC6-90F3-651D2E92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AF-8D98-4570-B9A1-65BE186D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88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501D-D45B-43A5-9754-AB5A3BB1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0B28-B6AD-4104-B81C-713263CA0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22782-8B69-48F0-A85C-E20FBE180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AB594-AA8E-4676-9830-F967E313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2584-C23B-43A1-B614-C3E33394EE6E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74FA-E01B-46F7-A02A-1E26AD77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FE6CD-E844-40AB-8230-D3F7F271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2DAF-8D98-4570-B9A1-65BE186D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29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10809-13DA-4C1B-92EC-4ECD1F52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D9C5D-68C0-42D0-8C17-B4270B84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1D5A-3A1D-46D7-A52C-EEE76F5F6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2584-C23B-43A1-B614-C3E33394EE6E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D3D-E154-4A85-9246-435FC9971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9B5C-79A1-4BB7-A20A-E08CE6AD6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2DAF-8D98-4570-B9A1-65BE186D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5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9FC-F1F0-4B9D-8385-6F0775B54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274638"/>
            <a:ext cx="9144000" cy="858837"/>
          </a:xfrm>
        </p:spPr>
        <p:txBody>
          <a:bodyPr>
            <a:noAutofit/>
          </a:bodyPr>
          <a:lstStyle/>
          <a:p>
            <a:r>
              <a:rPr lang="en-US" sz="3600" dirty="0"/>
              <a:t>Find all pairs in array with given sum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DF356-DDFB-403D-9106-8B7ACEDD4F65}"/>
              </a:ext>
            </a:extLst>
          </p:cNvPr>
          <p:cNvSpPr txBox="1"/>
          <p:nvPr/>
        </p:nvSpPr>
        <p:spPr>
          <a:xfrm>
            <a:off x="319087" y="1354137"/>
            <a:ext cx="11553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Points to consider:-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have –</a:t>
            </a:r>
            <a:r>
              <a:rPr lang="en-US" dirty="0" err="1"/>
              <a:t>ve</a:t>
            </a:r>
            <a:r>
              <a:rPr lang="en-US" dirty="0"/>
              <a:t> elements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pair should not be counted for now, but we will count in 3</a:t>
            </a:r>
            <a:r>
              <a:rPr lang="en-US" baseline="30000" dirty="0"/>
              <a:t>rd</a:t>
            </a:r>
            <a:r>
              <a:rPr lang="en-US" dirty="0"/>
              <a:t> slide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8892D-4923-4898-842D-0F4851D87976}"/>
              </a:ext>
            </a:extLst>
          </p:cNvPr>
          <p:cNvSpPr txBox="1"/>
          <p:nvPr/>
        </p:nvSpPr>
        <p:spPr>
          <a:xfrm>
            <a:off x="552449" y="2762250"/>
            <a:ext cx="11087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</a:p>
          <a:p>
            <a:r>
              <a:rPr lang="en-US" sz="1600" b="1" dirty="0"/>
              <a:t>1. </a:t>
            </a:r>
          </a:p>
          <a:p>
            <a:pPr algn="l"/>
            <a:r>
              <a:rPr lang="en-US" sz="1600" b="1" i="0" dirty="0">
                <a:effectLst/>
                <a:latin typeface="Muli"/>
              </a:rPr>
              <a:t>Brute Force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Muli"/>
              </a:rPr>
              <a:t>Initialize the </a:t>
            </a:r>
            <a:r>
              <a:rPr lang="en-US" sz="1600" b="0" i="0" dirty="0" err="1">
                <a:effectLst/>
                <a:latin typeface="Muli"/>
              </a:rPr>
              <a:t>ans</a:t>
            </a:r>
            <a:r>
              <a:rPr lang="en-US" sz="1600" b="0" i="0" dirty="0">
                <a:effectLst/>
                <a:latin typeface="Muli"/>
              </a:rPr>
              <a:t> =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Muli"/>
              </a:rPr>
              <a:t>Run two loops first from </a:t>
            </a:r>
            <a:r>
              <a:rPr lang="en-US" sz="1600" b="0" i="0" dirty="0" err="1">
                <a:effectLst/>
                <a:latin typeface="Muli"/>
              </a:rPr>
              <a:t>i</a:t>
            </a:r>
            <a:r>
              <a:rPr lang="en-US" sz="1600" b="0" i="0" dirty="0">
                <a:effectLst/>
                <a:latin typeface="Muli"/>
              </a:rPr>
              <a:t> = 0 to n-1 and </a:t>
            </a:r>
            <a:br>
              <a:rPr lang="en-US" sz="1600" b="0" i="0" dirty="0">
                <a:effectLst/>
                <a:latin typeface="Muli"/>
              </a:rPr>
            </a:br>
            <a:r>
              <a:rPr lang="en-US" sz="1600" b="0" i="0" dirty="0">
                <a:effectLst/>
                <a:latin typeface="Muli"/>
              </a:rPr>
              <a:t>second from j = i+1 to  n-1 and if </a:t>
            </a:r>
            <a:r>
              <a:rPr lang="en-US" sz="1600" b="0" i="0" dirty="0" err="1">
                <a:effectLst/>
                <a:latin typeface="Muli"/>
              </a:rPr>
              <a:t>arr</a:t>
            </a:r>
            <a:r>
              <a:rPr lang="en-US" sz="1600" b="0" i="0" dirty="0">
                <a:effectLst/>
                <a:latin typeface="Muli"/>
              </a:rPr>
              <a:t>[</a:t>
            </a:r>
            <a:r>
              <a:rPr lang="en-US" sz="1600" b="0" i="0" dirty="0" err="1">
                <a:effectLst/>
                <a:latin typeface="Muli"/>
              </a:rPr>
              <a:t>i</a:t>
            </a:r>
            <a:r>
              <a:rPr lang="en-US" sz="1600" b="0" i="0" dirty="0">
                <a:effectLst/>
                <a:latin typeface="Muli"/>
              </a:rPr>
              <a:t>] + </a:t>
            </a:r>
            <a:r>
              <a:rPr lang="en-US" sz="1600" b="0" i="0" dirty="0" err="1">
                <a:effectLst/>
                <a:latin typeface="Muli"/>
              </a:rPr>
              <a:t>arr</a:t>
            </a:r>
            <a:r>
              <a:rPr lang="en-US" sz="1600" b="0" i="0" dirty="0">
                <a:effectLst/>
                <a:latin typeface="Muli"/>
              </a:rPr>
              <a:t>[j] == Sum then increase the </a:t>
            </a:r>
            <a:r>
              <a:rPr lang="en-US" sz="1600" b="0" i="0" dirty="0" err="1">
                <a:effectLst/>
                <a:latin typeface="Muli"/>
              </a:rPr>
              <a:t>ans</a:t>
            </a:r>
            <a:r>
              <a:rPr lang="en-US" sz="1600" b="0" i="0" dirty="0">
                <a:effectLst/>
                <a:latin typeface="Muli"/>
              </a:rPr>
              <a:t> by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Muli"/>
              </a:rPr>
              <a:t>Return </a:t>
            </a:r>
            <a:r>
              <a:rPr lang="en-US" sz="1600" b="0" i="0" dirty="0" err="1">
                <a:effectLst/>
                <a:latin typeface="Muli"/>
              </a:rPr>
              <a:t>ans</a:t>
            </a:r>
            <a:endParaRPr lang="en-US" sz="1600" b="0" i="0" dirty="0">
              <a:effectLst/>
              <a:latin typeface="Muli"/>
            </a:endParaRPr>
          </a:p>
          <a:p>
            <a:pPr algn="l"/>
            <a:r>
              <a:rPr lang="en-US" sz="1600" b="1" i="0" dirty="0">
                <a:effectLst/>
                <a:latin typeface="Muli"/>
              </a:rPr>
              <a:t>Time Complexity</a:t>
            </a:r>
          </a:p>
          <a:p>
            <a:pPr algn="l"/>
            <a:r>
              <a:rPr lang="en-US" sz="1600" b="0" i="0" dirty="0">
                <a:effectLst/>
                <a:latin typeface="Muli"/>
              </a:rPr>
              <a:t>O(N^2), where N is the size of the array.</a:t>
            </a:r>
            <a:br>
              <a:rPr lang="en-US" sz="1600" b="0" i="0" dirty="0">
                <a:effectLst/>
                <a:latin typeface="Muli"/>
              </a:rPr>
            </a:br>
            <a:r>
              <a:rPr lang="en-US" sz="1600" b="0" i="0" dirty="0">
                <a:effectLst/>
                <a:latin typeface="Muli"/>
              </a:rPr>
              <a:t>As we are running two nested loops of size N.</a:t>
            </a:r>
          </a:p>
          <a:p>
            <a:pPr algn="l"/>
            <a:r>
              <a:rPr lang="en-US" sz="1600" b="1" i="0" dirty="0">
                <a:effectLst/>
                <a:latin typeface="Muli"/>
              </a:rPr>
              <a:t>Space Complexity</a:t>
            </a:r>
          </a:p>
          <a:p>
            <a:pPr algn="l"/>
            <a:r>
              <a:rPr lang="en-US" sz="1600" b="0" i="0" dirty="0">
                <a:effectLst/>
                <a:latin typeface="Muli"/>
              </a:rPr>
              <a:t>O(1)</a:t>
            </a:r>
          </a:p>
          <a:p>
            <a:pPr algn="l"/>
            <a:r>
              <a:rPr lang="en-US" sz="1600" b="0" i="0" dirty="0">
                <a:effectLst/>
                <a:latin typeface="Muli"/>
              </a:rPr>
              <a:t> </a:t>
            </a:r>
          </a:p>
          <a:p>
            <a:pPr algn="l"/>
            <a:r>
              <a:rPr lang="en-US" sz="1600" b="0" i="0" dirty="0">
                <a:effectLst/>
                <a:latin typeface="Muli"/>
              </a:rPr>
              <a:t>As constant extra space is used.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8718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92F4-EB8B-4434-BE5C-2F15E5D0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660"/>
            <a:ext cx="10515600" cy="5644303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approach</a:t>
            </a:r>
          </a:p>
          <a:p>
            <a:r>
              <a:rPr lang="en-IN" sz="1000" b="0" i="0" dirty="0">
                <a:solidFill>
                  <a:srgbClr val="273239"/>
                </a:solidFill>
                <a:effectLst/>
                <a:latin typeface="urw-din"/>
              </a:rPr>
              <a:t>(Sorting and Two-Pointers technique.</a:t>
            </a:r>
            <a:r>
              <a:rPr lang="en-US" sz="1000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</a:p>
          <a:p>
            <a:r>
              <a:rPr lang="en-US" sz="1000" dirty="0">
                <a:solidFill>
                  <a:srgbClr val="273239"/>
                </a:solidFill>
                <a:latin typeface="urw-din"/>
              </a:rPr>
              <a:t>But we have to use it only then if our problem statement Is to only check if pair exist, and not returning the pair actually.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rgbClr val="273239"/>
                </a:solidFill>
                <a:effectLst/>
                <a:latin typeface="urw-din"/>
              </a:rPr>
              <a:t>Time Complexity:</a:t>
            </a:r>
            <a:r>
              <a:rPr lang="en-US" sz="1000" b="0" i="0" dirty="0">
                <a:solidFill>
                  <a:srgbClr val="273239"/>
                </a:solidFill>
                <a:effectLst/>
                <a:latin typeface="urw-din"/>
              </a:rPr>
              <a:t> Depends on what sorting algorithm we use.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73239"/>
                </a:solidFill>
                <a:effectLst/>
                <a:latin typeface="urw-din"/>
              </a:rPr>
              <a:t>If Merge Sort or Heap Sort is used then (-)(</a:t>
            </a:r>
            <a:r>
              <a:rPr lang="en-US" sz="1000" b="0" i="0" dirty="0" err="1">
                <a:solidFill>
                  <a:srgbClr val="273239"/>
                </a:solidFill>
                <a:effectLst/>
                <a:latin typeface="urw-din"/>
              </a:rPr>
              <a:t>nlogn</a:t>
            </a:r>
            <a:r>
              <a:rPr lang="en-US" sz="1000" b="0" i="0" dirty="0">
                <a:solidFill>
                  <a:srgbClr val="273239"/>
                </a:solidFill>
                <a:effectLst/>
                <a:latin typeface="urw-din"/>
              </a:rPr>
              <a:t>) in the worst case.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73239"/>
                </a:solidFill>
                <a:effectLst/>
                <a:latin typeface="urw-din"/>
              </a:rPr>
              <a:t>If Quick Sort is used then O(n^2) in the worst case.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rgbClr val="273239"/>
                </a:solidFill>
                <a:effectLst/>
                <a:latin typeface="urw-din"/>
              </a:rPr>
              <a:t>Auxiliary Space:</a:t>
            </a:r>
            <a:r>
              <a:rPr lang="en-US" sz="1000" b="0" i="0" dirty="0">
                <a:solidFill>
                  <a:srgbClr val="273239"/>
                </a:solidFill>
                <a:effectLst/>
                <a:latin typeface="urw-din"/>
              </a:rPr>
              <a:t> This too depends on sorting algorithm. The auxiliary space is O(n) for merge sort and O(1) for Heap Sort.</a:t>
            </a:r>
          </a:p>
          <a:p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B5A587E-2002-4CDB-9F73-7DC62578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82" y="2600209"/>
            <a:ext cx="11650462" cy="410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hasArrayTwoCandidates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A[],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 r;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Sort the elements */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Arrays.sort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Now look for the two candidates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in the sorted array*/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 &lt; r)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(A[l] + A[r] == sum)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(A[l] + A[r] &lt; sum)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l++;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] + A[j] &gt; sum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r--;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2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989A-64EC-42F2-B69C-F30CA5F8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316420"/>
            <a:ext cx="10515600" cy="435133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approach(Most efficient approach)</a:t>
            </a:r>
          </a:p>
          <a:p>
            <a:r>
              <a:rPr lang="en-US" sz="2000" dirty="0"/>
              <a:t>If duplicate pairs are not considered, then we can use </a:t>
            </a:r>
            <a:r>
              <a:rPr lang="en-US" sz="2000" dirty="0" err="1"/>
              <a:t>Hashset</a:t>
            </a:r>
            <a:r>
              <a:rPr lang="en-US" sz="2000" dirty="0"/>
              <a:t> as below</a:t>
            </a:r>
          </a:p>
          <a:p>
            <a:r>
              <a:rPr lang="en-US" sz="2000" dirty="0"/>
              <a:t>If duplicate pair needs to be considered then , we have to use </a:t>
            </a:r>
            <a:r>
              <a:rPr lang="en-US" sz="2000" dirty="0" err="1"/>
              <a:t>Hashmap</a:t>
            </a:r>
            <a:r>
              <a:rPr lang="en-US" sz="2000" dirty="0"/>
              <a:t> as in next slide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0AC440-D053-4846-A118-42B102E5C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018" y="3323424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PairSum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printpairs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HashSet&lt;Integer&gt; s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HashSet&lt;Integer&gt;();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 = sum -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checking for condition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s.contains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(temp)) 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"Pair with given sum "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sum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is ("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temp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s.add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0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D66A-C1AD-491E-8A6E-AEABDC16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HashMap(if duplicates are considered)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A1A0-3841-448D-BF1D-D94B2285A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334" y="1562469"/>
            <a:ext cx="3991252" cy="5481961"/>
          </a:xfrm>
        </p:spPr>
        <p:txBody>
          <a:bodyPr>
            <a:noAutofit/>
          </a:bodyPr>
          <a:lstStyle/>
          <a:p>
            <a:pPr algn="l"/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</a:t>
            </a:r>
          </a:p>
          <a:p>
            <a:pPr algn="l"/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complement = sum -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endParaRPr lang="en-IN" sz="800" dirty="0">
              <a:latin typeface="Consolas" panose="020B0609020204030204" pitchFamily="49" charset="0"/>
            </a:endParaRPr>
          </a:p>
          <a:p>
            <a:pPr algn="l"/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mp.containsKey</a:t>
            </a:r>
            <a:r>
              <a:rPr lang="en-IN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(complement)) </a:t>
            </a:r>
          </a:p>
          <a:p>
            <a:pPr algn="l"/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algn="l"/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IN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mp.get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(complement);</a:t>
            </a:r>
          </a:p>
          <a:p>
            <a:pPr algn="l"/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IN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mp.containsKey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])) </a:t>
            </a:r>
          </a:p>
          <a:p>
            <a:pPr algn="l"/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algn="l"/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mp.put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], 1);</a:t>
            </a:r>
          </a:p>
          <a:p>
            <a:pPr algn="l"/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</a:p>
          <a:p>
            <a:pPr algn="l"/>
            <a:endParaRPr lang="en-IN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//Increase the count of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arr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[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] in the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hashmap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/dictionary by 1</a:t>
            </a:r>
          </a:p>
          <a:p>
            <a:pPr algn="l"/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</a:p>
          <a:p>
            <a:pPr algn="l"/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mp.put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IN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mp.get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]) + 1);</a:t>
            </a:r>
          </a:p>
          <a:p>
            <a:pPr algn="l"/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  } return </a:t>
            </a:r>
            <a:r>
              <a:rPr lang="en-IN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anss</a:t>
            </a:r>
            <a:r>
              <a:rPr lang="en-IN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1DE84-0DA4-4870-B0F8-F45397387E5D}"/>
              </a:ext>
            </a:extLst>
          </p:cNvPr>
          <p:cNvSpPr txBox="1"/>
          <p:nvPr/>
        </p:nvSpPr>
        <p:spPr>
          <a:xfrm>
            <a:off x="507507" y="1690688"/>
            <a:ext cx="35229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n = </a:t>
            </a:r>
            <a:r>
              <a:rPr lang="en-IN" dirty="0" err="1"/>
              <a:t>arr.length</a:t>
            </a:r>
            <a:r>
              <a:rPr lang="en-IN" dirty="0"/>
              <a:t>;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    Map&lt;Integer, Integer&gt; </a:t>
            </a:r>
            <a:r>
              <a:rPr lang="en-IN" dirty="0" err="1"/>
              <a:t>mp</a:t>
            </a:r>
            <a:r>
              <a:rPr lang="en-IN" dirty="0"/>
              <a:t> = new HashMap&lt;&gt;();</a:t>
            </a:r>
          </a:p>
          <a:p>
            <a:r>
              <a:rPr lang="en-IN" dirty="0"/>
              <a:t>	    long </a:t>
            </a:r>
            <a:r>
              <a:rPr lang="en-IN" dirty="0" err="1"/>
              <a:t>ans</a:t>
            </a:r>
            <a:r>
              <a:rPr lang="en-IN" dirty="0"/>
              <a:t> = 0L;</a:t>
            </a:r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340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DAFC-CAEE-477F-AB31-14425C1E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Pairs with difference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F4B8-D54D-4F52-9031-CAB2E096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latin typeface="SourceCodePro, monospace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</a:t>
            </a:r>
            <a:r>
              <a:rPr lang="en-IN" b="0" dirty="0">
                <a:solidFill>
                  <a:srgbClr val="0000FF"/>
                </a:solidFill>
                <a:effectLst/>
                <a:latin typeface="SourceCodePro, monospace"/>
              </a:rPr>
              <a:t>static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</a:t>
            </a:r>
            <a:r>
              <a:rPr lang="en-IN" b="0" dirty="0">
                <a:solidFill>
                  <a:srgbClr val="0000FF"/>
                </a:solidFill>
                <a:effectLst/>
                <a:latin typeface="SourceCodePro, monospace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pairs(</a:t>
            </a:r>
            <a:r>
              <a:rPr lang="en-IN" b="0" dirty="0">
                <a:solidFill>
                  <a:srgbClr val="0000FF"/>
                </a:solidFill>
                <a:effectLst/>
                <a:latin typeface="SourceCodePro, monospace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k, List&lt;Integer&gt; 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) 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</a:t>
            </a:r>
            <a:r>
              <a:rPr lang="en-IN" b="0" dirty="0">
                <a:solidFill>
                  <a:srgbClr val="137C36"/>
                </a:solidFill>
                <a:effectLst/>
                <a:latin typeface="SourceCodePro, monospace"/>
              </a:rPr>
              <a:t>// Write your code here</a:t>
            </a:r>
            <a:endParaRPr lang="en-IN" b="0" dirty="0">
              <a:solidFill>
                <a:srgbClr val="000000"/>
              </a:solidFill>
              <a:effectLst/>
              <a:latin typeface="SourceCodePro, monospace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HashSet&lt;Integer&gt; il=</a:t>
            </a:r>
            <a:r>
              <a:rPr lang="en-IN" b="0" dirty="0">
                <a:solidFill>
                  <a:srgbClr val="0000FF"/>
                </a:solidFill>
                <a:effectLst/>
                <a:latin typeface="SourceCodePro, monospace"/>
              </a:rPr>
              <a:t>new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HashSet&lt;Integer&gt;();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il.add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arr.get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(</a:t>
            </a:r>
            <a:r>
              <a:rPr lang="en-IN" b="0" dirty="0">
                <a:solidFill>
                  <a:srgbClr val="137C36"/>
                </a:solidFill>
                <a:effectLst/>
                <a:latin typeface="SourceCodePro, monospace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));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</a:t>
            </a:r>
            <a:r>
              <a:rPr lang="en-IN" b="0" dirty="0">
                <a:solidFill>
                  <a:srgbClr val="0000FF"/>
                </a:solidFill>
                <a:effectLst/>
                <a:latin typeface="SourceCodePro, monospace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count=</a:t>
            </a:r>
            <a:r>
              <a:rPr lang="en-IN" b="0" dirty="0">
                <a:solidFill>
                  <a:srgbClr val="137C36"/>
                </a:solidFill>
                <a:effectLst/>
                <a:latin typeface="SourceCodePro, monospace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</a:t>
            </a:r>
            <a:r>
              <a:rPr lang="en-IN" b="0" dirty="0">
                <a:solidFill>
                  <a:srgbClr val="0000FF"/>
                </a:solidFill>
                <a:effectLst/>
                <a:latin typeface="SourceCodePro, monospace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SourceCodePro, monospace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=</a:t>
            </a:r>
            <a:r>
              <a:rPr lang="en-IN" b="0" dirty="0">
                <a:solidFill>
                  <a:srgbClr val="137C36"/>
                </a:solidFill>
                <a:effectLst/>
                <a:latin typeface="SourceCodePro, monospace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;i&lt;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arr.size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();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++)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</a:t>
            </a:r>
            <a:r>
              <a:rPr lang="en-IN" b="0" dirty="0">
                <a:solidFill>
                  <a:srgbClr val="0000FF"/>
                </a:solidFill>
                <a:effectLst/>
                <a:latin typeface="SourceCodePro, monospace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=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arr.get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</a:t>
            </a:r>
            <a:r>
              <a:rPr lang="en-IN" b="0" dirty="0">
                <a:solidFill>
                  <a:srgbClr val="0000FF"/>
                </a:solidFill>
                <a:effectLst/>
                <a:latin typeface="SourceCodePro, monospace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il.contains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num+k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))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</a:t>
            </a:r>
            <a:r>
              <a:rPr lang="en-IN" b="0" dirty="0">
                <a:solidFill>
                  <a:srgbClr val="137C36"/>
                </a:solidFill>
                <a:effectLst/>
                <a:latin typeface="SourceCodePro, monospace"/>
              </a:rPr>
              <a:t>//    </a:t>
            </a:r>
            <a:r>
              <a:rPr lang="en-IN" b="0" dirty="0" err="1">
                <a:solidFill>
                  <a:srgbClr val="137C36"/>
                </a:solidFill>
                <a:effectLst/>
                <a:latin typeface="SourceCodePro, monospace"/>
              </a:rPr>
              <a:t>System.out.println</a:t>
            </a:r>
            <a:r>
              <a:rPr lang="en-IN" b="0" dirty="0">
                <a:solidFill>
                  <a:srgbClr val="137C36"/>
                </a:solidFill>
                <a:effectLst/>
                <a:latin typeface="SourceCodePro, monospace"/>
              </a:rPr>
              <a:t>(</a:t>
            </a:r>
            <a:r>
              <a:rPr lang="en-IN" b="0" dirty="0" err="1">
                <a:solidFill>
                  <a:srgbClr val="137C36"/>
                </a:solidFill>
                <a:effectLst/>
                <a:latin typeface="SourceCodePro, monospace"/>
              </a:rPr>
              <a:t>num</a:t>
            </a:r>
            <a:r>
              <a:rPr lang="en-IN" b="0" dirty="0">
                <a:solidFill>
                  <a:srgbClr val="137C36"/>
                </a:solidFill>
                <a:effectLst/>
                <a:latin typeface="SourceCodePro, monospace"/>
              </a:rPr>
              <a:t>+" "+(</a:t>
            </a:r>
            <a:r>
              <a:rPr lang="en-IN" b="0" dirty="0" err="1">
                <a:solidFill>
                  <a:srgbClr val="137C36"/>
                </a:solidFill>
                <a:effectLst/>
                <a:latin typeface="SourceCodePro, monospace"/>
              </a:rPr>
              <a:t>num+k</a:t>
            </a:r>
            <a:r>
              <a:rPr lang="en-IN" b="0" dirty="0">
                <a:solidFill>
                  <a:srgbClr val="137C36"/>
                </a:solidFill>
                <a:effectLst/>
                <a:latin typeface="SourceCodePro, monospace"/>
              </a:rPr>
              <a:t>));</a:t>
            </a:r>
            <a:endParaRPr lang="en-IN" b="0" dirty="0">
              <a:solidFill>
                <a:srgbClr val="000000"/>
              </a:solidFill>
              <a:effectLst/>
              <a:latin typeface="SourceCodePro, monospace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    count++;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</a:t>
            </a:r>
            <a:r>
              <a:rPr lang="en-IN" b="0" dirty="0">
                <a:solidFill>
                  <a:srgbClr val="0000FF"/>
                </a:solidFill>
                <a:effectLst/>
                <a:latin typeface="SourceCodePro, monospace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il.contains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-k))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</a:t>
            </a:r>
            <a:r>
              <a:rPr lang="en-IN" b="0" dirty="0">
                <a:solidFill>
                  <a:srgbClr val="137C36"/>
                </a:solidFill>
                <a:effectLst/>
                <a:latin typeface="SourceCodePro, monospace"/>
              </a:rPr>
              <a:t>//    </a:t>
            </a:r>
            <a:r>
              <a:rPr lang="en-IN" b="0" dirty="0" err="1">
                <a:solidFill>
                  <a:srgbClr val="137C36"/>
                </a:solidFill>
                <a:effectLst/>
                <a:latin typeface="SourceCodePro, monospace"/>
              </a:rPr>
              <a:t>System.out.println</a:t>
            </a:r>
            <a:r>
              <a:rPr lang="en-IN" b="0" dirty="0">
                <a:solidFill>
                  <a:srgbClr val="137C36"/>
                </a:solidFill>
                <a:effectLst/>
                <a:latin typeface="SourceCodePro, monospace"/>
              </a:rPr>
              <a:t>(</a:t>
            </a:r>
            <a:r>
              <a:rPr lang="en-IN" b="0" dirty="0" err="1">
                <a:solidFill>
                  <a:srgbClr val="137C36"/>
                </a:solidFill>
                <a:effectLst/>
                <a:latin typeface="SourceCodePro, monospace"/>
              </a:rPr>
              <a:t>num</a:t>
            </a:r>
            <a:r>
              <a:rPr lang="en-IN" b="0" dirty="0">
                <a:solidFill>
                  <a:srgbClr val="137C36"/>
                </a:solidFill>
                <a:effectLst/>
                <a:latin typeface="SourceCodePro, monospace"/>
              </a:rPr>
              <a:t>+" "+(</a:t>
            </a:r>
            <a:r>
              <a:rPr lang="en-IN" b="0" dirty="0" err="1">
                <a:solidFill>
                  <a:srgbClr val="137C36"/>
                </a:solidFill>
                <a:effectLst/>
                <a:latin typeface="SourceCodePro, monospace"/>
              </a:rPr>
              <a:t>num</a:t>
            </a:r>
            <a:r>
              <a:rPr lang="en-IN" b="0" dirty="0">
                <a:solidFill>
                  <a:srgbClr val="137C36"/>
                </a:solidFill>
                <a:effectLst/>
                <a:latin typeface="SourceCodePro, monospace"/>
              </a:rPr>
              <a:t>-k));</a:t>
            </a:r>
            <a:endParaRPr lang="en-IN" b="0" dirty="0">
              <a:solidFill>
                <a:srgbClr val="000000"/>
              </a:solidFill>
              <a:effectLst/>
              <a:latin typeface="SourceCodePro, monospace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    count++;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il.add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arr.get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));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}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       </a:t>
            </a:r>
            <a:r>
              <a:rPr lang="en-IN" b="0" dirty="0">
                <a:solidFill>
                  <a:srgbClr val="0000FF"/>
                </a:solidFill>
                <a:effectLst/>
                <a:latin typeface="SourceCodePro, monospace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 count;</a:t>
            </a:r>
          </a:p>
          <a:p>
            <a:br>
              <a:rPr lang="en-IN" b="0">
                <a:solidFill>
                  <a:srgbClr val="000000"/>
                </a:solidFill>
                <a:effectLst/>
                <a:latin typeface="SourceCodePro, monospace"/>
              </a:rPr>
            </a:br>
            <a:r>
              <a:rPr lang="en-IN" b="0">
                <a:solidFill>
                  <a:srgbClr val="000000"/>
                </a:solidFill>
                <a:effectLst/>
                <a:latin typeface="SourceCodePro, monospace"/>
              </a:rPr>
              <a:t>    }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3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1337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Muli</vt:lpstr>
      <vt:lpstr>SourceCodePro, monospace</vt:lpstr>
      <vt:lpstr>urw-din</vt:lpstr>
      <vt:lpstr>Office Theme</vt:lpstr>
      <vt:lpstr>Find all pairs in array with given sum</vt:lpstr>
      <vt:lpstr>PowerPoint Presentation</vt:lpstr>
      <vt:lpstr>PowerPoint Presentation</vt:lpstr>
      <vt:lpstr>HashMap(if duplicates are considered)</vt:lpstr>
      <vt:lpstr>Pairs with difference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16</cp:revision>
  <dcterms:created xsi:type="dcterms:W3CDTF">2021-10-16T08:37:39Z</dcterms:created>
  <dcterms:modified xsi:type="dcterms:W3CDTF">2021-10-16T12:48:55Z</dcterms:modified>
</cp:coreProperties>
</file>