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B869-4FEA-4CDD-8B1D-FDC4F0346B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0FE84B-F78C-4F12-8481-C6417E938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1E673-34DA-4D47-B689-75F984679F30}"/>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5" name="Footer Placeholder 4">
            <a:extLst>
              <a:ext uri="{FF2B5EF4-FFF2-40B4-BE49-F238E27FC236}">
                <a16:creationId xmlns:a16="http://schemas.microsoft.com/office/drawing/2014/main" id="{FDC4E335-708E-4EDB-A312-08F0DEEC5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F8418-CF64-49AC-9A55-D122054AA0A2}"/>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420297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5D68-E950-4A43-9575-852559555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209492-6EDB-4702-97A7-BCDDC2B265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456C0-5ECC-469B-A05A-82BAE1E7A790}"/>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5" name="Footer Placeholder 4">
            <a:extLst>
              <a:ext uri="{FF2B5EF4-FFF2-40B4-BE49-F238E27FC236}">
                <a16:creationId xmlns:a16="http://schemas.microsoft.com/office/drawing/2014/main" id="{3B0977C8-2DCD-45ED-A93D-A242FBA77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D22343-2ABE-4F05-B907-32158F2341EC}"/>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23562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BDDD2-39A8-40F4-87B6-F380283E61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75FEE8-CB15-49DA-88EF-1D67CC4E7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DAAF0F-8D6D-4458-8BA6-65FC3CC4712B}"/>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5" name="Footer Placeholder 4">
            <a:extLst>
              <a:ext uri="{FF2B5EF4-FFF2-40B4-BE49-F238E27FC236}">
                <a16:creationId xmlns:a16="http://schemas.microsoft.com/office/drawing/2014/main" id="{DB7D6D2D-8340-4E4A-9396-89B7E93E9C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BFE3F-761A-4221-8D0C-213D2B7592BB}"/>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367875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D53-6267-4A0E-8E1A-1440ABFF0B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229607-C3E1-410D-A77F-D13E36C57C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5A924-0F39-4964-BE07-D5F5DEB1B5D3}"/>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5" name="Footer Placeholder 4">
            <a:extLst>
              <a:ext uri="{FF2B5EF4-FFF2-40B4-BE49-F238E27FC236}">
                <a16:creationId xmlns:a16="http://schemas.microsoft.com/office/drawing/2014/main" id="{BA83C90D-7F03-4672-A5E7-D69CC8ABF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E9B69-0BA6-430A-907A-CC8C2DEF674E}"/>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175615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EF32-5D49-43DF-96BB-9C69F567C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11F048-869B-4D97-BFEF-57D5C970A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5892C5-3CA3-4C47-AD97-6A2F019DBA9C}"/>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5" name="Footer Placeholder 4">
            <a:extLst>
              <a:ext uri="{FF2B5EF4-FFF2-40B4-BE49-F238E27FC236}">
                <a16:creationId xmlns:a16="http://schemas.microsoft.com/office/drawing/2014/main" id="{FA6AABEC-863F-4A49-819E-31EE456E4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7D0419-66F6-4ED3-BEEF-A85D30890EBC}"/>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83467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30C9-8D9D-49B8-8412-FFF3D403A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25659E-0AC5-4602-8BC8-CF5DDF6D8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8AFE84-E98D-463C-9420-C276101C2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76FEAD-37F2-4BD8-A915-8247571054EB}"/>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6" name="Footer Placeholder 5">
            <a:extLst>
              <a:ext uri="{FF2B5EF4-FFF2-40B4-BE49-F238E27FC236}">
                <a16:creationId xmlns:a16="http://schemas.microsoft.com/office/drawing/2014/main" id="{F5ABE6E0-1395-412C-889D-D5EB17C5A8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A411A-5C20-4871-B743-4F01B7153ED7}"/>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209775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C289-9CF4-4977-B527-C88EDD6828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18826D-8A34-464D-B8D5-A10E168603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E710F-228F-4BBF-90A3-29E7AD89D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278D40-C884-44AD-9B4E-64E2C03DE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48954-D384-4FCE-9A34-F89373F73F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9E96BF-27D7-4792-B960-4B9B8EE3CDCF}"/>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8" name="Footer Placeholder 7">
            <a:extLst>
              <a:ext uri="{FF2B5EF4-FFF2-40B4-BE49-F238E27FC236}">
                <a16:creationId xmlns:a16="http://schemas.microsoft.com/office/drawing/2014/main" id="{CC1D897A-8AF8-42CB-B207-1B93679220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1C72B6-3EC9-4A25-B64A-2934D853D921}"/>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36520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928E-E30D-4CC0-BD2E-61743E7FE5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BE1E94-46EF-476E-A7FF-23BC58A12835}"/>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4" name="Footer Placeholder 3">
            <a:extLst>
              <a:ext uri="{FF2B5EF4-FFF2-40B4-BE49-F238E27FC236}">
                <a16:creationId xmlns:a16="http://schemas.microsoft.com/office/drawing/2014/main" id="{CA13C477-14CA-4822-8CC5-8C5EA29E3C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9E3ABE-100D-430E-860A-E63372AE671A}"/>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175475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B6EA6-3CC8-41E5-B320-C14F2B805887}"/>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3" name="Footer Placeholder 2">
            <a:extLst>
              <a:ext uri="{FF2B5EF4-FFF2-40B4-BE49-F238E27FC236}">
                <a16:creationId xmlns:a16="http://schemas.microsoft.com/office/drawing/2014/main" id="{C9D9D557-C436-4652-9E4B-0F1EAA938D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423570-C3F2-42DE-A836-32DF010CA22A}"/>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131099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785E-2A5A-475F-AF0D-B89382D26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8D8495-3727-4A78-95B4-7E9E982FAD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77F9A3-4A54-4A10-A4AB-54DC4F281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D42E6-6328-4408-AE6F-F1022D91B182}"/>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6" name="Footer Placeholder 5">
            <a:extLst>
              <a:ext uri="{FF2B5EF4-FFF2-40B4-BE49-F238E27FC236}">
                <a16:creationId xmlns:a16="http://schemas.microsoft.com/office/drawing/2014/main" id="{5414E8D8-4272-4474-83CA-7EBAC469F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7B7441-2EA3-4F8F-AF8C-941AE7CCEE43}"/>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37910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1AE2-321B-4B09-8FE0-BD7FC08F6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8C679B-D794-441E-8965-1C1DE4EEB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5F4275-57C2-4610-A9A7-582DEBB66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2966D-70B2-43AB-9BDC-219F2ECA571F}"/>
              </a:ext>
            </a:extLst>
          </p:cNvPr>
          <p:cNvSpPr>
            <a:spLocks noGrp="1"/>
          </p:cNvSpPr>
          <p:nvPr>
            <p:ph type="dt" sz="half" idx="10"/>
          </p:nvPr>
        </p:nvSpPr>
        <p:spPr/>
        <p:txBody>
          <a:bodyPr/>
          <a:lstStyle/>
          <a:p>
            <a:fld id="{64B2CC5F-1DEA-489F-8E22-812A5AD9D4C5}" type="datetimeFigureOut">
              <a:rPr lang="en-IN" smtClean="0"/>
              <a:t>16-11-2021</a:t>
            </a:fld>
            <a:endParaRPr lang="en-IN"/>
          </a:p>
        </p:txBody>
      </p:sp>
      <p:sp>
        <p:nvSpPr>
          <p:cNvPr id="6" name="Footer Placeholder 5">
            <a:extLst>
              <a:ext uri="{FF2B5EF4-FFF2-40B4-BE49-F238E27FC236}">
                <a16:creationId xmlns:a16="http://schemas.microsoft.com/office/drawing/2014/main" id="{35102A20-9C6B-4D2B-8C48-8B931256FA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B7E999-4641-4205-B17F-27E13992494A}"/>
              </a:ext>
            </a:extLst>
          </p:cNvPr>
          <p:cNvSpPr>
            <a:spLocks noGrp="1"/>
          </p:cNvSpPr>
          <p:nvPr>
            <p:ph type="sldNum" sz="quarter" idx="12"/>
          </p:nvPr>
        </p:nvSpPr>
        <p:spPr/>
        <p:txBody>
          <a:bodyPr/>
          <a:lstStyle/>
          <a:p>
            <a:fld id="{AD23AB42-7EE5-45E7-A7AF-1D75FEA94539}" type="slidenum">
              <a:rPr lang="en-IN" smtClean="0"/>
              <a:t>‹#›</a:t>
            </a:fld>
            <a:endParaRPr lang="en-IN"/>
          </a:p>
        </p:txBody>
      </p:sp>
    </p:spTree>
    <p:extLst>
      <p:ext uri="{BB962C8B-B14F-4D97-AF65-F5344CB8AC3E}">
        <p14:creationId xmlns:p14="http://schemas.microsoft.com/office/powerpoint/2010/main" val="302638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A353A-8183-44C9-91D3-CE633976F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E68FF-D972-4CF4-BA66-AC7965661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2302D-4D46-4B68-BF4A-D16F2E4F98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2CC5F-1DEA-489F-8E22-812A5AD9D4C5}" type="datetimeFigureOut">
              <a:rPr lang="en-IN" smtClean="0"/>
              <a:t>16-11-2021</a:t>
            </a:fld>
            <a:endParaRPr lang="en-IN"/>
          </a:p>
        </p:txBody>
      </p:sp>
      <p:sp>
        <p:nvSpPr>
          <p:cNvPr id="5" name="Footer Placeholder 4">
            <a:extLst>
              <a:ext uri="{FF2B5EF4-FFF2-40B4-BE49-F238E27FC236}">
                <a16:creationId xmlns:a16="http://schemas.microsoft.com/office/drawing/2014/main" id="{80407339-9384-482E-9B3E-F51D709929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006356-484C-4BAA-BE86-E22E966CA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3AB42-7EE5-45E7-A7AF-1D75FEA94539}" type="slidenum">
              <a:rPr lang="en-IN" smtClean="0"/>
              <a:t>‹#›</a:t>
            </a:fld>
            <a:endParaRPr lang="en-IN"/>
          </a:p>
        </p:txBody>
      </p:sp>
    </p:spTree>
    <p:extLst>
      <p:ext uri="{BB962C8B-B14F-4D97-AF65-F5344CB8AC3E}">
        <p14:creationId xmlns:p14="http://schemas.microsoft.com/office/powerpoint/2010/main" val="332609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5EF7-7054-41AC-9080-42C34624F30A}"/>
              </a:ext>
            </a:extLst>
          </p:cNvPr>
          <p:cNvSpPr>
            <a:spLocks noGrp="1"/>
          </p:cNvSpPr>
          <p:nvPr>
            <p:ph type="ctrTitle"/>
          </p:nvPr>
        </p:nvSpPr>
        <p:spPr/>
        <p:txBody>
          <a:bodyPr/>
          <a:lstStyle/>
          <a:p>
            <a:r>
              <a:rPr lang="en-US" dirty="0"/>
              <a:t>Threads</a:t>
            </a:r>
            <a:endParaRPr lang="en-IN" dirty="0"/>
          </a:p>
        </p:txBody>
      </p:sp>
      <p:sp>
        <p:nvSpPr>
          <p:cNvPr id="3" name="Subtitle 2">
            <a:extLst>
              <a:ext uri="{FF2B5EF4-FFF2-40B4-BE49-F238E27FC236}">
                <a16:creationId xmlns:a16="http://schemas.microsoft.com/office/drawing/2014/main" id="{C352EE54-C1D8-4307-B450-8F75FDCC4A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1438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2DF97-0FAF-4712-A57C-756074E06555}"/>
              </a:ext>
            </a:extLst>
          </p:cNvPr>
          <p:cNvSpPr>
            <a:spLocks noGrp="1"/>
          </p:cNvSpPr>
          <p:nvPr>
            <p:ph idx="1"/>
          </p:nvPr>
        </p:nvSpPr>
        <p:spPr>
          <a:xfrm>
            <a:off x="838200" y="603315"/>
            <a:ext cx="10515600" cy="5573648"/>
          </a:xfrm>
        </p:spPr>
        <p:txBody>
          <a:bodyPr/>
          <a:lstStyle/>
          <a:p>
            <a:r>
              <a:rPr lang="en-US" dirty="0"/>
              <a:t>What is a Thread?</a:t>
            </a:r>
          </a:p>
          <a:p>
            <a:endParaRPr lang="en-US" dirty="0"/>
          </a:p>
          <a:p>
            <a:pPr lvl="1" algn="just"/>
            <a:r>
              <a:rPr lang="en-US" b="0" i="0" dirty="0">
                <a:solidFill>
                  <a:srgbClr val="333333"/>
                </a:solidFill>
                <a:effectLst/>
                <a:latin typeface="inter-regular"/>
              </a:rPr>
              <a:t>A thread is a lightweight sub-process, the smallest unit of processing. </a:t>
            </a:r>
          </a:p>
          <a:p>
            <a:pPr lvl="1" algn="just"/>
            <a:r>
              <a:rPr lang="en-US" b="0" i="0" dirty="0">
                <a:solidFill>
                  <a:srgbClr val="333333"/>
                </a:solidFill>
                <a:effectLst/>
                <a:latin typeface="inter-regular"/>
              </a:rPr>
              <a:t>Multiprocessing and multithreading, both are used to achieve </a:t>
            </a:r>
            <a:r>
              <a:rPr lang="en-US" b="0" i="0" dirty="0" err="1">
                <a:solidFill>
                  <a:srgbClr val="333333"/>
                </a:solidFill>
                <a:effectLst/>
                <a:latin typeface="inter-regular"/>
              </a:rPr>
              <a:t>multitasking.However</a:t>
            </a:r>
            <a:r>
              <a:rPr lang="en-US" b="0" i="0" dirty="0">
                <a:solidFill>
                  <a:srgbClr val="333333"/>
                </a:solidFill>
                <a:effectLst/>
                <a:latin typeface="inter-regular"/>
              </a:rPr>
              <a:t>, we use multithreading than multiprocessing because threads use a shared memory area. They don't allocate separate memory area so saves memory, and context-switching between the threads takes less time than process.</a:t>
            </a:r>
          </a:p>
          <a:p>
            <a:pPr lvl="1" algn="just"/>
            <a:r>
              <a:rPr lang="en-US" b="0" i="0" dirty="0">
                <a:solidFill>
                  <a:srgbClr val="333333"/>
                </a:solidFill>
                <a:effectLst/>
                <a:latin typeface="inter-regular"/>
              </a:rPr>
              <a:t>Threads are independent. If there occurs exception in one thread, it doesn't affect other threads. It uses a shared memory area.</a:t>
            </a:r>
          </a:p>
          <a:p>
            <a:endParaRPr lang="en-IN" dirty="0"/>
          </a:p>
        </p:txBody>
      </p:sp>
    </p:spTree>
    <p:extLst>
      <p:ext uri="{BB962C8B-B14F-4D97-AF65-F5344CB8AC3E}">
        <p14:creationId xmlns:p14="http://schemas.microsoft.com/office/powerpoint/2010/main" val="311645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13AFAE-AEEB-448D-81C2-BEB164EEA849}"/>
              </a:ext>
            </a:extLst>
          </p:cNvPr>
          <p:cNvSpPr>
            <a:spLocks noGrp="1"/>
          </p:cNvSpPr>
          <p:nvPr>
            <p:ph idx="1"/>
          </p:nvPr>
        </p:nvSpPr>
        <p:spPr>
          <a:xfrm>
            <a:off x="329152" y="169682"/>
            <a:ext cx="10515600" cy="5752757"/>
          </a:xfrm>
        </p:spPr>
        <p:txBody>
          <a:bodyPr/>
          <a:lstStyle/>
          <a:p>
            <a:r>
              <a:rPr lang="en-US" dirty="0"/>
              <a:t>Methods to create a thread:-</a:t>
            </a:r>
          </a:p>
          <a:p>
            <a:pPr lvl="1"/>
            <a:r>
              <a:rPr lang="en-US" dirty="0"/>
              <a:t>By Extending the thread class</a:t>
            </a:r>
          </a:p>
          <a:p>
            <a:pPr lvl="1"/>
            <a:r>
              <a:rPr lang="en-US" dirty="0"/>
              <a:t>By Implementing Runnable</a:t>
            </a:r>
          </a:p>
          <a:p>
            <a:r>
              <a:rPr lang="en-US" dirty="0"/>
              <a:t>1. By Extending the thread class</a:t>
            </a:r>
          </a:p>
          <a:p>
            <a:pPr lvl="1"/>
            <a:r>
              <a:rPr lang="en-US" dirty="0"/>
              <a:t>We override run method here</a:t>
            </a:r>
          </a:p>
          <a:p>
            <a:pPr lvl="1"/>
            <a:endParaRPr lang="en-US" dirty="0"/>
          </a:p>
        </p:txBody>
      </p:sp>
      <p:sp>
        <p:nvSpPr>
          <p:cNvPr id="4" name="Rectangle 1">
            <a:extLst>
              <a:ext uri="{FF2B5EF4-FFF2-40B4-BE49-F238E27FC236}">
                <a16:creationId xmlns:a16="http://schemas.microsoft.com/office/drawing/2014/main" id="{2042518F-BDCA-4857-B05E-43EDBC1E6EC9}"/>
              </a:ext>
            </a:extLst>
          </p:cNvPr>
          <p:cNvSpPr>
            <a:spLocks noChangeArrowheads="1"/>
          </p:cNvSpPr>
          <p:nvPr/>
        </p:nvSpPr>
        <p:spPr bwMode="auto">
          <a:xfrm>
            <a:off x="1055801" y="2463981"/>
            <a:ext cx="6627044" cy="28161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class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MultithreadingDemo</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extends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Thread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run()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try</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Displaying the thread that is running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"Thread "</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Thread.currentThread</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getId</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 is running"</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catch</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(Exception 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Throwing an exception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"Exception is caught"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81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51AA4-2291-4184-88D4-73971BA4EBA6}"/>
              </a:ext>
            </a:extLst>
          </p:cNvPr>
          <p:cNvSpPr>
            <a:spLocks noGrp="1"/>
          </p:cNvSpPr>
          <p:nvPr>
            <p:ph idx="1"/>
          </p:nvPr>
        </p:nvSpPr>
        <p:spPr>
          <a:xfrm>
            <a:off x="244612" y="218321"/>
            <a:ext cx="10515600" cy="5554794"/>
          </a:xfrm>
        </p:spPr>
        <p:txBody>
          <a:bodyPr/>
          <a:lstStyle/>
          <a:p>
            <a:r>
              <a:rPr lang="en-US" dirty="0"/>
              <a:t>2. By Implementing the runnable</a:t>
            </a:r>
          </a:p>
          <a:p>
            <a:pPr lvl="1"/>
            <a:r>
              <a:rPr lang="en-US" dirty="0"/>
              <a:t>Example:-</a:t>
            </a:r>
          </a:p>
          <a:p>
            <a:pPr lvl="1"/>
            <a:r>
              <a:rPr lang="en-IN" dirty="0"/>
              <a:t>s</a:t>
            </a:r>
          </a:p>
        </p:txBody>
      </p:sp>
      <p:sp>
        <p:nvSpPr>
          <p:cNvPr id="4" name="Rectangle 1">
            <a:extLst>
              <a:ext uri="{FF2B5EF4-FFF2-40B4-BE49-F238E27FC236}">
                <a16:creationId xmlns:a16="http://schemas.microsoft.com/office/drawing/2014/main" id="{887CC516-7B18-40EF-8520-B85E11B01152}"/>
              </a:ext>
            </a:extLst>
          </p:cNvPr>
          <p:cNvSpPr>
            <a:spLocks noChangeArrowheads="1"/>
          </p:cNvSpPr>
          <p:nvPr/>
        </p:nvSpPr>
        <p:spPr bwMode="auto">
          <a:xfrm>
            <a:off x="786435" y="1233860"/>
            <a:ext cx="5166893" cy="48474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class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MultithreadingDemo</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implements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Runnable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run()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try</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Displaying the thread that is running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"Thread "</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Thread.currentThread</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getId</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 is running"</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catch</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(Exception 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Throwing an exception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"Exception is caught"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Main Class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class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Multithread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static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main(String[] </a:t>
            </a:r>
            <a:r>
              <a:rPr kumimoji="0" lang="en-US" altLang="en-US" sz="1100" b="0" i="0" u="none" strike="noStrike" cap="none" normalizeH="0" baseline="0" dirty="0" err="1">
                <a:ln>
                  <a:noFill/>
                </a:ln>
                <a:solidFill>
                  <a:srgbClr val="000000"/>
                </a:solidFill>
                <a:effectLst/>
                <a:latin typeface="Consolas" panose="020B0609020204030204" pitchFamily="49" charset="0"/>
              </a:rPr>
              <a:t>args</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 = </a:t>
            </a:r>
            <a:r>
              <a:rPr kumimoji="0" lang="en-US" altLang="en-US" sz="1100" b="0" i="0" u="none" strike="noStrike" cap="none" normalizeH="0" baseline="0" dirty="0">
                <a:ln>
                  <a:noFill/>
                </a:ln>
                <a:solidFill>
                  <a:srgbClr val="009900"/>
                </a:solidFill>
                <a:effectLst/>
                <a:latin typeface="Consolas" panose="020B0609020204030204" pitchFamily="49" charset="0"/>
              </a:rPr>
              <a:t>8</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Number of threads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273239"/>
                </a:solidFill>
                <a:effectLst/>
                <a:highlight>
                  <a:srgbClr val="FFFF00"/>
                </a:highlight>
                <a:latin typeface="Consolas" panose="020B0609020204030204" pitchFamily="49" charset="0"/>
              </a:rPr>
              <a:t>  </a:t>
            </a:r>
            <a:r>
              <a:rPr kumimoji="0" lang="en-US" altLang="en-US" sz="1100" b="1" i="0" u="none" strike="noStrike" cap="none" normalizeH="0" baseline="0" dirty="0">
                <a:ln>
                  <a:noFill/>
                </a:ln>
                <a:solidFill>
                  <a:srgbClr val="006699"/>
                </a:solidFill>
                <a:effectLst/>
                <a:highlight>
                  <a:srgbClr val="FFFF00"/>
                </a:highlight>
                <a:latin typeface="Consolas" panose="020B0609020204030204" pitchFamily="49" charset="0"/>
              </a:rPr>
              <a:t>for</a:t>
            </a:r>
            <a:r>
              <a:rPr kumimoji="0" lang="en-US" altLang="en-US" sz="800" b="0" i="0" u="none" strike="noStrike" cap="none" normalizeH="0" baseline="0" dirty="0">
                <a:ln>
                  <a:noFill/>
                </a:ln>
                <a:solidFill>
                  <a:srgbClr val="273239"/>
                </a:solidFill>
                <a:effectLst/>
                <a:highlight>
                  <a:srgbClr val="FFFF00"/>
                </a:highlight>
                <a:latin typeface="Consolas" panose="020B0609020204030204" pitchFamily="49" charset="0"/>
              </a:rPr>
              <a:t> </a:t>
            </a:r>
            <a:r>
              <a:rPr kumimoji="0" lang="en-US" altLang="en-US" sz="1100" b="0" i="0" u="none" strike="noStrike" cap="none" normalizeH="0" baseline="0" dirty="0">
                <a:ln>
                  <a:noFill/>
                </a:ln>
                <a:solidFill>
                  <a:srgbClr val="000000"/>
                </a:solidFill>
                <a:effectLst/>
                <a:highlight>
                  <a:srgbClr val="FFFF00"/>
                </a:highlight>
                <a:latin typeface="Consolas" panose="020B0609020204030204" pitchFamily="49" charset="0"/>
              </a:rPr>
              <a:t>(</a:t>
            </a:r>
            <a:r>
              <a:rPr kumimoji="0" lang="en-US" altLang="en-US" sz="1100" b="1" i="0" u="none" strike="noStrike" cap="none" normalizeH="0" baseline="0" dirty="0">
                <a:ln>
                  <a:noFill/>
                </a:ln>
                <a:solidFill>
                  <a:srgbClr val="006699"/>
                </a:solidFill>
                <a:effectLst/>
                <a:highlight>
                  <a:srgbClr val="FFFF00"/>
                </a:highlight>
                <a:latin typeface="Consolas" panose="020B0609020204030204" pitchFamily="49" charset="0"/>
              </a:rPr>
              <a:t>int</a:t>
            </a:r>
            <a:r>
              <a:rPr kumimoji="0" lang="en-US" altLang="en-US" sz="800" b="0" i="0" u="none" strike="noStrike" cap="none" normalizeH="0" baseline="0" dirty="0">
                <a:ln>
                  <a:noFill/>
                </a:ln>
                <a:solidFill>
                  <a:srgbClr val="273239"/>
                </a:solidFill>
                <a:effectLst/>
                <a:highlight>
                  <a:srgbClr val="FFFF00"/>
                </a:highlight>
                <a:latin typeface="Consolas" panose="020B0609020204030204" pitchFamily="49" charset="0"/>
              </a:rPr>
              <a:t> </a:t>
            </a:r>
            <a:r>
              <a:rPr kumimoji="0" lang="en-US" altLang="en-US" sz="1100" b="0" i="0" u="none" strike="noStrike" cap="none" normalizeH="0" baseline="0" dirty="0" err="1">
                <a:ln>
                  <a:noFill/>
                </a:ln>
                <a:solidFill>
                  <a:srgbClr val="000000"/>
                </a:solidFill>
                <a:effectLst/>
                <a:highlight>
                  <a:srgbClr val="FFFF00"/>
                </a:highlight>
                <a:latin typeface="Consolas" panose="020B0609020204030204" pitchFamily="49" charset="0"/>
              </a:rPr>
              <a:t>i</a:t>
            </a:r>
            <a:r>
              <a:rPr kumimoji="0" lang="en-US" altLang="en-US" sz="1100" b="0" i="0" u="none" strike="noStrike" cap="none" normalizeH="0" baseline="0" dirty="0">
                <a:ln>
                  <a:noFill/>
                </a:ln>
                <a:solidFill>
                  <a:srgbClr val="000000"/>
                </a:solidFill>
                <a:effectLst/>
                <a:highlight>
                  <a:srgbClr val="FFFF00"/>
                </a:highlight>
                <a:latin typeface="Consolas" panose="020B0609020204030204" pitchFamily="49" charset="0"/>
              </a:rPr>
              <a:t> = </a:t>
            </a:r>
            <a:r>
              <a:rPr kumimoji="0" lang="en-US" altLang="en-US" sz="1100" b="0" i="0" u="none" strike="noStrike" cap="none" normalizeH="0" baseline="0" dirty="0">
                <a:ln>
                  <a:noFill/>
                </a:ln>
                <a:solidFill>
                  <a:srgbClr val="009900"/>
                </a:solidFill>
                <a:effectLst/>
                <a:highlight>
                  <a:srgbClr val="FFFF00"/>
                </a:highlight>
                <a:latin typeface="Consolas" panose="020B0609020204030204" pitchFamily="49" charset="0"/>
              </a:rPr>
              <a:t>0</a:t>
            </a:r>
            <a:r>
              <a:rPr kumimoji="0" lang="en-US" altLang="en-US" sz="1100" b="0" i="0" u="none" strike="noStrike" cap="none" normalizeH="0" baseline="0" dirty="0">
                <a:ln>
                  <a:noFill/>
                </a:ln>
                <a:solidFill>
                  <a:srgbClr val="000000"/>
                </a:solidFill>
                <a:effectLst/>
                <a:highlight>
                  <a:srgbClr val="FFFF00"/>
                </a:highlight>
                <a:latin typeface="Consolas" panose="020B0609020204030204" pitchFamily="49" charset="0"/>
              </a:rPr>
              <a:t>; </a:t>
            </a:r>
            <a:r>
              <a:rPr kumimoji="0" lang="en-US" altLang="en-US" sz="1100" b="0" i="0" u="none" strike="noStrike" cap="none" normalizeH="0" baseline="0" dirty="0" err="1">
                <a:ln>
                  <a:noFill/>
                </a:ln>
                <a:solidFill>
                  <a:srgbClr val="000000"/>
                </a:solidFill>
                <a:effectLst/>
                <a:highlight>
                  <a:srgbClr val="FFFF00"/>
                </a:highlight>
                <a:latin typeface="Consolas" panose="020B0609020204030204" pitchFamily="49" charset="0"/>
              </a:rPr>
              <a:t>i</a:t>
            </a:r>
            <a:r>
              <a:rPr kumimoji="0" lang="en-US" altLang="en-US" sz="1100" b="0" i="0" u="none" strike="noStrike" cap="none" normalizeH="0" baseline="0" dirty="0">
                <a:ln>
                  <a:noFill/>
                </a:ln>
                <a:solidFill>
                  <a:srgbClr val="000000"/>
                </a:solidFill>
                <a:effectLst/>
                <a:highlight>
                  <a:srgbClr val="FFFF00"/>
                </a:highlight>
                <a:latin typeface="Consolas" panose="020B0609020204030204" pitchFamily="49" charset="0"/>
              </a:rPr>
              <a:t> &lt; n; </a:t>
            </a:r>
            <a:r>
              <a:rPr kumimoji="0" lang="en-US" altLang="en-US" sz="1100" b="0" i="0" u="none" strike="noStrike" cap="none" normalizeH="0" baseline="0" dirty="0" err="1">
                <a:ln>
                  <a:noFill/>
                </a:ln>
                <a:solidFill>
                  <a:srgbClr val="000000"/>
                </a:solidFill>
                <a:effectLst/>
                <a:highlight>
                  <a:srgbClr val="FFFF00"/>
                </a:highlight>
                <a:latin typeface="Consolas" panose="020B0609020204030204" pitchFamily="49" charset="0"/>
              </a:rPr>
              <a:t>i</a:t>
            </a:r>
            <a:r>
              <a:rPr kumimoji="0" lang="en-US" altLang="en-US" sz="1100" b="0" i="0" u="none" strike="noStrike" cap="none" normalizeH="0" baseline="0" dirty="0">
                <a:ln>
                  <a:noFill/>
                </a:ln>
                <a:solidFill>
                  <a:srgbClr val="000000"/>
                </a:solidFill>
                <a:effectLst/>
                <a:highlight>
                  <a:srgbClr val="FFFF00"/>
                </a:highlight>
                <a:latin typeface="Consolas" panose="020B0609020204030204" pitchFamily="49" charset="0"/>
              </a:rPr>
              <a:t>++) {</a:t>
            </a:r>
            <a:endParaRPr kumimoji="0" lang="en-US" altLang="en-US" sz="8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highlight>
                  <a:srgbClr val="FFFF00"/>
                </a:highlight>
                <a:latin typeface="Consolas" panose="020B0609020204030204" pitchFamily="49" charset="0"/>
              </a:rPr>
              <a:t>            </a:t>
            </a:r>
            <a:r>
              <a:rPr kumimoji="0" lang="en-US" altLang="en-US" sz="1100" b="0" i="0" u="none" strike="noStrike" cap="none" normalizeH="0" baseline="0" dirty="0">
                <a:ln>
                  <a:noFill/>
                </a:ln>
                <a:solidFill>
                  <a:srgbClr val="000000"/>
                </a:solidFill>
                <a:effectLst/>
                <a:highlight>
                  <a:srgbClr val="FFFF00"/>
                </a:highlight>
                <a:latin typeface="Consolas" panose="020B0609020204030204" pitchFamily="49" charset="0"/>
              </a:rPr>
              <a:t>Thread object</a:t>
            </a:r>
            <a:endParaRPr kumimoji="0" lang="en-US" altLang="en-US" sz="8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highlight>
                  <a:srgbClr val="FFFF00"/>
                </a:highlight>
                <a:latin typeface="Consolas" panose="020B0609020204030204" pitchFamily="49" charset="0"/>
              </a:rPr>
              <a:t>                </a:t>
            </a:r>
            <a:r>
              <a:rPr kumimoji="0" lang="en-US" altLang="en-US" sz="1100" b="0" i="0" u="none" strike="noStrike" cap="none" normalizeH="0" baseline="0" dirty="0">
                <a:ln>
                  <a:noFill/>
                </a:ln>
                <a:solidFill>
                  <a:srgbClr val="000000"/>
                </a:solidFill>
                <a:effectLst/>
                <a:highlight>
                  <a:srgbClr val="FFFF00"/>
                </a:highlight>
                <a:latin typeface="Consolas" panose="020B0609020204030204" pitchFamily="49" charset="0"/>
              </a:rPr>
              <a:t>= </a:t>
            </a:r>
            <a:r>
              <a:rPr kumimoji="0" lang="en-US" altLang="en-US" sz="1100" b="1" i="0" u="none" strike="noStrike" cap="none" normalizeH="0" baseline="0" dirty="0">
                <a:ln>
                  <a:noFill/>
                </a:ln>
                <a:solidFill>
                  <a:srgbClr val="006699"/>
                </a:solidFill>
                <a:effectLst/>
                <a:highlight>
                  <a:srgbClr val="FFFF00"/>
                </a:highlight>
                <a:latin typeface="Consolas" panose="020B0609020204030204" pitchFamily="49" charset="0"/>
              </a:rPr>
              <a:t>new</a:t>
            </a:r>
            <a:r>
              <a:rPr kumimoji="0" lang="en-US" altLang="en-US" sz="800" b="0" i="0" u="none" strike="noStrike" cap="none" normalizeH="0" baseline="0" dirty="0">
                <a:ln>
                  <a:noFill/>
                </a:ln>
                <a:solidFill>
                  <a:srgbClr val="273239"/>
                </a:solidFill>
                <a:effectLst/>
                <a:highlight>
                  <a:srgbClr val="FFFF00"/>
                </a:highlight>
                <a:latin typeface="Consolas" panose="020B0609020204030204" pitchFamily="49" charset="0"/>
              </a:rPr>
              <a:t> </a:t>
            </a:r>
            <a:r>
              <a:rPr kumimoji="0" lang="en-US" altLang="en-US" sz="1100" b="0" i="0" u="none" strike="noStrike" cap="none" normalizeH="0" baseline="0" dirty="0">
                <a:ln>
                  <a:noFill/>
                </a:ln>
                <a:solidFill>
                  <a:srgbClr val="000000"/>
                </a:solidFill>
                <a:effectLst/>
                <a:highlight>
                  <a:srgbClr val="FFFF00"/>
                </a:highlight>
                <a:latin typeface="Consolas" panose="020B0609020204030204" pitchFamily="49" charset="0"/>
              </a:rPr>
              <a:t>Thread(</a:t>
            </a:r>
            <a:r>
              <a:rPr kumimoji="0" lang="en-US" altLang="en-US" sz="1100" b="1" i="0" u="none" strike="noStrike" cap="none" normalizeH="0" baseline="0" dirty="0">
                <a:ln>
                  <a:noFill/>
                </a:ln>
                <a:solidFill>
                  <a:srgbClr val="006699"/>
                </a:solidFill>
                <a:effectLst/>
                <a:highlight>
                  <a:srgbClr val="FFFF00"/>
                </a:highlight>
                <a:latin typeface="Consolas" panose="020B0609020204030204" pitchFamily="49" charset="0"/>
              </a:rPr>
              <a:t>new</a:t>
            </a:r>
            <a:r>
              <a:rPr kumimoji="0" lang="en-US" altLang="en-US" sz="800" b="0" i="0" u="none" strike="noStrike" cap="none" normalizeH="0" baseline="0" dirty="0">
                <a:ln>
                  <a:noFill/>
                </a:ln>
                <a:solidFill>
                  <a:srgbClr val="273239"/>
                </a:solidFill>
                <a:effectLst/>
                <a:highlight>
                  <a:srgbClr val="FFFF00"/>
                </a:highlight>
                <a:latin typeface="Consolas" panose="020B0609020204030204" pitchFamily="49" charset="0"/>
              </a:rPr>
              <a:t> </a:t>
            </a:r>
            <a:r>
              <a:rPr kumimoji="0" lang="en-US" altLang="en-US" sz="1100" b="0" i="0" u="none" strike="noStrike" cap="none" normalizeH="0" baseline="0" dirty="0" err="1">
                <a:ln>
                  <a:noFill/>
                </a:ln>
                <a:solidFill>
                  <a:srgbClr val="000000"/>
                </a:solidFill>
                <a:effectLst/>
                <a:highlight>
                  <a:srgbClr val="FFFF00"/>
                </a:highlight>
                <a:latin typeface="Consolas" panose="020B0609020204030204" pitchFamily="49" charset="0"/>
              </a:rPr>
              <a:t>MultithreadingDemo</a:t>
            </a:r>
            <a:r>
              <a:rPr kumimoji="0" lang="en-US" altLang="en-US" sz="1100" b="0" i="0" u="none" strike="noStrike" cap="none" normalizeH="0" baseline="0" dirty="0">
                <a:ln>
                  <a:noFill/>
                </a:ln>
                <a:solidFill>
                  <a:srgbClr val="000000"/>
                </a:solidFill>
                <a:effectLst/>
                <a:highlight>
                  <a:srgbClr val="FFFF00"/>
                </a:highlight>
                <a:latin typeface="Consolas" panose="020B0609020204030204" pitchFamily="49" charset="0"/>
              </a:rPr>
              <a:t>());</a:t>
            </a:r>
            <a:endParaRPr kumimoji="0" lang="en-US" altLang="en-US" sz="8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object.start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671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3A1D1-C54A-4848-870A-6230EC131EFC}"/>
              </a:ext>
            </a:extLst>
          </p:cNvPr>
          <p:cNvSpPr>
            <a:spLocks noGrp="1"/>
          </p:cNvSpPr>
          <p:nvPr>
            <p:ph idx="1"/>
          </p:nvPr>
        </p:nvSpPr>
        <p:spPr>
          <a:xfrm>
            <a:off x="838200" y="612742"/>
            <a:ext cx="10515600" cy="5564221"/>
          </a:xfrm>
        </p:spPr>
        <p:txBody>
          <a:bodyPr/>
          <a:lstStyle/>
          <a:p>
            <a:r>
              <a:rPr lang="en-US" dirty="0"/>
              <a:t>Which is better? Runnable Vs Extending Thread class?</a:t>
            </a:r>
          </a:p>
          <a:p>
            <a:pPr lvl="1"/>
            <a:r>
              <a:rPr lang="en-US" dirty="0"/>
              <a:t>Answer is mostly Runnable</a:t>
            </a:r>
          </a:p>
          <a:p>
            <a:pPr lvl="1"/>
            <a:r>
              <a:rPr lang="en-US" b="0" i="0" dirty="0">
                <a:solidFill>
                  <a:srgbClr val="273239"/>
                </a:solidFill>
                <a:effectLst/>
                <a:latin typeface="urw-din"/>
              </a:rPr>
              <a:t>Using runnable will give you an object that can be shared amongst multiple threads. </a:t>
            </a:r>
          </a:p>
          <a:p>
            <a:pPr lvl="1"/>
            <a:r>
              <a:rPr lang="en-US" b="0" i="0" dirty="0">
                <a:solidFill>
                  <a:srgbClr val="273239"/>
                </a:solidFill>
                <a:effectLst/>
                <a:latin typeface="urw-din"/>
              </a:rPr>
              <a:t>If we extend the Thread class, our class cannot extend any other class because Java doesn’t support multiple inheritance. But, if we implement the Runnable interface, our class can still extend other base classes.</a:t>
            </a:r>
          </a:p>
          <a:p>
            <a:pPr lvl="1"/>
            <a:r>
              <a:rPr lang="en-US" dirty="0"/>
              <a:t>But</a:t>
            </a:r>
          </a:p>
          <a:p>
            <a:pPr lvl="1"/>
            <a:r>
              <a:rPr lang="en-US" b="0" i="0" dirty="0">
                <a:solidFill>
                  <a:srgbClr val="273239"/>
                </a:solidFill>
                <a:effectLst/>
                <a:latin typeface="urw-din"/>
              </a:rPr>
              <a:t>We can achieve basic functionality of a thread by extending Thread class because it provides some inbuilt methods like yield(), interrupt() etc. that are not available in Runnable interface.</a:t>
            </a:r>
          </a:p>
          <a:p>
            <a:pPr lvl="1"/>
            <a:endParaRPr lang="en-IN" dirty="0"/>
          </a:p>
        </p:txBody>
      </p:sp>
    </p:spTree>
    <p:extLst>
      <p:ext uri="{BB962C8B-B14F-4D97-AF65-F5344CB8AC3E}">
        <p14:creationId xmlns:p14="http://schemas.microsoft.com/office/powerpoint/2010/main" val="325587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CEF5D-0AF5-48E0-A5D0-332493AEAF2A}"/>
              </a:ext>
            </a:extLst>
          </p:cNvPr>
          <p:cNvSpPr>
            <a:spLocks noGrp="1"/>
          </p:cNvSpPr>
          <p:nvPr>
            <p:ph idx="1"/>
          </p:nvPr>
        </p:nvSpPr>
        <p:spPr>
          <a:xfrm>
            <a:off x="838200" y="716437"/>
            <a:ext cx="10515600" cy="5460526"/>
          </a:xfrm>
        </p:spPr>
        <p:txBody>
          <a:bodyPr/>
          <a:lstStyle/>
          <a:p>
            <a:r>
              <a:rPr lang="en-US" dirty="0"/>
              <a:t>Thread States.</a:t>
            </a:r>
          </a:p>
          <a:p>
            <a:endParaRPr lang="en-US" dirty="0"/>
          </a:p>
          <a:p>
            <a:endParaRPr lang="en-US" dirty="0"/>
          </a:p>
          <a:p>
            <a:endParaRPr lang="en-US" dirty="0"/>
          </a:p>
          <a:p>
            <a:endParaRPr lang="en-US" dirty="0"/>
          </a:p>
          <a:p>
            <a:endParaRPr lang="en-US" dirty="0"/>
          </a:p>
          <a:p>
            <a:r>
              <a:rPr lang="en-US" sz="2000" dirty="0"/>
              <a:t>NEW State:-  </a:t>
            </a:r>
          </a:p>
          <a:p>
            <a:pPr lvl="1"/>
            <a:r>
              <a:rPr lang="en-US" sz="1400" dirty="0"/>
              <a:t>Here , we have just created the thread instance. The start() method is not invoked yet</a:t>
            </a:r>
          </a:p>
          <a:p>
            <a:r>
              <a:rPr lang="en-US" sz="1800" dirty="0"/>
              <a:t>Runnable State:-</a:t>
            </a:r>
          </a:p>
          <a:p>
            <a:pPr lvl="1"/>
            <a:r>
              <a:rPr lang="en-US" sz="1600" b="0" i="0" dirty="0">
                <a:solidFill>
                  <a:srgbClr val="273239"/>
                </a:solidFill>
                <a:effectLst/>
                <a:latin typeface="urw-din"/>
              </a:rPr>
              <a:t>A thread that is ready to run is moved to runnable state. In this state, a thread might actually be running(</a:t>
            </a:r>
            <a:r>
              <a:rPr lang="en-US" sz="1600" b="0" i="0" dirty="0" err="1">
                <a:solidFill>
                  <a:srgbClr val="273239"/>
                </a:solidFill>
                <a:effectLst/>
                <a:latin typeface="urw-din"/>
              </a:rPr>
              <a:t>i.e</a:t>
            </a:r>
            <a:r>
              <a:rPr lang="en-US" sz="1600" b="0" i="0" dirty="0">
                <a:solidFill>
                  <a:srgbClr val="273239"/>
                </a:solidFill>
                <a:effectLst/>
                <a:latin typeface="urw-din"/>
              </a:rPr>
              <a:t> </a:t>
            </a:r>
            <a:r>
              <a:rPr lang="en-US" sz="1600" b="1" i="0" dirty="0">
                <a:solidFill>
                  <a:srgbClr val="273239"/>
                </a:solidFill>
                <a:effectLst/>
                <a:latin typeface="urw-din"/>
              </a:rPr>
              <a:t>RUNNING Sate</a:t>
            </a:r>
            <a:r>
              <a:rPr lang="en-US" sz="1600" b="0" i="0" dirty="0">
                <a:solidFill>
                  <a:srgbClr val="273239"/>
                </a:solidFill>
                <a:effectLst/>
                <a:latin typeface="urw-din"/>
              </a:rPr>
              <a:t>)or it might be ready run at any instant of time. It is the responsibility of the thread scheduler to give the thread, time to run.</a:t>
            </a:r>
            <a:endParaRPr lang="en-US" sz="2000" dirty="0"/>
          </a:p>
          <a:p>
            <a:endParaRPr lang="en-US" sz="1800" dirty="0"/>
          </a:p>
          <a:p>
            <a:endParaRPr lang="en-US" sz="1800" dirty="0"/>
          </a:p>
        </p:txBody>
      </p:sp>
      <p:sp>
        <p:nvSpPr>
          <p:cNvPr id="4" name="Rectangle 3">
            <a:extLst>
              <a:ext uri="{FF2B5EF4-FFF2-40B4-BE49-F238E27FC236}">
                <a16:creationId xmlns:a16="http://schemas.microsoft.com/office/drawing/2014/main" id="{0B71D435-91A5-4093-83B0-A84681A7CAF9}"/>
              </a:ext>
            </a:extLst>
          </p:cNvPr>
          <p:cNvSpPr/>
          <p:nvPr/>
        </p:nvSpPr>
        <p:spPr>
          <a:xfrm>
            <a:off x="1216058" y="1847654"/>
            <a:ext cx="2573518" cy="1225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NEW</a:t>
            </a:r>
            <a:br>
              <a:rPr lang="en-US" dirty="0"/>
            </a:br>
            <a:r>
              <a:rPr lang="en-US" dirty="0"/>
              <a:t>public static final </a:t>
            </a:r>
            <a:r>
              <a:rPr lang="en-US" dirty="0" err="1"/>
              <a:t>Thread.State</a:t>
            </a:r>
            <a:r>
              <a:rPr lang="en-US" dirty="0"/>
              <a:t> NEW </a:t>
            </a:r>
          </a:p>
          <a:p>
            <a:pPr algn="ctr"/>
            <a:r>
              <a:rPr lang="en-US" dirty="0"/>
              <a:t> </a:t>
            </a:r>
          </a:p>
          <a:p>
            <a:pPr algn="ctr"/>
            <a:endParaRPr lang="en-IN" dirty="0"/>
          </a:p>
        </p:txBody>
      </p:sp>
      <p:cxnSp>
        <p:nvCxnSpPr>
          <p:cNvPr id="9" name="Straight Arrow Connector 8">
            <a:extLst>
              <a:ext uri="{FF2B5EF4-FFF2-40B4-BE49-F238E27FC236}">
                <a16:creationId xmlns:a16="http://schemas.microsoft.com/office/drawing/2014/main" id="{86A18C3D-61CB-43DC-B852-37EA3527023F}"/>
              </a:ext>
            </a:extLst>
          </p:cNvPr>
          <p:cNvCxnSpPr/>
          <p:nvPr/>
        </p:nvCxnSpPr>
        <p:spPr>
          <a:xfrm>
            <a:off x="3789576" y="2460396"/>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8DF4922-8E00-45AA-849E-622FEB48A79F}"/>
              </a:ext>
            </a:extLst>
          </p:cNvPr>
          <p:cNvSpPr/>
          <p:nvPr/>
        </p:nvSpPr>
        <p:spPr>
          <a:xfrm>
            <a:off x="4289196" y="1847654"/>
            <a:ext cx="2648932" cy="129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Runnable</a:t>
            </a:r>
            <a:br>
              <a:rPr lang="en-US" dirty="0"/>
            </a:br>
            <a:r>
              <a:rPr lang="en-US" dirty="0"/>
              <a:t>public static final </a:t>
            </a:r>
            <a:r>
              <a:rPr lang="en-US" dirty="0" err="1"/>
              <a:t>Thread.State</a:t>
            </a:r>
            <a:r>
              <a:rPr lang="en-US" dirty="0"/>
              <a:t> RUNNABLE </a:t>
            </a:r>
          </a:p>
          <a:p>
            <a:pPr algn="ctr"/>
            <a:br>
              <a:rPr lang="en-US" dirty="0"/>
            </a:br>
            <a:endParaRPr lang="en-IN" dirty="0"/>
          </a:p>
        </p:txBody>
      </p:sp>
      <p:sp>
        <p:nvSpPr>
          <p:cNvPr id="12" name="Rectangle 5">
            <a:extLst>
              <a:ext uri="{FF2B5EF4-FFF2-40B4-BE49-F238E27FC236}">
                <a16:creationId xmlns:a16="http://schemas.microsoft.com/office/drawing/2014/main" id="{8A4117E8-AE4D-4219-BE3F-0F5D6018EEC7}"/>
              </a:ext>
            </a:extLst>
          </p:cNvPr>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3702826D-5604-4D65-BC13-3DA457E81014}"/>
              </a:ext>
            </a:extLst>
          </p:cNvPr>
          <p:cNvCxnSpPr/>
          <p:nvPr/>
        </p:nvCxnSpPr>
        <p:spPr>
          <a:xfrm>
            <a:off x="6938128" y="2460396"/>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8677C21-1028-4704-8FB3-8995791AA024}"/>
              </a:ext>
            </a:extLst>
          </p:cNvPr>
          <p:cNvSpPr/>
          <p:nvPr/>
        </p:nvSpPr>
        <p:spPr>
          <a:xfrm>
            <a:off x="7437748" y="1839799"/>
            <a:ext cx="2648932" cy="129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RUNNING</a:t>
            </a:r>
          </a:p>
          <a:p>
            <a:pPr algn="ctr"/>
            <a:br>
              <a:rPr lang="en-US" dirty="0"/>
            </a:br>
            <a:endParaRPr lang="en-IN" dirty="0"/>
          </a:p>
        </p:txBody>
      </p:sp>
      <p:sp>
        <p:nvSpPr>
          <p:cNvPr id="16" name="Rectangle 15">
            <a:extLst>
              <a:ext uri="{FF2B5EF4-FFF2-40B4-BE49-F238E27FC236}">
                <a16:creationId xmlns:a16="http://schemas.microsoft.com/office/drawing/2014/main" id="{0EA2C51F-FF8A-4A5A-8C99-A4C08BBB7833}"/>
              </a:ext>
            </a:extLst>
          </p:cNvPr>
          <p:cNvSpPr/>
          <p:nvPr/>
        </p:nvSpPr>
        <p:spPr>
          <a:xfrm>
            <a:off x="4449452" y="895546"/>
            <a:ext cx="2384981" cy="55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Waiting</a:t>
            </a:r>
            <a:r>
              <a:rPr lang="en-US"/>
              <a:t>/blocked</a:t>
            </a:r>
            <a:endParaRPr lang="en-IN"/>
          </a:p>
        </p:txBody>
      </p:sp>
    </p:spTree>
    <p:extLst>
      <p:ext uri="{BB962C8B-B14F-4D97-AF65-F5344CB8AC3E}">
        <p14:creationId xmlns:p14="http://schemas.microsoft.com/office/powerpoint/2010/main" val="661668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848</Words>
  <Application>Microsoft Office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Consolas</vt:lpstr>
      <vt:lpstr>inter-regular</vt:lpstr>
      <vt:lpstr>urw-din</vt:lpstr>
      <vt:lpstr>Office Theme</vt:lpstr>
      <vt:lpstr>Threads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arora</dc:creator>
  <cp:lastModifiedBy>nishant arora</cp:lastModifiedBy>
  <cp:revision>42</cp:revision>
  <dcterms:created xsi:type="dcterms:W3CDTF">2021-10-27T04:51:14Z</dcterms:created>
  <dcterms:modified xsi:type="dcterms:W3CDTF">2021-11-16T11:00:44Z</dcterms:modified>
</cp:coreProperties>
</file>