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B4652193-0142-46FA-B4F6-796F0DB743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4652193-0142-46FA-B4F6-796F0DB7437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652193-0142-46FA-B4F6-796F0DB7437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52193-0142-46FA-B4F6-796F0DB7437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4652193-0142-46FA-B4F6-796F0DB743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4652193-0142-46FA-B4F6-796F0DB743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B4652193-0142-46FA-B4F6-796F0DB743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4652193-0142-46FA-B4F6-796F0DB7437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652193-0142-46FA-B4F6-796F0DB7437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52193-0142-46FA-B4F6-796F0DB7437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4652193-0142-46FA-B4F6-796F0DB743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4652193-0142-46FA-B4F6-796F0DB743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52193-0142-46FA-B4F6-796F0DB7437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00125-B695-41B7-A7DD-E550D0982A9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52193-0142-46FA-B4F6-796F0DB7437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00125-B695-41B7-A7DD-E550D0982A9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ch01:Creating Objects</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a:t> Often static factories are preferable, so avoid the reflex to provide public constructors without first consid_x0002_ering static factories.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t>When to Use static method </a:t>
            </a:r>
            <a:endParaRPr lang="en-US" sz="3200"/>
          </a:p>
        </p:txBody>
      </p:sp>
      <p:sp>
        <p:nvSpPr>
          <p:cNvPr id="3" name="Content Placeholder 2"/>
          <p:cNvSpPr>
            <a:spLocks noGrp="1"/>
          </p:cNvSpPr>
          <p:nvPr>
            <p:ph idx="1"/>
          </p:nvPr>
        </p:nvSpPr>
        <p:spPr/>
        <p:txBody>
          <a:bodyPr/>
          <a:p>
            <a:r>
              <a:rPr lang="en-US"/>
              <a:t>They can behave similar to constructor and return a new object instead of using a public constructor.eg</a:t>
            </a:r>
            <a:endParaRPr lang="en-US"/>
          </a:p>
          <a:p>
            <a:endParaRPr lang="en-US"/>
          </a:p>
          <a:p>
            <a:endParaRPr lang="en-US"/>
          </a:p>
          <a:p>
            <a:endParaRPr lang="en-US"/>
          </a:p>
          <a:p>
            <a:r>
              <a:rPr lang="en-US"/>
              <a:t>This has Both Adavntages and disadvantages</a:t>
            </a:r>
            <a:endParaRPr lang="en-US"/>
          </a:p>
        </p:txBody>
      </p:sp>
      <p:pic>
        <p:nvPicPr>
          <p:cNvPr id="4" name="Picture 3"/>
          <p:cNvPicPr>
            <a:picLocks noChangeAspect="1"/>
          </p:cNvPicPr>
          <p:nvPr/>
        </p:nvPicPr>
        <p:blipFill>
          <a:blip r:embed="rId1"/>
          <a:stretch>
            <a:fillRect/>
          </a:stretch>
        </p:blipFill>
        <p:spPr>
          <a:xfrm>
            <a:off x="1101090" y="2852420"/>
            <a:ext cx="8013700" cy="1485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 of static methods</a:t>
            </a:r>
            <a:endParaRPr lang="en-US"/>
          </a:p>
        </p:txBody>
      </p:sp>
      <p:sp>
        <p:nvSpPr>
          <p:cNvPr id="3" name="Content Placeholder 2"/>
          <p:cNvSpPr>
            <a:spLocks noGrp="1"/>
          </p:cNvSpPr>
          <p:nvPr>
            <p:ph idx="1"/>
          </p:nvPr>
        </p:nvSpPr>
        <p:spPr/>
        <p:txBody>
          <a:bodyPr>
            <a:normAutofit fontScale="90000" lnSpcReduction="20000"/>
          </a:bodyPr>
          <a:p>
            <a:pPr marL="514350" indent="-514350">
              <a:buAutoNum type="arabicPeriod"/>
            </a:pPr>
            <a:r>
              <a:rPr lang="en-US" sz="2400"/>
              <a:t>Better naming</a:t>
            </a:r>
            <a:endParaRPr lang="en-US" sz="2400"/>
          </a:p>
          <a:p>
            <a:pPr marL="800100" lvl="1" indent="-342900">
              <a:buNone/>
            </a:pPr>
            <a:r>
              <a:rPr lang="en-US" sz="1200">
                <a:sym typeface="+mn-ea"/>
              </a:rPr>
              <a:t>For example, the constructor BigInteger(int, int, Random), which returns a BigInteger that is</a:t>
            </a:r>
            <a:endParaRPr lang="en-US" sz="1200"/>
          </a:p>
          <a:p>
            <a:pPr marL="457200" lvl="1" indent="0">
              <a:buNone/>
            </a:pPr>
            <a:r>
              <a:rPr lang="en-US" sz="1200">
                <a:sym typeface="+mn-ea"/>
              </a:rPr>
              <a:t>probably prime, would have been better expressed as a static factory method</a:t>
            </a:r>
            <a:endParaRPr lang="en-US" sz="1200"/>
          </a:p>
          <a:p>
            <a:pPr marL="457200" lvl="1" indent="0">
              <a:buNone/>
            </a:pPr>
            <a:r>
              <a:rPr lang="en-US" sz="1200">
                <a:sym typeface="+mn-ea"/>
              </a:rPr>
              <a:t>named BigInteger.probablePrime.</a:t>
            </a:r>
            <a:endParaRPr lang="en-US" sz="1200"/>
          </a:p>
          <a:p>
            <a:pPr marL="514350" indent="-514350">
              <a:buAutoNum type="arabicPeriod"/>
            </a:pPr>
            <a:r>
              <a:rPr lang="en-US" sz="2400"/>
              <a:t>Help as alternate to parameterised constructor as parameterised constructor do not express much</a:t>
            </a:r>
            <a:endParaRPr lang="en-US" sz="2400"/>
          </a:p>
          <a:p>
            <a:pPr marL="457200" lvl="1" indent="0">
              <a:buNone/>
            </a:pPr>
            <a:r>
              <a:rPr lang="en-US" sz="1600">
                <a:sym typeface="+mn-ea"/>
              </a:rPr>
              <a:t>In cases where a class seems to require multiple constructors with the same signature, replace the constructors with static factory methods and carefully chosen names to highlight their differences. As compiler wont allow 2 constructors with same parameter</a:t>
            </a:r>
            <a:endParaRPr lang="en-US" sz="1600">
              <a:sym typeface="+mn-ea"/>
            </a:endParaRPr>
          </a:p>
          <a:p>
            <a:pPr marL="457200" lvl="0" indent="-457200">
              <a:buAutoNum type="arabicPeriod"/>
            </a:pPr>
            <a:r>
              <a:rPr lang="en-US" sz="2400">
                <a:sym typeface="+mn-ea"/>
              </a:rPr>
              <a:t>Allows immutable class</a:t>
            </a:r>
            <a:endParaRPr lang="en-US" sz="2400">
              <a:sym typeface="+mn-ea"/>
            </a:endParaRPr>
          </a:p>
          <a:p>
            <a:pPr marL="457200" lvl="1" indent="0">
              <a:buNone/>
            </a:pPr>
            <a:r>
              <a:rPr lang="en-US" sz="1600">
                <a:sym typeface="+mn-ea"/>
              </a:rPr>
              <a:t>It can greatly improve performance if equivalent objects are requested often, especially if they are expensive to create.</a:t>
            </a:r>
            <a:endParaRPr lang="en-US" sz="1600">
              <a:sym typeface="+mn-ea"/>
            </a:endParaRPr>
          </a:p>
          <a:p>
            <a:pPr marL="457200" lvl="1" indent="0">
              <a:buNone/>
            </a:pPr>
            <a:r>
              <a:rPr lang="en-US" sz="1600">
                <a:sym typeface="+mn-ea"/>
              </a:rPr>
              <a:t>The Boolean.valueOf(boolean) method illustrates this technique: it never creates an object.</a:t>
            </a:r>
            <a:endParaRPr lang="en-US" sz="1600">
              <a:sym typeface="+mn-ea"/>
            </a:endParaRPr>
          </a:p>
          <a:p>
            <a:pPr marL="457200" lvl="1" indent="0">
              <a:buNone/>
            </a:pPr>
            <a:r>
              <a:rPr lang="en-US" sz="1600">
                <a:sym typeface="+mn-ea"/>
              </a:rPr>
              <a:t>The ability of static factory methods to return the same object from repeated</a:t>
            </a:r>
            <a:endParaRPr lang="en-US" sz="1600">
              <a:sym typeface="+mn-ea"/>
            </a:endParaRPr>
          </a:p>
          <a:p>
            <a:pPr marL="457200" lvl="1" indent="0">
              <a:buNone/>
            </a:pPr>
            <a:r>
              <a:rPr lang="en-US" sz="1600">
                <a:sym typeface="+mn-ea"/>
              </a:rPr>
              <a:t>invocations allows classes to maintain strict control over what instances exist at</a:t>
            </a:r>
            <a:endParaRPr lang="en-US" sz="1600">
              <a:sym typeface="+mn-ea"/>
            </a:endParaRPr>
          </a:p>
          <a:p>
            <a:pPr marL="457200" lvl="1" indent="0">
              <a:buNone/>
            </a:pPr>
            <a:r>
              <a:rPr lang="en-US" sz="1600">
                <a:sym typeface="+mn-ea"/>
              </a:rPr>
              <a:t>any time. Classes that do this are said to be </a:t>
            </a:r>
            <a:r>
              <a:rPr lang="en-US" sz="1600" b="1">
                <a:sym typeface="+mn-ea"/>
              </a:rPr>
              <a:t>instance-controlled</a:t>
            </a:r>
            <a:endParaRPr lang="en-US" sz="1600" b="1">
              <a:sym typeface="+mn-ea"/>
            </a:endParaRPr>
          </a:p>
          <a:p>
            <a:pPr marL="457200" lvl="1" indent="0">
              <a:buNone/>
            </a:pPr>
            <a:r>
              <a:rPr lang="en-US" sz="1600">
                <a:sym typeface="+mn-ea"/>
              </a:rPr>
              <a:t> Instance control allows a class to guarantee that it is a singleton (Item 3) or noninstantiable</a:t>
            </a:r>
            <a:endParaRPr lang="en-US" sz="1600" b="1">
              <a:sym typeface="+mn-ea"/>
            </a:endParaRPr>
          </a:p>
          <a:p>
            <a:pPr marL="457200" lvl="1" indent="0">
              <a:buNone/>
            </a:pPr>
            <a:r>
              <a:rPr lang="en-US" sz="1600">
                <a:sym typeface="+mn-ea"/>
              </a:rPr>
              <a:t>Also, it allows an  immutable value class (Item 17) to make the guarantee that no two equal instances</a:t>
            </a:r>
            <a:endParaRPr lang="en-US" sz="1600">
              <a:sym typeface="+mn-ea"/>
            </a:endParaRPr>
          </a:p>
          <a:p>
            <a:pPr marL="457200" lvl="1" indent="0">
              <a:buNone/>
            </a:pPr>
            <a:r>
              <a:rPr lang="en-US" sz="1600">
                <a:sym typeface="+mn-ea"/>
              </a:rPr>
              <a:t>exist: a.equals(b) if and only if a == b.</a:t>
            </a:r>
            <a:endParaRPr lang="en-US" sz="1600">
              <a:sym typeface="+mn-ea"/>
            </a:endParaRPr>
          </a:p>
          <a:p>
            <a:pPr marL="457200" lvl="1" indent="0">
              <a:buNone/>
            </a:pPr>
            <a:r>
              <a:rPr lang="en-US" sz="1600">
                <a:sym typeface="+mn-ea"/>
              </a:rPr>
              <a:t> Enum types also provide this guarantee.</a:t>
            </a:r>
            <a:endParaRPr lang="en-US" sz="1600">
              <a:sym typeface="+mn-ea"/>
            </a:endParaRPr>
          </a:p>
          <a:p>
            <a:pPr marL="342900" lvl="0" indent="-342900">
              <a:buAutoNum type="arabicPeriod"/>
            </a:pPr>
            <a:endParaRPr lang="en-US" sz="2000"/>
          </a:p>
          <a:p>
            <a:pPr marL="971550" lvl="1" indent="-514350">
              <a:buAutoNum type="arabicPeriod"/>
            </a:pPr>
            <a:endParaRPr lang="en-US" sz="2000"/>
          </a:p>
          <a:p>
            <a:pPr marL="0" indent="0">
              <a:buNone/>
            </a:pPr>
            <a:endParaRPr lang="en-US" sz="2400"/>
          </a:p>
          <a:p>
            <a:pPr marL="457200" lvl="1" indent="0">
              <a:buNone/>
            </a:pPr>
            <a:endParaRPr lang="en-US" sz="1400"/>
          </a:p>
          <a:p>
            <a:pPr marL="457200" lvl="1" indent="0">
              <a:buNone/>
            </a:pPr>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 of static methods</a:t>
            </a:r>
            <a:endParaRPr lang="en-US"/>
          </a:p>
        </p:txBody>
      </p:sp>
      <p:sp>
        <p:nvSpPr>
          <p:cNvPr id="3" name="Content Placeholder 2"/>
          <p:cNvSpPr>
            <a:spLocks noGrp="1"/>
          </p:cNvSpPr>
          <p:nvPr>
            <p:ph idx="1"/>
          </p:nvPr>
        </p:nvSpPr>
        <p:spPr/>
        <p:txBody>
          <a:bodyPr>
            <a:normAutofit/>
          </a:bodyPr>
          <a:p>
            <a:pPr marL="342900" lvl="0" indent="-342900">
              <a:buAutoNum type="arabicPeriod"/>
            </a:pPr>
            <a:r>
              <a:rPr lang="en-US" sz="2400"/>
              <a:t>A third advantage of static factory methods is that, unlike constructors,they can return an object of any subtype of their return type.</a:t>
            </a:r>
            <a:endParaRPr lang="en-US" sz="2400"/>
          </a:p>
          <a:p>
            <a:pPr marL="457200" lvl="1" indent="0">
              <a:buNone/>
            </a:pPr>
            <a:endParaRPr lang="en-US" sz="1400"/>
          </a:p>
          <a:p>
            <a:pPr marL="457200" lvl="1" indent="0">
              <a:buNone/>
            </a:pPr>
            <a:endParaRPr lang="en-US" sz="1400"/>
          </a:p>
        </p:txBody>
      </p:sp>
      <p:pic>
        <p:nvPicPr>
          <p:cNvPr id="4" name="Picture 3"/>
          <p:cNvPicPr>
            <a:picLocks noChangeAspect="1"/>
          </p:cNvPicPr>
          <p:nvPr/>
        </p:nvPicPr>
        <p:blipFill>
          <a:blip r:embed="rId1"/>
          <a:stretch>
            <a:fillRect/>
          </a:stretch>
        </p:blipFill>
        <p:spPr>
          <a:xfrm>
            <a:off x="3032760" y="2633980"/>
            <a:ext cx="5304790" cy="38042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Advantage of static methods</a:t>
            </a:r>
            <a:br>
              <a:rPr lang="en-US"/>
            </a:br>
            <a:endParaRPr lang="en-US"/>
          </a:p>
        </p:txBody>
      </p:sp>
      <p:sp>
        <p:nvSpPr>
          <p:cNvPr id="3" name="Content Placeholder 2"/>
          <p:cNvSpPr>
            <a:spLocks noGrp="1"/>
          </p:cNvSpPr>
          <p:nvPr>
            <p:ph idx="1"/>
          </p:nvPr>
        </p:nvSpPr>
        <p:spPr>
          <a:xfrm>
            <a:off x="504190" y="1851025"/>
            <a:ext cx="10515600" cy="4351338"/>
          </a:xfrm>
        </p:spPr>
        <p:txBody>
          <a:bodyPr>
            <a:normAutofit lnSpcReduction="10000"/>
          </a:bodyPr>
          <a:p>
            <a:r>
              <a:rPr lang="en-US" sz="2400"/>
              <a:t>A fourth advantage of static factories is that the class of the returned object can vary from call to call as a function of the input parameters.</a:t>
            </a:r>
            <a:endParaRPr lang="en-US" sz="2400"/>
          </a:p>
          <a:p>
            <a:pPr lvl="1"/>
            <a:r>
              <a:rPr lang="en-US" sz="1800">
                <a:sym typeface="+mn-ea"/>
              </a:rPr>
              <a:t>The EnumSet class (Item 36) has no public constructors, only static factories.In the OpenJDK implementation, they return an instance of one of two subclasses,depending on the size of the underlying enum type: if it has sixty-four or fewerelements, as most enum types do, the static factories return a RegularEnumSetinstance, which is backed by a single long; if the enum type has sixty-five or more elements, the factories return a JumboEnumSet instance, backed by a long array.</a:t>
            </a:r>
            <a:endParaRPr lang="en-US" sz="1800">
              <a:sym typeface="+mn-ea"/>
            </a:endParaRPr>
          </a:p>
          <a:p>
            <a:pPr lvl="1"/>
            <a:r>
              <a:rPr lang="en-US" sz="1800"/>
              <a:t>The existence of these two implementation classes is invisible to clients. If</a:t>
            </a:r>
            <a:endParaRPr lang="en-US" sz="1800"/>
          </a:p>
          <a:p>
            <a:pPr marL="457200" lvl="1" indent="0">
              <a:buNone/>
            </a:pPr>
            <a:r>
              <a:rPr lang="en-US" sz="1800"/>
              <a:t>RegularEnumSet ceased to offer performance advantages for small enum types, it</a:t>
            </a:r>
            <a:endParaRPr lang="en-US" sz="1800"/>
          </a:p>
          <a:p>
            <a:pPr marL="457200" lvl="1" indent="0">
              <a:buNone/>
            </a:pPr>
            <a:r>
              <a:rPr lang="en-US" sz="1800"/>
              <a:t>could be eliminated from a future release with no ill effects. Similarly, a future</a:t>
            </a:r>
            <a:endParaRPr lang="en-US" sz="1800"/>
          </a:p>
          <a:p>
            <a:pPr marL="457200" lvl="1" indent="0">
              <a:buNone/>
            </a:pPr>
            <a:r>
              <a:rPr lang="en-US" sz="1800"/>
              <a:t>release could add a third or fourth implementation of EnumSet if it proved beneficial</a:t>
            </a:r>
            <a:endParaRPr lang="en-US" sz="1800"/>
          </a:p>
          <a:p>
            <a:pPr marL="457200" lvl="1" indent="0">
              <a:buNone/>
            </a:pPr>
            <a:r>
              <a:rPr lang="en-US" sz="1800"/>
              <a:t>CHAPTER 2 CREATING AND DESTROYING OBJECTS 8</a:t>
            </a:r>
            <a:endParaRPr lang="en-US" sz="1800"/>
          </a:p>
          <a:p>
            <a:pPr marL="457200" lvl="1" indent="0">
              <a:buNone/>
            </a:pPr>
            <a:r>
              <a:rPr lang="en-US" sz="1800"/>
              <a:t>for performance. Clients neither know nor care about the class of the object they get</a:t>
            </a:r>
            <a:endParaRPr lang="en-US" sz="1800"/>
          </a:p>
          <a:p>
            <a:pPr marL="457200" lvl="1" indent="0">
              <a:buNone/>
            </a:pPr>
            <a:r>
              <a:rPr lang="en-US" sz="1800"/>
              <a:t>back from the factory; they care only that it is some subclass of EnumSet.</a:t>
            </a:r>
            <a:endParaRPr lang="en-US" sz="1800"/>
          </a:p>
          <a:p>
            <a:pPr marL="457200" lvl="1" indent="0">
              <a:buNone/>
            </a:pPr>
            <a:endParaRPr lang="en-US"/>
          </a:p>
          <a:p>
            <a:pPr marL="0" indent="0">
              <a:lnSpc>
                <a:spcPct val="100000"/>
              </a:lnSpc>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Advantage of static methods</a:t>
            </a:r>
            <a:br>
              <a:rPr lang="en-US"/>
            </a:br>
            <a:endParaRPr lang="en-US"/>
          </a:p>
        </p:txBody>
      </p:sp>
      <p:sp>
        <p:nvSpPr>
          <p:cNvPr id="3" name="Content Placeholder 2"/>
          <p:cNvSpPr>
            <a:spLocks noGrp="1"/>
          </p:cNvSpPr>
          <p:nvPr>
            <p:ph idx="1"/>
          </p:nvPr>
        </p:nvSpPr>
        <p:spPr/>
        <p:txBody>
          <a:bodyPr/>
          <a:p>
            <a:r>
              <a:rPr lang="en-US"/>
              <a:t>A fifth advantage of static factories is that the class of the returned object</a:t>
            </a:r>
            <a:endParaRPr lang="en-US"/>
          </a:p>
          <a:p>
            <a:r>
              <a:rPr lang="en-US"/>
              <a:t>need not exist </a:t>
            </a:r>
            <a:endParaRPr lang="en-US"/>
          </a:p>
          <a:p>
            <a:r>
              <a:rPr lang="en-US"/>
              <a:t>when the class </a:t>
            </a:r>
            <a:endParaRPr lang="en-US"/>
          </a:p>
          <a:p>
            <a:r>
              <a:rPr lang="en-US"/>
              <a:t>containing the </a:t>
            </a:r>
            <a:endParaRPr lang="en-US"/>
          </a:p>
          <a:p>
            <a:r>
              <a:rPr lang="en-US"/>
              <a:t>method is written</a:t>
            </a:r>
            <a:endParaRPr lang="en-US"/>
          </a:p>
        </p:txBody>
      </p:sp>
      <p:pic>
        <p:nvPicPr>
          <p:cNvPr id="4" name="Picture 3"/>
          <p:cNvPicPr>
            <a:picLocks noChangeAspect="1"/>
          </p:cNvPicPr>
          <p:nvPr/>
        </p:nvPicPr>
        <p:blipFill>
          <a:blip r:embed="rId1"/>
          <a:stretch>
            <a:fillRect/>
          </a:stretch>
        </p:blipFill>
        <p:spPr>
          <a:xfrm>
            <a:off x="5014595" y="2268855"/>
            <a:ext cx="5678805"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Dis-Advantage of static methods</a:t>
            </a:r>
            <a:endParaRPr lang="en-US"/>
          </a:p>
        </p:txBody>
      </p:sp>
      <p:sp>
        <p:nvSpPr>
          <p:cNvPr id="3" name="Content Placeholder 2"/>
          <p:cNvSpPr>
            <a:spLocks noGrp="1"/>
          </p:cNvSpPr>
          <p:nvPr>
            <p:ph idx="1"/>
          </p:nvPr>
        </p:nvSpPr>
        <p:spPr/>
        <p:txBody>
          <a:bodyPr/>
          <a:p>
            <a:pPr marL="0" indent="0">
              <a:buNone/>
            </a:pPr>
            <a:r>
              <a:rPr lang="en-US"/>
              <a:t>1. Not easy to find them quickly in documentation. Hence we should follow some standards to name them so that we can quickly see them inside a class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635250" y="149860"/>
            <a:ext cx="6522085" cy="65576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Dis-Advantage of static methods</a:t>
            </a:r>
            <a:br>
              <a:rPr lang="en-US"/>
            </a:br>
            <a:endParaRPr lang="en-US"/>
          </a:p>
        </p:txBody>
      </p:sp>
      <p:sp>
        <p:nvSpPr>
          <p:cNvPr id="3" name="Content Placeholder 2"/>
          <p:cNvSpPr>
            <a:spLocks noGrp="1"/>
          </p:cNvSpPr>
          <p:nvPr>
            <p:ph idx="1"/>
          </p:nvPr>
        </p:nvSpPr>
        <p:spPr/>
        <p:txBody>
          <a:bodyPr>
            <a:normAutofit lnSpcReduction="20000"/>
          </a:bodyPr>
          <a:p>
            <a:r>
              <a:rPr lang="en-US"/>
              <a:t>2nd disadvantage:- if we provide a class with </a:t>
            </a:r>
            <a:r>
              <a:rPr lang="en-US" b="1"/>
              <a:t>Only </a:t>
            </a:r>
            <a:r>
              <a:rPr lang="en-US"/>
              <a:t>static method without public or protected constructors, </a:t>
            </a:r>
            <a:br>
              <a:rPr lang="en-US"/>
            </a:br>
            <a:r>
              <a:rPr lang="en-US"/>
              <a:t>in such case we will restrict the class to be subclassed .</a:t>
            </a:r>
            <a:endParaRPr lang="en-US"/>
          </a:p>
          <a:p>
            <a:endParaRPr lang="en-US"/>
          </a:p>
          <a:p>
            <a:r>
              <a:rPr lang="en-US"/>
              <a:t>in one sense this is good because it encourages programmers to use composition instead of inheritance</a:t>
            </a:r>
            <a:endParaRPr lang="en-US"/>
          </a:p>
          <a:p>
            <a:endParaRPr lang="en-US"/>
          </a:p>
          <a:p>
            <a:r>
              <a:rPr lang="en-US"/>
              <a:t>example</a:t>
            </a:r>
            <a:endParaRPr lang="en-US"/>
          </a:p>
          <a:p>
            <a:r>
              <a:rPr lang="en-US"/>
              <a:t> it is impossible to subclass any of the convenience implementation classes in the Collections Framework.</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3758</Words>
  <Application>WPS Presentation</Application>
  <PresentationFormat>Widescreen</PresentationFormat>
  <Paragraphs>79</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10</vt:i4>
      </vt:variant>
    </vt:vector>
  </HeadingPairs>
  <TitlesOfParts>
    <vt:vector size="25" baseType="lpstr">
      <vt:lpstr>Arial</vt:lpstr>
      <vt:lpstr>SimSun</vt:lpstr>
      <vt:lpstr>Wingdings</vt:lpstr>
      <vt:lpstr>Consolas</vt:lpstr>
      <vt:lpstr>苹方-简</vt:lpstr>
      <vt:lpstr>Calibri</vt:lpstr>
      <vt:lpstr>Helvetica Neue</vt:lpstr>
      <vt:lpstr>Microsoft YaHei</vt:lpstr>
      <vt:lpstr>汉仪旗黑</vt:lpstr>
      <vt:lpstr>Arial Unicode MS</vt:lpstr>
      <vt:lpstr>Calibri Light</vt:lpstr>
      <vt:lpstr>宋体-简</vt:lpstr>
      <vt:lpstr>Hiragino Sans GB</vt:lpstr>
      <vt:lpstr>Office Theme</vt:lpstr>
      <vt:lpstr>1_Office Theme</vt:lpstr>
      <vt:lpstr>PowerPoint 演示文稿</vt:lpstr>
      <vt:lpstr>PowerPoint 演示文稿</vt:lpstr>
      <vt:lpstr>PowerPoint 演示文稿</vt:lpstr>
      <vt:lpstr>Advantage of static methods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nishant arora</dc:creator>
  <cp:lastModifiedBy>nishant_coding_account</cp:lastModifiedBy>
  <cp:revision>44</cp:revision>
  <dcterms:created xsi:type="dcterms:W3CDTF">2023-12-23T14:37:56Z</dcterms:created>
  <dcterms:modified xsi:type="dcterms:W3CDTF">2023-12-23T14:37:56Z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