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2" r:id="rId5"/>
    <p:sldId id="266" r:id="rId6"/>
    <p:sldId id="263" r:id="rId7"/>
    <p:sldId id="260" r:id="rId8"/>
    <p:sldId id="267" r:id="rId9"/>
    <p:sldId id="268" r:id="rId10"/>
    <p:sldId id="26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4652193-0142-46FA-B4F6-796F0DB7437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652193-0142-46FA-B4F6-796F0DB7437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52193-0142-46FA-B4F6-796F0DB7437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52193-0142-46FA-B4F6-796F0DB7437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00125-B695-41B7-A7DD-E550D0982A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Singelton </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enum way</a:t>
            </a:r>
            <a:endParaRPr lang="en-US"/>
          </a:p>
        </p:txBody>
      </p:sp>
      <p:pic>
        <p:nvPicPr>
          <p:cNvPr id="4" name="Content Placeholder 3"/>
          <p:cNvPicPr>
            <a:picLocks noChangeAspect="1"/>
          </p:cNvPicPr>
          <p:nvPr>
            <p:ph idx="1"/>
          </p:nvPr>
        </p:nvPicPr>
        <p:blipFill>
          <a:blip r:embed="rId1"/>
          <a:stretch>
            <a:fillRect/>
          </a:stretch>
        </p:blipFill>
        <p:spPr>
          <a:xfrm>
            <a:off x="1646555" y="1825625"/>
            <a:ext cx="841946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singelton class</a:t>
            </a:r>
            <a:endParaRPr lang="en-US"/>
          </a:p>
        </p:txBody>
      </p:sp>
      <p:sp>
        <p:nvSpPr>
          <p:cNvPr id="3" name="Content Placeholder 2"/>
          <p:cNvSpPr>
            <a:spLocks noGrp="1"/>
          </p:cNvSpPr>
          <p:nvPr>
            <p:ph idx="1"/>
          </p:nvPr>
        </p:nvSpPr>
        <p:spPr/>
        <p:txBody>
          <a:bodyPr/>
          <a:p>
            <a:r>
              <a:rPr lang="en-US"/>
              <a:t>A singelton class is a class that is instantiated exactly once.</a:t>
            </a:r>
            <a:endParaRPr lang="en-US"/>
          </a:p>
          <a:p>
            <a:r>
              <a:rPr lang="en-US"/>
              <a:t>It is done by making constructor private</a:t>
            </a:r>
            <a:endParaRPr lang="en-US"/>
          </a:p>
          <a:p>
            <a:r>
              <a:rPr lang="en-US"/>
              <a:t>3 ways to refer that one instance, :</a:t>
            </a:r>
            <a:endParaRPr lang="en-US"/>
          </a:p>
          <a:p>
            <a:pPr lvl="1"/>
            <a:r>
              <a:rPr lang="en-US"/>
              <a:t>first by field that should be declared as final( this might not involve lazy loading)</a:t>
            </a:r>
            <a:endParaRPr lang="en-US"/>
          </a:p>
          <a:p>
            <a:pPr lvl="1"/>
            <a:r>
              <a:rPr lang="en-US"/>
              <a:t>second by a method getInstance (  this can give us lazy loading)</a:t>
            </a:r>
            <a:endParaRPr lang="en-US"/>
          </a:p>
          <a:p>
            <a:pPr lvl="1"/>
            <a:r>
              <a:rPr lang="en-US"/>
              <a:t>enum way(but cant be used if our singelton extends a superclass)</a:t>
            </a:r>
            <a:endParaRPr lang="en-US"/>
          </a:p>
          <a:p>
            <a:pPr lvl="0"/>
            <a:r>
              <a:rPr lang="en-US" sz="2800"/>
              <a:t>The public field approach is preferable.</a:t>
            </a:r>
            <a:endParaRPr lang="en-US" sz="2800"/>
          </a:p>
          <a:p>
            <a:pPr lvl="0"/>
            <a:r>
              <a:rPr lang="en-US" sz="2800"/>
              <a:t>Enum way is best if we do not want to use </a:t>
            </a:r>
            <a:endParaRPr lang="en-US" sz="2800"/>
          </a:p>
          <a:p>
            <a:pPr lvl="0"/>
            <a:endParaRPr lang="en-US" sz="2800"/>
          </a:p>
          <a:p>
            <a:pPr lvl="1"/>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public field is preffered</a:t>
            </a:r>
            <a:endParaRPr lang="en-US"/>
          </a:p>
        </p:txBody>
      </p:sp>
      <p:sp>
        <p:nvSpPr>
          <p:cNvPr id="3" name="Content Placeholder 2"/>
          <p:cNvSpPr>
            <a:spLocks noGrp="1"/>
          </p:cNvSpPr>
          <p:nvPr>
            <p:ph idx="1"/>
          </p:nvPr>
        </p:nvSpPr>
        <p:spPr/>
        <p:txBody>
          <a:bodyPr>
            <a:noAutofit/>
          </a:bodyPr>
          <a:p>
            <a:pPr>
              <a:lnSpc>
                <a:spcPct val="80000"/>
              </a:lnSpc>
            </a:pPr>
            <a:r>
              <a:rPr lang="en-US" sz="2000" b="1"/>
              <a:t>Advantages </a:t>
            </a:r>
            <a:r>
              <a:rPr lang="en-US" sz="2000"/>
              <a:t>of the public field approach:</a:t>
            </a:r>
            <a:endParaRPr lang="en-US" sz="2000"/>
          </a:p>
          <a:p>
            <a:pPr>
              <a:lnSpc>
                <a:spcPct val="80000"/>
              </a:lnSpc>
            </a:pPr>
            <a:endParaRPr lang="en-US" sz="2000"/>
          </a:p>
          <a:p>
            <a:pPr>
              <a:lnSpc>
                <a:spcPct val="80000"/>
              </a:lnSpc>
            </a:pPr>
            <a:r>
              <a:rPr lang="en-US" sz="2000" b="1"/>
              <a:t>Simplicity: </a:t>
            </a:r>
            <a:r>
              <a:rPr lang="en-US" sz="2000"/>
              <a:t>It's simple and concise, making it easy to implement and understand.</a:t>
            </a:r>
            <a:endParaRPr lang="en-US" sz="2000"/>
          </a:p>
          <a:p>
            <a:pPr>
              <a:lnSpc>
                <a:spcPct val="80000"/>
              </a:lnSpc>
            </a:pPr>
            <a:r>
              <a:rPr lang="en-US" sz="2000" b="1"/>
              <a:t>Eager initialization:</a:t>
            </a:r>
            <a:r>
              <a:rPr lang="en-US" sz="2000"/>
              <a:t> The singleton instance is created when the class is loaded, avoiding any potential race conditions in multi-threaded environments.</a:t>
            </a:r>
            <a:endParaRPr lang="en-US" sz="2000"/>
          </a:p>
          <a:p>
            <a:pPr>
              <a:lnSpc>
                <a:spcPct val="80000"/>
              </a:lnSpc>
            </a:pPr>
            <a:r>
              <a:rPr lang="en-US" sz="2000" b="1"/>
              <a:t>Direct access: </a:t>
            </a:r>
            <a:r>
              <a:rPr lang="en-US" sz="2000"/>
              <a:t>The INSTANCE field is accessible directly, making it convenient for usage across the application without the need for a getter method.</a:t>
            </a:r>
            <a:endParaRPr lang="en-US" sz="2000"/>
          </a:p>
          <a:p>
            <a:pPr>
              <a:lnSpc>
                <a:spcPct val="80000"/>
              </a:lnSpc>
            </a:pPr>
            <a:r>
              <a:rPr lang="en-US" sz="2000" b="1"/>
              <a:t>However, this approach does have some trade-offs:</a:t>
            </a:r>
            <a:endParaRPr lang="en-US" sz="2000" b="1"/>
          </a:p>
          <a:p>
            <a:pPr>
              <a:lnSpc>
                <a:spcPct val="80000"/>
              </a:lnSpc>
            </a:pPr>
            <a:endParaRPr lang="en-US" sz="2000"/>
          </a:p>
          <a:p>
            <a:pPr>
              <a:lnSpc>
                <a:spcPct val="80000"/>
              </a:lnSpc>
            </a:pPr>
            <a:r>
              <a:rPr lang="en-US" sz="2000" b="1"/>
              <a:t>Lack of lazy loading: </a:t>
            </a:r>
            <a:r>
              <a:rPr lang="en-US" sz="2000"/>
              <a:t>The singleton instance is created eagerly during class loading, which might not be suitable for scenarios where lazy loading is preferred to defer instantiation until needed.</a:t>
            </a:r>
            <a:endParaRPr lang="en-US" sz="2000"/>
          </a:p>
          <a:p>
            <a:pPr>
              <a:lnSpc>
                <a:spcPct val="80000"/>
              </a:lnSpc>
            </a:pPr>
            <a:r>
              <a:rPr lang="en-US" sz="2000" b="1"/>
              <a:t>Potential reflection issues:</a:t>
            </a:r>
            <a:r>
              <a:rPr lang="en-US" sz="2000"/>
              <a:t> As mentioned previously, this approach might be vulnerable to reflection attacks if someone tries to use reflection to access and modify the supposedly immutable field.</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when factory way is prefeered</a:t>
            </a:r>
            <a:endParaRPr lang="en-US"/>
          </a:p>
        </p:txBody>
      </p:sp>
      <p:sp>
        <p:nvSpPr>
          <p:cNvPr id="3" name="Content Placeholder 2"/>
          <p:cNvSpPr>
            <a:spLocks noGrp="1"/>
          </p:cNvSpPr>
          <p:nvPr>
            <p:ph idx="1"/>
          </p:nvPr>
        </p:nvSpPr>
        <p:spPr/>
        <p:txBody>
          <a:bodyPr/>
          <a:p>
            <a:r>
              <a:rPr lang="en-US"/>
              <a:t>A advantage</a:t>
            </a:r>
            <a:endParaRPr lang="en-US"/>
          </a:p>
          <a:p>
            <a:r>
              <a:rPr lang="en-US"/>
              <a:t>is that you can write a generic singleton factory if your application requires it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4" name="Content Placeholder 3"/>
          <p:cNvPicPr>
            <a:picLocks noChangeAspect="1"/>
          </p:cNvPicPr>
          <p:nvPr>
            <p:ph idx="1"/>
          </p:nvPr>
        </p:nvPicPr>
        <p:blipFill>
          <a:blip r:embed="rId1"/>
          <a:stretch>
            <a:fillRect/>
          </a:stretch>
        </p:blipFill>
        <p:spPr>
          <a:xfrm>
            <a:off x="659130" y="1691005"/>
            <a:ext cx="5168900" cy="1460500"/>
          </a:xfrm>
          <a:prstGeom prst="rect">
            <a:avLst/>
          </a:prstGeom>
        </p:spPr>
      </p:pic>
      <p:pic>
        <p:nvPicPr>
          <p:cNvPr id="5" name="Picture 4"/>
          <p:cNvPicPr>
            <a:picLocks noChangeAspect="1"/>
          </p:cNvPicPr>
          <p:nvPr/>
        </p:nvPicPr>
        <p:blipFill>
          <a:blip r:embed="rId2"/>
          <a:stretch>
            <a:fillRect/>
          </a:stretch>
        </p:blipFill>
        <p:spPr>
          <a:xfrm>
            <a:off x="608330" y="4081145"/>
            <a:ext cx="5219700" cy="161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There is still a way by which we can still create instance (by using reflection)</a:t>
            </a:r>
            <a:br>
              <a:rPr lang="en-US"/>
            </a:br>
            <a:endParaRPr lang="en-US"/>
          </a:p>
        </p:txBody>
      </p:sp>
      <p:sp>
        <p:nvSpPr>
          <p:cNvPr id="3" name="Content Placeholder 2"/>
          <p:cNvSpPr>
            <a:spLocks noGrp="1"/>
          </p:cNvSpPr>
          <p:nvPr>
            <p:ph idx="1"/>
          </p:nvPr>
        </p:nvSpPr>
        <p:spPr/>
        <p:txBody>
          <a:bodyPr/>
          <a:p>
            <a:r>
              <a:rPr lang="en-US"/>
              <a:t>So to avoid reflection from creating another instance , we should have a check as below</a:t>
            </a:r>
            <a:endParaRPr lang="en-US"/>
          </a:p>
          <a:p>
            <a:endParaRPr lang="en-US"/>
          </a:p>
        </p:txBody>
      </p:sp>
      <p:pic>
        <p:nvPicPr>
          <p:cNvPr id="4" name="Picture 3"/>
          <p:cNvPicPr>
            <a:picLocks noChangeAspect="1"/>
          </p:cNvPicPr>
          <p:nvPr/>
        </p:nvPicPr>
        <p:blipFill>
          <a:blip r:embed="rId1"/>
          <a:stretch>
            <a:fillRect/>
          </a:stretch>
        </p:blipFill>
        <p:spPr>
          <a:xfrm>
            <a:off x="2459990" y="2615565"/>
            <a:ext cx="6380480" cy="4112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De-Serialization issues</a:t>
            </a:r>
            <a:endParaRPr lang="en-US"/>
          </a:p>
        </p:txBody>
      </p:sp>
      <p:sp>
        <p:nvSpPr>
          <p:cNvPr id="3" name="Content Placeholder 2"/>
          <p:cNvSpPr>
            <a:spLocks noGrp="1"/>
          </p:cNvSpPr>
          <p:nvPr>
            <p:ph idx="1"/>
          </p:nvPr>
        </p:nvSpPr>
        <p:spPr/>
        <p:txBody>
          <a:bodyPr>
            <a:normAutofit fontScale="90000" lnSpcReduction="10000"/>
          </a:bodyPr>
          <a:p>
            <a:r>
              <a:rPr lang="en-US"/>
              <a:t>Deserialization: Deserialization is the process of reconstructing an object from its serialized state. This process involves reading the byte stream and creating an object from it using ObjectInputStream.</a:t>
            </a:r>
            <a:endParaRPr lang="en-US"/>
          </a:p>
          <a:p>
            <a:r>
              <a:rPr lang="en-US"/>
              <a:t>But if singelton is serializzed, then deserialiazation may cause to create a second instance.</a:t>
            </a:r>
            <a:endParaRPr lang="en-US"/>
          </a:p>
          <a:p>
            <a:r>
              <a:rPr lang="en-US"/>
              <a:t>make all </a:t>
            </a:r>
            <a:r>
              <a:rPr lang="en-US" b="1"/>
              <a:t>fields transient.</a:t>
            </a:r>
            <a:endParaRPr lang="en-US" b="1"/>
          </a:p>
          <a:p>
            <a:pPr lvl="1"/>
            <a:r>
              <a:rPr lang="en-US" sz="1885"/>
              <a:t>In Java, when a field in a class is marked as transient, it means that the field should not be included in the object's serialized form when the object is converted into a byte stream during serialization.</a:t>
            </a:r>
            <a:endParaRPr lang="en-US" sz="1885"/>
          </a:p>
          <a:p>
            <a:r>
              <a:rPr lang="en-US"/>
              <a:t>The </a:t>
            </a:r>
            <a:r>
              <a:rPr lang="en-US" b="1"/>
              <a:t>readResolve()</a:t>
            </a:r>
            <a:r>
              <a:rPr lang="en-US"/>
              <a:t> method is a special callback method in Java that is used during the deserialization process of an object. It allows the class to provide its custom logic to control what object is returned after the deserialization is complete.</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Readresolve Method overriding is required</a:t>
            </a:r>
            <a:endParaRPr lang="en-US"/>
          </a:p>
        </p:txBody>
      </p:sp>
      <p:pic>
        <p:nvPicPr>
          <p:cNvPr id="4" name="Content Placeholder 3"/>
          <p:cNvPicPr>
            <a:picLocks noChangeAspect="1"/>
          </p:cNvPicPr>
          <p:nvPr>
            <p:ph idx="1"/>
          </p:nvPr>
        </p:nvPicPr>
        <p:blipFill>
          <a:blip r:embed="rId1"/>
          <a:stretch>
            <a:fillRect/>
          </a:stretch>
        </p:blipFill>
        <p:spPr>
          <a:xfrm>
            <a:off x="1036955" y="1825625"/>
            <a:ext cx="1011682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Why to create a singelton class?</a:t>
            </a:r>
            <a:br>
              <a:rPr lang="en-US"/>
            </a:br>
            <a:endParaRPr lang="en-US"/>
          </a:p>
        </p:txBody>
      </p:sp>
      <p:sp>
        <p:nvSpPr>
          <p:cNvPr id="3" name="Content Placeholder 2"/>
          <p:cNvSpPr>
            <a:spLocks noGrp="1"/>
          </p:cNvSpPr>
          <p:nvPr>
            <p:ph idx="1"/>
          </p:nvPr>
        </p:nvSpPr>
        <p:spPr>
          <a:xfrm>
            <a:off x="838200" y="1825625"/>
            <a:ext cx="10515600" cy="5032375"/>
          </a:xfrm>
        </p:spPr>
        <p:txBody>
          <a:bodyPr>
            <a:normAutofit/>
          </a:bodyPr>
          <a:p>
            <a:r>
              <a:rPr lang="en-US"/>
              <a:t>Resource Sharing:</a:t>
            </a:r>
            <a:endParaRPr lang="en-US"/>
          </a:p>
          <a:p>
            <a:r>
              <a:rPr lang="en-US"/>
              <a:t>Global Access</a:t>
            </a:r>
            <a:endParaRPr lang="en-US"/>
          </a:p>
          <a:p>
            <a:r>
              <a:rPr lang="en-US"/>
              <a:t>Memory Efficiency: </a:t>
            </a:r>
            <a:endParaRPr lang="en-US"/>
          </a:p>
          <a:p>
            <a:endParaRPr lang="en-US"/>
          </a:p>
          <a:p>
            <a:r>
              <a:rPr lang="en-US" b="1"/>
              <a:t>Drawbacks of using singleton patterns:</a:t>
            </a:r>
            <a:endParaRPr lang="en-US" b="1"/>
          </a:p>
          <a:p>
            <a:r>
              <a:rPr lang="en-US" sz="2200"/>
              <a:t>Global State:=tight coupling</a:t>
            </a:r>
            <a:endParaRPr lang="en-US" sz="2200"/>
          </a:p>
          <a:p>
            <a:r>
              <a:rPr lang="en-US" sz="2200"/>
              <a:t>Concurrency Challenges:</a:t>
            </a:r>
            <a:endParaRPr lang="en-US" sz="2200"/>
          </a:p>
          <a:p>
            <a:r>
              <a:rPr lang="en-US" sz="2200"/>
              <a:t>Dependency Injection vs. Singletons: In modern software design, dependency injection is often favored over singletons as it allows better control of object creation, improves testability, and reduces tight coupling.</a:t>
            </a:r>
            <a:endParaRPr lang="en-US" sz="2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2889</Words>
  <Application>WPS Presentation</Application>
  <PresentationFormat>Widescreen</PresentationFormat>
  <Paragraphs>63</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 Light</vt:lpstr>
      <vt:lpstr>Helvetica Neue</vt:lpstr>
      <vt:lpstr>Calibri</vt:lpstr>
      <vt:lpstr>Microsoft YaHei</vt:lpstr>
      <vt:lpstr>汉仪旗黑</vt:lpstr>
      <vt:lpstr>Arial Unicode MS</vt:lpstr>
      <vt:lpstr>宋体-简</vt:lpstr>
      <vt:lpstr>Office Theme</vt:lpstr>
      <vt:lpstr>Ch02:Builder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Why to create a singelton class?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arora</dc:creator>
  <cp:lastModifiedBy>nishant_coding_account</cp:lastModifiedBy>
  <cp:revision>58</cp:revision>
  <dcterms:created xsi:type="dcterms:W3CDTF">2023-12-24T11:15:37Z</dcterms:created>
  <dcterms:modified xsi:type="dcterms:W3CDTF">2023-12-24T11:15:37Z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