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 arora" initials="na" lastIdx="1" clrIdx="0">
    <p:extLst>
      <p:ext uri="{19B8F6BF-5375-455C-9EA6-DF929625EA0E}">
        <p15:presenceInfo xmlns:p15="http://schemas.microsoft.com/office/powerpoint/2012/main" userId="363d2b0a0ffb69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7CDF-2574-4581-A620-124211A4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75F79-C3B9-4D30-9E84-191DA04F8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6701-AEE5-4FBD-9A22-EFBF2F8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4814-7AA3-4DEF-931D-2C07D5FE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5C75-BFD0-4A33-9D01-FB4C841B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862-CF79-4CFC-829B-B4D2B636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FA65-2B65-40AB-B1F4-8A2D8403C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2831-A45C-4EF7-BF00-E5A44500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69DB-20A6-4659-A112-F53BE13B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7ACA-F8B2-425A-9FAF-02712ED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4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987BB-1ED6-411D-A216-FB308AA2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03001-418A-48D4-8124-18B67CAE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6757-E891-4CFD-AAB2-9FEBA392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9092-5F25-4F49-987E-A07D14E7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0305-F2E8-4FA6-9DBF-485A3451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9F62-4562-4086-A3E0-55D3A143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9783-788F-4E7F-B42C-084B7D60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7DFF-63B2-43D7-A2CF-74AB37A8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895F-B83A-4DD0-B633-940E08D8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8F0A-6F24-46C0-AE4B-36122E8C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5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7959-2495-4C3E-BA59-D18FFE94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535F-6AA6-4C19-B5B2-9E0D363A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8BB4-6AF1-4707-9FB7-2DC3BBC3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F209-910B-4959-9028-40B21683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0CFE-CED1-4DF9-B224-D2919E8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70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4587-C7E4-444C-94D9-82E8D9C8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75FE-2473-4EAA-8A76-E6C79CFF3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122C2-F3A3-482F-B640-C63F4C8ED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22DB2-A72A-418E-B6AD-B0DBD780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B1E28-3D2B-4D56-87CD-0D3D8354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25FAF-9800-419A-A3F2-F1EB7EC2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73B0-A3A7-4971-9082-24AA8584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7A6EF-F593-4A8A-AD2A-12BFE610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E4BB-1635-485C-A5D0-F36F1013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CC8B3-4F9A-4873-9BCE-487B715E3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02B6E-C330-44B8-97C2-5168743A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F2F5F-4E57-481E-B99D-87CBA884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B3F05-7334-4C15-AB56-822C2C73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E4BA0-4BC4-45B0-A5D5-ED0AC93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0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AD1F-4EF0-4BF7-B891-712F4093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7B880-0D4E-4156-8C44-6205E5F8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559BA-82DB-48B9-AFE1-4FB9F40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A9BE-5125-45DC-A79E-5D35DEA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2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A061-5AAE-4A19-A5EB-D551D5D8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A00EF-0F06-4B8A-ADEC-891B5549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C7D07-EA19-4DAA-9E8E-9DE8A237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D29-E5CD-4B13-AC2D-FCD237E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92D6-3FF0-4B95-97F3-8F093E35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27EC8-7644-4A3F-9EF7-66F664FB9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79C6-96B2-456A-B2E1-906DE668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9D8A6-E93B-464E-AEA6-8B2BD8AC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49B34-4AF9-46E9-B3C9-9AA35E33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5692-D01A-42F1-9ABF-78F250D9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0F351-B5C8-4746-A915-D8D6E339B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B61D6-0B3D-4A94-BF65-CD7ED47F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E1250-6BBF-4A20-B997-52B5D3AD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DF0-D10C-4F87-B91C-0DCE1483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A704A-A187-405D-AF2E-1ABD0E28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0D270-13E2-4619-B0A2-34C7A0ED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4F15-D392-460E-B089-EB28CE430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4AE8-B378-41E3-8276-169181A9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C916-8326-4398-98E3-595A05AF34C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DDD4-B07A-4814-AAC5-C0F71333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9FCE-C682-454D-80F5-6642D8CA2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6/docs/api/java.base/java/util/stream/package-summary.html#Associativity" TargetMode="External"/><Relationship Id="rId2" Type="http://schemas.openxmlformats.org/officeDocument/2006/relationships/hyperlink" Target="https://docs.oracle.com/en/java/javase/16/docs/api/java.base/java/util/stream/package-summary.html#Redu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F01C-B0AB-4AC7-A451-150936D4D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991C6-6DDB-43CC-9057-AB4A0D64C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9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6734-8D09-4989-8FE9-333AA704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Develop a code to extract primitive data from an object using Map keyword</a:t>
            </a:r>
          </a:p>
          <a:p>
            <a:r>
              <a:rPr lang="en-US" dirty="0"/>
              <a:t>Example:-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Reading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doublevalue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List&lt;Reading&gt;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Stream&lt;Double&gt; </a:t>
            </a:r>
            <a:r>
              <a:rPr lang="en-US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k1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readings</a:t>
            </a:r>
            <a:r>
              <a:rPr lang="en-US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().map(</a:t>
            </a:r>
            <a:r>
              <a:rPr lang="en-US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doublevalue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here we cant use methods like average on k1 since we have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returned a stream of 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which don’t have average method</a:t>
            </a:r>
          </a:p>
          <a:p>
            <a:pPr marL="0" indent="0" algn="l">
              <a:buNone/>
            </a:pP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k2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readings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mapToDouble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doublevalue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// here we have returned 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DoubleStream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Object which can have primitives inside it. Similarly we have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for int and long primitive values.</a:t>
            </a:r>
          </a:p>
          <a:p>
            <a:pPr marL="0" indent="0" algn="l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502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DFEB-7A5D-461B-AFAA-F907B96E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r>
              <a:rPr lang="en-US" b="1" dirty="0"/>
              <a:t>Reductions:-</a:t>
            </a:r>
          </a:p>
          <a:p>
            <a:endParaRPr lang="en-US" b="1" dirty="0"/>
          </a:p>
          <a:p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2666C2-07C0-4BE2-B6DC-CFFB7664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90943"/>
              </p:ext>
            </p:extLst>
          </p:nvPr>
        </p:nvGraphicFramePr>
        <p:xfrm>
          <a:off x="228600" y="868363"/>
          <a:ext cx="1088707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134">
                  <a:extLst>
                    <a:ext uri="{9D8B030D-6E8A-4147-A177-3AD203B41FA5}">
                      <a16:colId xmlns:a16="http://schemas.microsoft.com/office/drawing/2014/main" val="3762158321"/>
                    </a:ext>
                  </a:extLst>
                </a:gridCol>
                <a:gridCol w="5202941">
                  <a:extLst>
                    <a:ext uri="{9D8B030D-6E8A-4147-A177-3AD203B41FA5}">
                      <a16:colId xmlns:a16="http://schemas.microsoft.com/office/drawing/2014/main" val="2558047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 Method for reduction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by 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9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Optional reduce(</a:t>
                      </a:r>
                      <a:r>
                        <a:rPr lang="en-US" sz="1400" dirty="0" err="1"/>
                        <a:t>BinaryOperator</a:t>
                      </a:r>
                      <a:r>
                        <a:rPr lang="en-US" sz="1400" dirty="0"/>
                        <a:t> accumulator)</a:t>
                      </a:r>
                    </a:p>
                    <a:p>
                      <a:r>
                        <a:rPr lang="en-US" sz="1400" i="1" dirty="0"/>
                        <a:t>An operator is a function that takes a value and return value of same type.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>
                          <a:effectLst/>
                        </a:rPr>
                        <a:t>Performs a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reduction</a:t>
                      </a:r>
                      <a:r>
                        <a:rPr lang="en-US" sz="1400" dirty="0">
                          <a:effectLst/>
                        </a:rPr>
                        <a:t> on the elements of this stream, using an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associative</a:t>
                      </a:r>
                      <a:r>
                        <a:rPr lang="en-US" sz="1400" dirty="0">
                          <a:effectLst/>
                        </a:rPr>
                        <a:t> accumulation function, and returns an Optional describing the reduced value, if any.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  <a:p>
                      <a:r>
                        <a:rPr lang="en-US" dirty="0"/>
                        <a:t>sum</a:t>
                      </a:r>
                    </a:p>
                    <a:p>
                      <a:r>
                        <a:rPr lang="en-US" dirty="0"/>
                        <a:t>count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8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 associative function is that </a:t>
                      </a:r>
                      <a:br>
                        <a:rPr lang="en-US" dirty="0"/>
                      </a:br>
                      <a:r>
                        <a:rPr lang="en-US" dirty="0"/>
                        <a:t>(A operator B)operator C= A operator (B operator 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Therefore sum, count are those functions which we can also perform using reduce method. Whereas average is not </a:t>
                      </a:r>
                      <a:r>
                        <a:rPr lang="en-US" dirty="0" err="1"/>
                        <a:t>associativ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by chance filter method don’t return any output, or optional is not present, then in that case we have another version of reduce</a:t>
                      </a:r>
                      <a:br>
                        <a:rPr lang="en-US" dirty="0"/>
                      </a:br>
                      <a:r>
                        <a:rPr lang="en-US" dirty="0"/>
                        <a:t>i.e. </a:t>
                      </a:r>
                      <a:br>
                        <a:rPr lang="en-US" dirty="0"/>
                      </a:br>
                      <a:r>
                        <a:rPr lang="en-US" dirty="0"/>
                        <a:t>Double reduce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double identity,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DoubleBinaryOperator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double sum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readings.stream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maptoDouble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(r-&gt;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r.value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).reduce(0.0, (v1,v2)-&gt;v1+v2);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double sum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readings.stream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maptoDouble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(r-&gt;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r.value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).sum();--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sum return value directly without returning optional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6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21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AC21-A61B-4966-803A-01C24538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2508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OPTIONALS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3728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61C3-0A2D-4A89-8870-D4BD355D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195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An optional is a </a:t>
            </a:r>
            <a:r>
              <a:rPr lang="en-US" dirty="0">
                <a:solidFill>
                  <a:srgbClr val="FF0000"/>
                </a:solidFill>
              </a:rPr>
              <a:t>container/wrapper </a:t>
            </a:r>
            <a:r>
              <a:rPr lang="en-US" dirty="0"/>
              <a:t>that may or </a:t>
            </a:r>
            <a:r>
              <a:rPr lang="en-US" dirty="0" err="1"/>
              <a:t>maynot</a:t>
            </a:r>
            <a:r>
              <a:rPr lang="en-US" dirty="0"/>
              <a:t> contain a value.</a:t>
            </a:r>
          </a:p>
          <a:p>
            <a:r>
              <a:rPr lang="en-US" sz="2000" dirty="0"/>
              <a:t>If Stream is empty, then operations </a:t>
            </a:r>
            <a:r>
              <a:rPr lang="en-US" sz="2000" dirty="0">
                <a:solidFill>
                  <a:srgbClr val="FF0000"/>
                </a:solidFill>
              </a:rPr>
              <a:t>which also do not produce </a:t>
            </a:r>
            <a:r>
              <a:rPr lang="en-US" sz="2000" dirty="0"/>
              <a:t>any values ,return Optional.</a:t>
            </a:r>
          </a:p>
          <a:p>
            <a:r>
              <a:rPr lang="en-US" sz="2000" dirty="0"/>
              <a:t>Example:- </a:t>
            </a:r>
            <a:r>
              <a:rPr lang="en-US" sz="2000" dirty="0" err="1"/>
              <a:t>findFirst</a:t>
            </a:r>
            <a:r>
              <a:rPr lang="en-US" sz="2000" dirty="0"/>
              <a:t>(),</a:t>
            </a:r>
            <a:r>
              <a:rPr lang="en-US" sz="2000" dirty="0" err="1"/>
              <a:t>findAny</a:t>
            </a:r>
            <a:r>
              <a:rPr lang="en-US" sz="2000" dirty="0"/>
              <a:t>(),max(),min(),and average –all produce </a:t>
            </a:r>
            <a:r>
              <a:rPr lang="en-US" sz="2000" dirty="0" err="1"/>
              <a:t>optionals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Types of </a:t>
            </a:r>
            <a:r>
              <a:rPr lang="en-US" dirty="0" err="1"/>
              <a:t>optionals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sz="2000" dirty="0"/>
              <a:t>a)Optional &lt;T&gt;:-- for objects , returned by </a:t>
            </a:r>
            <a:r>
              <a:rPr lang="en-US" sz="2000" dirty="0" err="1"/>
              <a:t>findany,findfirst,min,max,reduce..All</a:t>
            </a:r>
            <a:r>
              <a:rPr lang="en-US" sz="2000" dirty="0"/>
              <a:t> are present in stream interface.</a:t>
            </a:r>
          </a:p>
          <a:p>
            <a:pPr marL="0" indent="0">
              <a:buNone/>
            </a:pPr>
            <a:r>
              <a:rPr lang="en-US" sz="2000" dirty="0"/>
              <a:t>b) </a:t>
            </a:r>
            <a:r>
              <a:rPr lang="en-US" sz="2000" dirty="0" err="1"/>
              <a:t>OptionalDouble</a:t>
            </a:r>
            <a:r>
              <a:rPr lang="en-US" sz="2000" dirty="0"/>
              <a:t> average(),max(),min(),reduce—contained in </a:t>
            </a:r>
            <a:r>
              <a:rPr lang="en-US" sz="2000" dirty="0" err="1"/>
              <a:t>DoubleStream</a:t>
            </a:r>
            <a:r>
              <a:rPr lang="en-US" sz="2000" dirty="0"/>
              <a:t> class</a:t>
            </a:r>
          </a:p>
          <a:p>
            <a:pPr marL="0" indent="0">
              <a:buNone/>
            </a:pPr>
            <a:r>
              <a:rPr lang="en-US" sz="2000" dirty="0"/>
              <a:t>c) </a:t>
            </a:r>
            <a:r>
              <a:rPr lang="en-US" sz="2000" dirty="0" err="1"/>
              <a:t>OptionalInteger</a:t>
            </a:r>
            <a:r>
              <a:rPr lang="en-US" sz="2000" dirty="0"/>
              <a:t> average(),max(),min(),reduce—contained in </a:t>
            </a:r>
            <a:r>
              <a:rPr lang="en-US" sz="2000" dirty="0" err="1"/>
              <a:t>IntegerStream</a:t>
            </a:r>
            <a:r>
              <a:rPr lang="en-US" sz="2000" dirty="0"/>
              <a:t> class</a:t>
            </a:r>
          </a:p>
          <a:p>
            <a:pPr marL="0" indent="0">
              <a:buNone/>
            </a:pPr>
            <a:r>
              <a:rPr lang="en-US" sz="2000" dirty="0"/>
              <a:t>d) </a:t>
            </a:r>
            <a:r>
              <a:rPr lang="en-US" sz="2000" dirty="0" err="1"/>
              <a:t>OptionalLong</a:t>
            </a:r>
            <a:r>
              <a:rPr lang="en-US" sz="2000" dirty="0"/>
              <a:t> average(),max(),min(),reduce—contained in </a:t>
            </a:r>
            <a:r>
              <a:rPr lang="en-US" sz="2000" dirty="0" err="1"/>
              <a:t>LongStream</a:t>
            </a:r>
            <a:r>
              <a:rPr lang="en-US" sz="2000" dirty="0"/>
              <a:t>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7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AD71-1E27-4D4B-B130-D91E2EF4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/>
          <a:lstStyle/>
          <a:p>
            <a:r>
              <a:rPr lang="en-US" dirty="0"/>
              <a:t>Methods present in optional class:-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() method:- returns &lt;T&gt;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Used to get value from optional 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ispresent</a:t>
            </a:r>
            <a:r>
              <a:rPr lang="en-US" sz="2000" dirty="0"/>
              <a:t>() </a:t>
            </a:r>
            <a:r>
              <a:rPr lang="en-US" sz="1800" dirty="0"/>
              <a:t>method:- returns Boolean</a:t>
            </a:r>
          </a:p>
          <a:p>
            <a:pPr lvl="1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Ifpresent</a:t>
            </a:r>
            <a:r>
              <a:rPr lang="en-US" sz="2000" dirty="0"/>
              <a:t>(Consumer&lt;?super T&gt; consumer):- </a:t>
            </a:r>
            <a:r>
              <a:rPr lang="en-US" sz="1800" dirty="0"/>
              <a:t>	it checks if optional contains that value, and if it contains, then get that value</a:t>
            </a:r>
            <a:br>
              <a:rPr lang="en-US" sz="1800" dirty="0"/>
            </a:br>
            <a:r>
              <a:rPr lang="en-US" sz="1800" dirty="0"/>
              <a:t>		example:</a:t>
            </a:r>
            <a:br>
              <a:rPr lang="en-US" sz="1800" dirty="0"/>
            </a:br>
            <a:r>
              <a:rPr lang="en-US" sz="1800" dirty="0"/>
              <a:t>		Stream&lt;Double&gt; </a:t>
            </a:r>
            <a:r>
              <a:rPr lang="en-US" sz="1800" dirty="0" err="1"/>
              <a:t>doubleStream</a:t>
            </a:r>
            <a:r>
              <a:rPr lang="en-US" sz="1800" dirty="0"/>
              <a:t>=</a:t>
            </a:r>
            <a:r>
              <a:rPr lang="en-US" sz="1800" dirty="0" err="1"/>
              <a:t>Stream.of</a:t>
            </a:r>
            <a:r>
              <a:rPr lang="en-US" sz="1800" dirty="0"/>
              <a:t>(1.0,2.0,3.0);</a:t>
            </a:r>
            <a:br>
              <a:rPr lang="en-US" sz="1800" dirty="0"/>
            </a:br>
            <a:r>
              <a:rPr lang="en-US" sz="1800" dirty="0"/>
              <a:t>		Optional&lt;Double&gt; </a:t>
            </a:r>
            <a:r>
              <a:rPr lang="en-US" sz="1800" dirty="0" err="1"/>
              <a:t>aNum</a:t>
            </a:r>
            <a:r>
              <a:rPr lang="en-US" sz="1800" dirty="0"/>
              <a:t>=</a:t>
            </a:r>
            <a:r>
              <a:rPr lang="en-US" sz="1800" dirty="0" err="1"/>
              <a:t>doublestream.findFirst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aNum.ifPresent</a:t>
            </a:r>
            <a:r>
              <a:rPr lang="en-US" sz="1800" dirty="0"/>
              <a:t>(n-&gt;</a:t>
            </a:r>
            <a:r>
              <a:rPr lang="en-US" sz="1800" dirty="0" err="1"/>
              <a:t>System.out.println</a:t>
            </a:r>
            <a:r>
              <a:rPr lang="en-US" sz="1800" dirty="0"/>
              <a:t>(n));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Of</a:t>
            </a:r>
            <a:r>
              <a:rPr lang="en-US" sz="1800" dirty="0"/>
              <a:t>():- It creates a new Optional.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>
                <a:solidFill>
                  <a:srgbClr val="FF0000"/>
                </a:solidFill>
              </a:rPr>
              <a:t>OfNullable</a:t>
            </a:r>
            <a:r>
              <a:rPr lang="en-US" sz="1800" dirty="0"/>
              <a:t>:- It creates a new optional only and only if object you pass is not null.</a:t>
            </a:r>
            <a:br>
              <a:rPr lang="en-US" sz="1800" dirty="0"/>
            </a:br>
            <a:r>
              <a:rPr lang="en-US" sz="1800" dirty="0"/>
              <a:t>	Optional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opt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 //</a:t>
            </a:r>
            <a:r>
              <a:rPr lang="en-IN" sz="18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nullpointerexception</a:t>
            </a:r>
            <a:b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opt1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Optional.</a:t>
            </a:r>
            <a:r>
              <a:rPr lang="fr-F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ofNullable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	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ystem.</a:t>
            </a:r>
            <a:r>
              <a:rPr lang="en-I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opt1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.isPresent());</a:t>
            </a:r>
          </a:p>
          <a:p>
            <a:pPr lvl="1"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():-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makes an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expty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optional</a:t>
            </a:r>
          </a:p>
          <a:p>
            <a:pPr lvl="1">
              <a:buFont typeface="+mj-lt"/>
              <a:buAutoNum type="arabicPeriod"/>
            </a:pPr>
            <a:r>
              <a:rPr lang="en-IN" sz="18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orElse</a:t>
            </a:r>
            <a:r>
              <a:rPr lang="en-IN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():-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if we get empty optional, we specify a value with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orElse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59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338B-2E26-4391-A69F-F669B6ED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Example:-</a:t>
            </a:r>
          </a:p>
          <a:p>
            <a:r>
              <a:rPr lang="en-IN" dirty="0"/>
              <a:t>Optional&lt;Dog&gt; </a:t>
            </a:r>
            <a:r>
              <a:rPr lang="en-IN" dirty="0" err="1"/>
              <a:t>emptyDog</a:t>
            </a:r>
            <a:r>
              <a:rPr lang="en-IN" dirty="0"/>
              <a:t>=</a:t>
            </a:r>
            <a:r>
              <a:rPr lang="en-IN" dirty="0" err="1"/>
              <a:t>Optional.empty</a:t>
            </a:r>
            <a:r>
              <a:rPr lang="en-IN" dirty="0"/>
              <a:t>();</a:t>
            </a:r>
          </a:p>
          <a:p>
            <a:r>
              <a:rPr lang="en-IN" dirty="0"/>
              <a:t>Dog </a:t>
            </a:r>
            <a:r>
              <a:rPr lang="en-IN" dirty="0" err="1"/>
              <a:t>adog</a:t>
            </a:r>
            <a:r>
              <a:rPr lang="en-IN" dirty="0"/>
              <a:t>=</a:t>
            </a:r>
            <a:r>
              <a:rPr lang="en-IN" dirty="0" err="1"/>
              <a:t>emptyDog.orElse</a:t>
            </a:r>
            <a:r>
              <a:rPr lang="en-IN" dirty="0"/>
              <a:t>(new Dog(“Default Dog”,50,10);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(“A dog”+</a:t>
            </a:r>
            <a:r>
              <a:rPr lang="en-IN" dirty="0" err="1"/>
              <a:t>aDod</a:t>
            </a:r>
            <a:r>
              <a:rPr lang="en-IN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1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16EB-C2FD-420C-829F-D39FE382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92"/>
            <a:ext cx="10515600" cy="5989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a stream?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stream is a </a:t>
            </a:r>
            <a:r>
              <a:rPr lang="en-US" dirty="0">
                <a:solidFill>
                  <a:srgbClr val="FF0000"/>
                </a:solidFill>
              </a:rPr>
              <a:t>sequence of elements </a:t>
            </a:r>
            <a:r>
              <a:rPr lang="en-US" dirty="0"/>
              <a:t>that can be processed with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lightweight</a:t>
            </a:r>
            <a:r>
              <a:rPr lang="en-US" dirty="0"/>
              <a:t> object, can only be created once.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Example:- </a:t>
            </a:r>
          </a:p>
          <a:p>
            <a:r>
              <a:rPr lang="en-IN" sz="1800" b="1" dirty="0"/>
              <a:t>int[] a= {1,2,3};</a:t>
            </a:r>
          </a:p>
          <a:p>
            <a:r>
              <a:rPr lang="en-US" sz="1800" u="sng" dirty="0" err="1"/>
              <a:t>IntStream</a:t>
            </a:r>
            <a:r>
              <a:rPr lang="en-US" sz="1800" u="sng" dirty="0"/>
              <a:t> </a:t>
            </a:r>
            <a:r>
              <a:rPr lang="en-US" sz="1800" u="sng" dirty="0" err="1"/>
              <a:t>mystream</a:t>
            </a:r>
            <a:r>
              <a:rPr lang="en-US" sz="1800" u="sng" dirty="0"/>
              <a:t>=</a:t>
            </a:r>
            <a:r>
              <a:rPr lang="en-US" sz="1800" u="sng" dirty="0" err="1"/>
              <a:t>Arrays.</a:t>
            </a:r>
            <a:r>
              <a:rPr lang="en-US" sz="1800" i="1" u="sng" dirty="0" err="1"/>
              <a:t>stream</a:t>
            </a:r>
            <a:r>
              <a:rPr lang="en-US" sz="1800" i="1" u="sng" dirty="0"/>
              <a:t>(a);</a:t>
            </a:r>
          </a:p>
          <a:p>
            <a:r>
              <a:rPr lang="en-IN" sz="1800" dirty="0" err="1"/>
              <a:t>mystream.forEach</a:t>
            </a:r>
            <a:r>
              <a:rPr lang="en-IN" sz="1800" dirty="0"/>
              <a:t>(b-&gt;</a:t>
            </a:r>
            <a:r>
              <a:rPr lang="en-IN" sz="1800" dirty="0" err="1"/>
              <a:t>System.</a:t>
            </a:r>
            <a:r>
              <a:rPr lang="en-IN" sz="1800" b="1" i="1" dirty="0" err="1"/>
              <a:t>out.print</a:t>
            </a:r>
            <a:r>
              <a:rPr lang="en-IN" sz="1800" b="1" i="1" dirty="0"/>
              <a:t>(b));</a:t>
            </a:r>
          </a:p>
          <a:p>
            <a:r>
              <a:rPr lang="en-IN" sz="1800" dirty="0" err="1"/>
              <a:t>mystream.filter</a:t>
            </a:r>
            <a:r>
              <a:rPr lang="en-IN" sz="1800" dirty="0"/>
              <a:t>(c-&gt;c&gt;10);</a:t>
            </a:r>
          </a:p>
          <a:p>
            <a:endParaRPr lang="en-IN" sz="1800" dirty="0">
              <a:solidFill>
                <a:srgbClr val="FF0000"/>
              </a:solidFill>
            </a:endParaRPr>
          </a:p>
          <a:p>
            <a:r>
              <a:rPr lang="en-IN" sz="1800" dirty="0"/>
              <a:t>Output:- </a:t>
            </a:r>
            <a:r>
              <a:rPr lang="en-US" sz="1800" dirty="0"/>
              <a:t>123Exception in thread "main" </a:t>
            </a:r>
            <a:r>
              <a:rPr lang="en-US" sz="1800" dirty="0" err="1"/>
              <a:t>java.lang.IllegalStateException</a:t>
            </a:r>
            <a:r>
              <a:rPr lang="en-US" sz="1800" dirty="0"/>
              <a:t>: stream has </a:t>
            </a:r>
            <a:r>
              <a:rPr lang="en-US" sz="1800" dirty="0">
                <a:solidFill>
                  <a:srgbClr val="FF0000"/>
                </a:solidFill>
              </a:rPr>
              <a:t>already been operated </a:t>
            </a:r>
            <a:r>
              <a:rPr lang="en-US" sz="1800" dirty="0"/>
              <a:t>upon or closed</a:t>
            </a:r>
          </a:p>
          <a:p>
            <a:endParaRPr lang="en-US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If we want to perform multiple operations on stream, we have to perform it in one line only. Because the data flows itself on stream . Its like a river, once water flows out, we can’t bring back the stream.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A stream is not a data structure, as it does not store any data in itself.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9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1700-B706-4775-8A7B-335459DA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11"/>
            <a:ext cx="10515600" cy="5856452"/>
          </a:xfrm>
        </p:spPr>
        <p:txBody>
          <a:bodyPr/>
          <a:lstStyle/>
          <a:p>
            <a:r>
              <a:rPr lang="en-US" dirty="0"/>
              <a:t>3 parts of stream:-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:- can be collection, array, file, or one or more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Intermediate operations:- </a:t>
            </a:r>
            <a:r>
              <a:rPr lang="en-US" dirty="0"/>
              <a:t>They operate on stream, and returns a </a:t>
            </a:r>
            <a:r>
              <a:rPr lang="en-US" dirty="0" err="1"/>
              <a:t>stream.Example</a:t>
            </a:r>
            <a:r>
              <a:rPr lang="en-US" dirty="0"/>
              <a:t>: filter()—uses a predicate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Terminal operations</a:t>
            </a:r>
            <a:r>
              <a:rPr lang="en-US" dirty="0"/>
              <a:t>:- They terminate the </a:t>
            </a:r>
            <a:r>
              <a:rPr lang="en-US" dirty="0" err="1"/>
              <a:t>stream,returning</a:t>
            </a:r>
            <a:r>
              <a:rPr lang="en-US" dirty="0"/>
              <a:t> a value . They don’t return stream or void.</a:t>
            </a:r>
            <a:r>
              <a:rPr lang="en-IN" dirty="0"/>
              <a:t> Example: 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Foreach</a:t>
            </a:r>
            <a:r>
              <a:rPr lang="en-IN" dirty="0"/>
              <a:t> method takes a consumer and display the values at end of stream here.</a:t>
            </a:r>
            <a:br>
              <a:rPr lang="en-IN" dirty="0"/>
            </a:br>
            <a:r>
              <a:rPr lang="en-IN" dirty="0" err="1"/>
              <a:t>Stream.of</a:t>
            </a:r>
            <a:r>
              <a:rPr lang="en-IN" dirty="0"/>
              <a:t>(“</a:t>
            </a:r>
            <a:r>
              <a:rPr lang="en-IN" dirty="0" err="1"/>
              <a:t>foo”,”bar</a:t>
            </a:r>
            <a:r>
              <a:rPr lang="en-IN" dirty="0"/>
              <a:t>”).foreach(</a:t>
            </a:r>
            <a:r>
              <a:rPr lang="en-IN" dirty="0" err="1"/>
              <a:t>System.out:println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Count:-</a:t>
            </a:r>
            <a:r>
              <a:rPr lang="en-IN" dirty="0"/>
              <a:t>count elements in the stream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287C-31F5-4122-A8E7-F4142CD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608"/>
            <a:ext cx="10515600" cy="6052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CREATE STREAM?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Collections</a:t>
            </a:r>
            <a:r>
              <a:rPr lang="en-US" dirty="0"/>
              <a:t> as Data Source.</a:t>
            </a:r>
            <a:br>
              <a:rPr lang="en-US" dirty="0"/>
            </a:br>
            <a:r>
              <a:rPr lang="en-US" sz="2800" dirty="0"/>
              <a:t>Collections have a method called stream()</a:t>
            </a:r>
            <a:br>
              <a:rPr lang="en-US" sz="2800" dirty="0"/>
            </a:br>
            <a:r>
              <a:rPr lang="en-US" sz="2800" dirty="0"/>
              <a:t>List&lt;Double&gt; </a:t>
            </a:r>
            <a:r>
              <a:rPr lang="en-US" sz="2800" dirty="0" err="1"/>
              <a:t>tempList</a:t>
            </a:r>
            <a:r>
              <a:rPr lang="en-US" sz="2800" dirty="0"/>
              <a:t>=</a:t>
            </a:r>
            <a:r>
              <a:rPr lang="en-US" sz="2800" dirty="0" err="1"/>
              <a:t>Arrays.asList</a:t>
            </a:r>
            <a:r>
              <a:rPr lang="en-US" sz="2800" dirty="0"/>
              <a:t>(123.6,128.1);</a:t>
            </a:r>
            <a:br>
              <a:rPr lang="en-US" sz="2800" dirty="0"/>
            </a:br>
            <a:r>
              <a:rPr lang="en-US" sz="2800" dirty="0" err="1">
                <a:solidFill>
                  <a:srgbClr val="FF0000"/>
                </a:solidFill>
              </a:rPr>
              <a:t>tempList.stream</a:t>
            </a:r>
            <a:r>
              <a:rPr lang="en-US" sz="2800" dirty="0">
                <a:solidFill>
                  <a:srgbClr val="FF0000"/>
                </a:solidFill>
              </a:rPr>
              <a:t>().</a:t>
            </a:r>
            <a:r>
              <a:rPr lang="en-US" sz="2800" dirty="0"/>
              <a:t>filter(t-&gt;t&gt;110).count();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we want to create stream for a Map( which is not a collection inheriting from Collection), then first we must use </a:t>
            </a:r>
            <a:r>
              <a:rPr lang="en-US" sz="2800" dirty="0" err="1"/>
              <a:t>entrySet</a:t>
            </a:r>
            <a:r>
              <a:rPr lang="en-US" sz="2800" dirty="0"/>
              <a:t>() method to turn Map into   a set.</a:t>
            </a:r>
          </a:p>
          <a:p>
            <a:r>
              <a:rPr lang="en-US" sz="2800" dirty="0"/>
              <a:t>	example: </a:t>
            </a:r>
            <a:br>
              <a:rPr lang="en-US" sz="2800" dirty="0"/>
            </a:br>
            <a:r>
              <a:rPr lang="en-US" sz="2800" dirty="0"/>
              <a:t>	</a:t>
            </a:r>
            <a:endParaRPr lang="en-I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Map &lt;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HashMap();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IN" sz="16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IN" sz="1600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IN" sz="1600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828800" lvl="4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Stream &lt;Entry&lt;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mapStream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().stream();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mapStream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1F10-2E28-4193-BFDC-1AEF4BB4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5733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 CREATE STREAM?</a:t>
            </a:r>
          </a:p>
          <a:p>
            <a:pPr marL="0" indent="0">
              <a:buNone/>
            </a:pPr>
            <a:r>
              <a:rPr lang="en-US" dirty="0"/>
              <a:t>2. From </a:t>
            </a:r>
            <a:r>
              <a:rPr lang="en-US" dirty="0">
                <a:solidFill>
                  <a:srgbClr val="FF0000"/>
                </a:solidFill>
              </a:rPr>
              <a:t>Arrays as  data Source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String []dogs={“</a:t>
            </a:r>
            <a:r>
              <a:rPr lang="en-US" sz="1600" dirty="0" err="1"/>
              <a:t>Boi</a:t>
            </a:r>
            <a:r>
              <a:rPr lang="en-US" sz="1600" dirty="0"/>
              <a:t>”,”Zooey”};</a:t>
            </a:r>
          </a:p>
          <a:p>
            <a:pPr marL="457200" lvl="1" indent="0">
              <a:buNone/>
            </a:pPr>
            <a:r>
              <a:rPr lang="en-US" sz="1600" dirty="0"/>
              <a:t>Stream&lt;String&gt; </a:t>
            </a:r>
            <a:r>
              <a:rPr lang="en-US" sz="1600" dirty="0" err="1"/>
              <a:t>dogstream</a:t>
            </a:r>
            <a:r>
              <a:rPr lang="en-US" sz="1600" dirty="0"/>
              <a:t>=</a:t>
            </a:r>
            <a:r>
              <a:rPr lang="en-US" sz="1600" dirty="0" err="1"/>
              <a:t>Arrays.stream</a:t>
            </a:r>
            <a:r>
              <a:rPr lang="en-US" sz="1600" dirty="0"/>
              <a:t>(dogs);</a:t>
            </a:r>
          </a:p>
          <a:p>
            <a:pPr marL="0" indent="0">
              <a:buNone/>
            </a:pPr>
            <a:r>
              <a:rPr lang="en-US" dirty="0"/>
              <a:t>3. From </a:t>
            </a:r>
            <a:r>
              <a:rPr lang="en-US" dirty="0">
                <a:solidFill>
                  <a:srgbClr val="FF0000"/>
                </a:solidFill>
              </a:rPr>
              <a:t>Primitives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/>
              <a:t>There are predefined streams in java for primitives like </a:t>
            </a:r>
            <a:r>
              <a:rPr lang="en-US" sz="1800" dirty="0" err="1"/>
              <a:t>IntStream,DoubleStream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r>
              <a:rPr lang="en-US" sz="1800" dirty="0"/>
              <a:t>Example:-</a:t>
            </a:r>
          </a:p>
          <a:p>
            <a:pPr marL="457200" lvl="1" indent="0">
              <a:buNone/>
            </a:pPr>
            <a:r>
              <a:rPr lang="en-US" sz="1800" dirty="0"/>
              <a:t>	double[] </a:t>
            </a:r>
            <a:r>
              <a:rPr lang="en-US" sz="1800" dirty="0" err="1"/>
              <a:t>doublearray</a:t>
            </a:r>
            <a:r>
              <a:rPr lang="en-US" sz="1800" dirty="0"/>
              <a:t>={123.1,123.2};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0000"/>
                </a:solidFill>
              </a:rPr>
              <a:t>DoubleStream</a:t>
            </a:r>
            <a:r>
              <a:rPr lang="en-US" sz="1800" dirty="0">
                <a:solidFill>
                  <a:srgbClr val="FF0000"/>
                </a:solidFill>
              </a:rPr>
              <a:t> ds</a:t>
            </a:r>
            <a:r>
              <a:rPr lang="en-US" sz="1800" dirty="0"/>
              <a:t>=</a:t>
            </a:r>
            <a:r>
              <a:rPr lang="en-US" sz="1800" dirty="0" err="1"/>
              <a:t>Arrays.stream</a:t>
            </a:r>
            <a:r>
              <a:rPr lang="en-US" sz="1800" dirty="0"/>
              <a:t>(</a:t>
            </a:r>
            <a:r>
              <a:rPr lang="en-US" sz="1800" dirty="0" err="1"/>
              <a:t>doublearray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ds.forEach</a:t>
            </a:r>
            <a:r>
              <a:rPr lang="en-US" sz="1800" dirty="0"/>
              <a:t>(</a:t>
            </a:r>
            <a:r>
              <a:rPr lang="en-US" sz="1800" dirty="0" err="1"/>
              <a:t>System.out</a:t>
            </a:r>
            <a:r>
              <a:rPr lang="en-US" sz="1800" dirty="0"/>
              <a:t>::</a:t>
            </a:r>
            <a:r>
              <a:rPr lang="en-US" sz="1800" dirty="0" err="1"/>
              <a:t>println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4. Using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/>
              <a:t>keyword</a:t>
            </a:r>
          </a:p>
          <a:p>
            <a:pPr marL="0" indent="0">
              <a:buNone/>
            </a:pPr>
            <a:r>
              <a:rPr lang="en-US" dirty="0"/>
              <a:t>    	This is very flexible to use as it can take any object.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Stream&lt;Object&gt; </a:t>
            </a:r>
            <a:r>
              <a:rPr lang="en-US" sz="1800" dirty="0" err="1"/>
              <a:t>myStream</a:t>
            </a:r>
            <a:r>
              <a:rPr lang="en-US" sz="1800" dirty="0"/>
              <a:t>=</a:t>
            </a:r>
            <a:r>
              <a:rPr lang="en-US" sz="1800" dirty="0" err="1"/>
              <a:t>Stream.</a:t>
            </a:r>
            <a:r>
              <a:rPr lang="en-US" sz="1800" i="1" dirty="0" err="1"/>
              <a:t>of</a:t>
            </a:r>
            <a:r>
              <a:rPr lang="en-US" sz="1800" i="1" dirty="0"/>
              <a:t>(1,2,"hello");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myStream.forEach</a:t>
            </a:r>
            <a:r>
              <a:rPr lang="en-IN" sz="1800" dirty="0"/>
              <a:t>(</a:t>
            </a:r>
            <a:r>
              <a:rPr lang="en-IN" sz="1800" dirty="0" err="1"/>
              <a:t>System.</a:t>
            </a:r>
            <a:r>
              <a:rPr lang="en-IN" sz="1800" b="1" i="1" dirty="0" err="1"/>
              <a:t>out</a:t>
            </a:r>
            <a:r>
              <a:rPr lang="en-IN" sz="1800" b="1" i="1" dirty="0"/>
              <a:t>::</a:t>
            </a:r>
            <a:r>
              <a:rPr lang="en-IN" sz="1800" b="1" i="1" dirty="0" err="1"/>
              <a:t>println</a:t>
            </a:r>
            <a:r>
              <a:rPr lang="en-IN" sz="1800" b="1" i="1" dirty="0"/>
              <a:t>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823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F6D9-862C-44DE-BE0B-97CFA64F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Creating  a stream from file using </a:t>
            </a:r>
            <a:r>
              <a:rPr lang="en-US" dirty="0" err="1"/>
              <a:t>Files.lines</a:t>
            </a:r>
            <a:r>
              <a:rPr lang="en-US" dirty="0"/>
              <a:t>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Stream&lt;String) stream=</a:t>
            </a:r>
            <a:r>
              <a:rPr lang="en-US" dirty="0" err="1">
                <a:solidFill>
                  <a:srgbClr val="FF0000"/>
                </a:solidFill>
              </a:rPr>
              <a:t>Files.lines</a:t>
            </a:r>
            <a:r>
              <a:rPr lang="en-US" dirty="0"/>
              <a:t>(</a:t>
            </a:r>
            <a:r>
              <a:rPr lang="en-US" dirty="0" err="1"/>
              <a:t>Paths.get</a:t>
            </a:r>
            <a:r>
              <a:rPr lang="en-US" dirty="0"/>
              <a:t>(filename));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75E1-F8CB-4C09-976A-1095D6BE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19"/>
            <a:ext cx="10515600" cy="5818744"/>
          </a:xfrm>
        </p:spPr>
        <p:txBody>
          <a:bodyPr>
            <a:normAutofit/>
          </a:bodyPr>
          <a:lstStyle/>
          <a:p>
            <a:r>
              <a:rPr lang="en-US" dirty="0"/>
              <a:t>Why streams instead of collections?</a:t>
            </a:r>
          </a:p>
          <a:p>
            <a:r>
              <a:rPr lang="en-US" dirty="0"/>
              <a:t>Ans:- 1.Pipeline usage 2. They are lazy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Pipelines:- </a:t>
            </a:r>
            <a:br>
              <a:rPr lang="en-US" dirty="0"/>
            </a:br>
            <a:r>
              <a:rPr lang="en-US" sz="1900" dirty="0" err="1"/>
              <a:t>Arrays.asList</a:t>
            </a:r>
            <a:r>
              <a:rPr lang="en-US" sz="1900" dirty="0"/>
              <a:t>(“</a:t>
            </a:r>
            <a:r>
              <a:rPr lang="en-US" sz="1900" dirty="0" err="1"/>
              <a:t>Boi</a:t>
            </a:r>
            <a:r>
              <a:rPr lang="en-US" sz="1900" dirty="0"/>
              <a:t>”,”Hello”).stream().filter(s-</a:t>
            </a:r>
            <a:r>
              <a:rPr lang="en-US" sz="1900" dirty="0" err="1"/>
              <a:t>s.startswith</a:t>
            </a:r>
            <a:r>
              <a:rPr lang="en-US" sz="1900" dirty="0"/>
              <a:t>(“B”)).filter(s-</a:t>
            </a:r>
            <a:r>
              <a:rPr lang="en-US" sz="1900" dirty="0" err="1"/>
              <a:t>s.length</a:t>
            </a:r>
            <a:r>
              <a:rPr lang="en-US" sz="1900" dirty="0"/>
              <a:t>()&gt;5).foreach(</a:t>
            </a:r>
            <a:r>
              <a:rPr lang="en-US" sz="1900" dirty="0" err="1"/>
              <a:t>System.out</a:t>
            </a:r>
            <a:r>
              <a:rPr lang="en-US" sz="1900" dirty="0"/>
              <a:t>::</a:t>
            </a:r>
            <a:r>
              <a:rPr lang="en-US" sz="1900" dirty="0" err="1"/>
              <a:t>println</a:t>
            </a:r>
            <a:r>
              <a:rPr lang="en-US" sz="1900" dirty="0"/>
              <a:t>);</a:t>
            </a:r>
          </a:p>
          <a:p>
            <a:pPr marL="457200" lvl="1" indent="0">
              <a:buNone/>
            </a:pPr>
            <a:r>
              <a:rPr lang="en-US" sz="1900" dirty="0"/>
              <a:t>Here above , we can see we have 2 intermediate operations on stream. These 2 operations runs sequentially and </a:t>
            </a:r>
            <a:r>
              <a:rPr lang="en-US" sz="1900" dirty="0" err="1"/>
              <a:t>parall</a:t>
            </a:r>
            <a:r>
              <a:rPr lang="en-US" sz="1900" dirty="0"/>
              <a:t> too. Data keeps flowing from left to right at each intermediate step. Its called a pipeline or assembly line. It makes processing faster and this also helps to achieve parallel programming which we will see later.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Lazy</a:t>
            </a:r>
          </a:p>
          <a:p>
            <a:pPr marL="0" indent="0">
              <a:buNone/>
            </a:pPr>
            <a:r>
              <a:rPr lang="en-US" sz="2000" dirty="0"/>
              <a:t>	Until we define any terminal operation on stream, no data flows through stream as streams don’t contain any data on their own.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879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DE74-FD66-42CD-AD5C-C29D953F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r>
              <a:rPr lang="en-US" dirty="0"/>
              <a:t>Operating inside a stream using map() method and peek() method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Map filter reduce is an abstraction for elements that operate on sequence of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Here  </a:t>
            </a:r>
            <a:br>
              <a:rPr lang="en-US" sz="2000" dirty="0"/>
            </a:br>
            <a:r>
              <a:rPr lang="en-US" sz="2000" dirty="0"/>
              <a:t>Map:-&gt; does mapping operation</a:t>
            </a:r>
            <a:r>
              <a:rPr lang="en-US" sz="2000" dirty="0">
                <a:solidFill>
                  <a:srgbClr val="FF0000"/>
                </a:solidFill>
              </a:rPr>
              <a:t>(intermediate operation)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Filter-&gt; does filtering operation </a:t>
            </a:r>
            <a:r>
              <a:rPr lang="en-US" sz="2000" dirty="0">
                <a:solidFill>
                  <a:srgbClr val="FF0000"/>
                </a:solidFill>
              </a:rPr>
              <a:t>(intermediate operation)</a:t>
            </a:r>
            <a:br>
              <a:rPr lang="en-US" sz="2000" dirty="0"/>
            </a:br>
            <a:r>
              <a:rPr lang="en-US" sz="2000" dirty="0"/>
              <a:t>Reduce-&gt; perform terminal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Mapping transforms an element in a stream from one value to other.</a:t>
            </a:r>
            <a:br>
              <a:rPr lang="en-US" sz="2000" dirty="0"/>
            </a:br>
            <a:r>
              <a:rPr lang="en-US" sz="2000" dirty="0" err="1">
                <a:solidFill>
                  <a:srgbClr val="FF0000"/>
                </a:solidFill>
              </a:rPr>
              <a:t>OutputValue</a:t>
            </a:r>
            <a:r>
              <a:rPr lang="en-US" sz="2000" dirty="0"/>
              <a:t> map(</a:t>
            </a:r>
            <a:r>
              <a:rPr lang="en-US" sz="2000" dirty="0" err="1">
                <a:solidFill>
                  <a:srgbClr val="FF0000"/>
                </a:solidFill>
              </a:rPr>
              <a:t>FunctionI</a:t>
            </a:r>
            <a:r>
              <a:rPr lang="en-US" sz="2000" dirty="0" err="1"/>
              <a:t>nput</a:t>
            </a:r>
            <a:r>
              <a:rPr lang="en-US" sz="2000" dirty="0"/>
              <a:t>) method.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Filter takes a </a:t>
            </a:r>
            <a:r>
              <a:rPr lang="en-US" sz="2000" dirty="0">
                <a:solidFill>
                  <a:srgbClr val="FF0000"/>
                </a:solidFill>
              </a:rPr>
              <a:t>predicate , </a:t>
            </a:r>
            <a:r>
              <a:rPr lang="en-US" sz="2000" dirty="0"/>
              <a:t>and passes stream value to next intermediate operation if result is true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818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7F5-A7A5-44AC-834C-5C8BE6C4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Peek()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3E68-C9E0-4EE0-80E9-5A29847E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peek method allows us to peek into the stream as elements flow by in.</a:t>
            </a:r>
          </a:p>
          <a:p>
            <a:r>
              <a:rPr lang="en-US" dirty="0"/>
              <a:t>It takes a consumer and </a:t>
            </a:r>
            <a:r>
              <a:rPr lang="en-US" dirty="0">
                <a:solidFill>
                  <a:srgbClr val="FF0000"/>
                </a:solidFill>
              </a:rPr>
              <a:t>produces the same exact stream</a:t>
            </a:r>
            <a:r>
              <a:rPr lang="en-US" dirty="0"/>
              <a:t>. It can’t modify anything inside stream.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Stream&lt;Integer&gt;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(1,2);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myStream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).map(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"square is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I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Output:-( </a:t>
            </a:r>
            <a:r>
              <a:rPr lang="en-I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Notice the pipelining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square is 1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square is 4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73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1581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Java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Peek() method</vt:lpstr>
      <vt:lpstr>PowerPoint Presentation</vt:lpstr>
      <vt:lpstr>PowerPoint Presentation</vt:lpstr>
      <vt:lpstr>OPTIONALS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177</cp:revision>
  <dcterms:created xsi:type="dcterms:W3CDTF">2021-10-22T04:19:43Z</dcterms:created>
  <dcterms:modified xsi:type="dcterms:W3CDTF">2021-10-23T11:08:00Z</dcterms:modified>
</cp:coreProperties>
</file>