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ant arora" initials="n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CC916-8326-4398-98E3-595A05AF34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E629-3A9D-4480-B2D6-B9213383901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s.oracle.com/en/java/javase/16/docs/api/java.base/java/util/stream/package-summary.html#Associativity" TargetMode="External"/><Relationship Id="rId1" Type="http://schemas.openxmlformats.org/officeDocument/2006/relationships/hyperlink" Target="https://docs.oracle.com/en/java/javase/16/docs/api/java.base/java/util/stream/package-summary.html#Reduc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Streams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7901"/>
            <a:ext cx="10515600" cy="56490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Develop a code to extract primitive data from an object using Map keyword</a:t>
            </a:r>
            <a:endParaRPr lang="en-US" b="1" dirty="0"/>
          </a:p>
          <a:p>
            <a:r>
              <a:rPr lang="en-US" dirty="0"/>
              <a:t>Example:-</a:t>
            </a:r>
            <a:endParaRPr lang="en-US" dirty="0"/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Reading</a:t>
            </a:r>
            <a:endParaRPr lang="en-I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doublevalue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List&lt;Reading&gt;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readings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Stream&lt;Double&gt; </a:t>
            </a:r>
            <a:r>
              <a:rPr lang="en-US" sz="1600" u="sng" dirty="0">
                <a:solidFill>
                  <a:srgbClr val="6A3E3E"/>
                </a:solidFill>
                <a:latin typeface="Consolas" panose="020B0609020204030204" pitchFamily="49" charset="0"/>
              </a:rPr>
              <a:t>k1</a:t>
            </a:r>
            <a:r>
              <a:rPr lang="en-US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readings</a:t>
            </a:r>
            <a:r>
              <a:rPr lang="en-US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().map(</a:t>
            </a:r>
            <a:r>
              <a:rPr lang="en-US" sz="1600" u="sng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doublevalue</a:t>
            </a:r>
            <a:r>
              <a:rPr lang="en-US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// here we cant use methods like average on k1 since we have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returned a stream of 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which don’t have average method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DoubleStream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k2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readings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mapToDouble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doublevalue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// here we have returned 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DoubleStream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Object which can have primitives inside it. Similarly we have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for int and long primitive values.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926"/>
            <a:ext cx="10515600" cy="5781037"/>
          </a:xfrm>
        </p:spPr>
        <p:txBody>
          <a:bodyPr/>
          <a:lstStyle/>
          <a:p>
            <a:r>
              <a:rPr lang="en-US" b="1" dirty="0"/>
              <a:t>Reductions:-</a:t>
            </a:r>
            <a:endParaRPr lang="en-US" b="1" dirty="0"/>
          </a:p>
          <a:p>
            <a:endParaRPr lang="en-US" b="1" dirty="0"/>
          </a:p>
          <a:p>
            <a:endParaRPr lang="en-IN" b="1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228600" y="868363"/>
          <a:ext cx="10887075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134"/>
                <a:gridCol w="52029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 Method for reduction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Defined by Java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Optional reduce(</a:t>
                      </a:r>
                      <a:r>
                        <a:rPr lang="en-US" sz="1400" dirty="0" err="1"/>
                        <a:t>BinaryOperator</a:t>
                      </a:r>
                      <a:r>
                        <a:rPr lang="en-US" sz="1400" dirty="0"/>
                        <a:t> accumulator)</a:t>
                      </a:r>
                      <a:endParaRPr lang="en-US" sz="1400" dirty="0"/>
                    </a:p>
                    <a:p>
                      <a:r>
                        <a:rPr lang="en-US" sz="1400" i="1" dirty="0"/>
                        <a:t>An operator is a function that takes a value and return value of same type.</a:t>
                      </a:r>
                      <a:endParaRPr lang="en-US" sz="1400" i="1" dirty="0"/>
                    </a:p>
                    <a:p>
                      <a:endParaRPr lang="en-US" sz="1400" dirty="0"/>
                    </a:p>
                    <a:p>
                      <a:r>
                        <a:rPr lang="en-US" sz="1400" dirty="0">
                          <a:effectLst/>
                        </a:rPr>
                        <a:t>Performs a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"/>
                        </a:rPr>
                        <a:t>reduction</a:t>
                      </a:r>
                      <a:r>
                        <a:rPr lang="en-US" sz="1400" dirty="0">
                          <a:effectLst/>
                        </a:rPr>
                        <a:t> on the elements of this stream, using an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associative</a:t>
                      </a:r>
                      <a:r>
                        <a:rPr lang="en-US" sz="1400" dirty="0">
                          <a:effectLst/>
                        </a:rPr>
                        <a:t> accumulation function, and returns an Optional describing the reduced value, if any.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  <a:endParaRPr lang="en-US" dirty="0"/>
                    </a:p>
                    <a:p>
                      <a:r>
                        <a:rPr lang="en-US" dirty="0"/>
                        <a:t>sum</a:t>
                      </a:r>
                      <a:endParaRPr lang="en-US" dirty="0"/>
                    </a:p>
                    <a:p>
                      <a:r>
                        <a:rPr lang="en-US" dirty="0"/>
                        <a:t>count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 associative function is that </a:t>
                      </a:r>
                      <a:br>
                        <a:rPr lang="en-US" dirty="0"/>
                      </a:br>
                      <a:r>
                        <a:rPr lang="en-US" dirty="0"/>
                        <a:t>(A operator B)operator C= A operator (B operator C)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Therefore sum, count are those functions which we can also perform using reduce method. Whereas average is not </a:t>
                      </a:r>
                      <a:r>
                        <a:rPr lang="en-US" dirty="0" err="1"/>
                        <a:t>associativ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by chance filter method don’t return any output, or optional is not present, then in that case we have another version of reduce</a:t>
                      </a:r>
                      <a:br>
                        <a:rPr lang="en-US" dirty="0"/>
                      </a:br>
                      <a:r>
                        <a:rPr lang="en-US" dirty="0"/>
                        <a:t>i.e. </a:t>
                      </a:r>
                      <a:br>
                        <a:rPr lang="en-US" dirty="0"/>
                      </a:br>
                      <a:r>
                        <a:rPr lang="en-US" dirty="0"/>
                        <a:t>Double reduce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double identity,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DoubleBinaryOperator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double sum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readings.stream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maptoDouble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(r-&gt;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r.value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).reduce(0.0, (v1,v2)-&gt;v1+v2);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double sum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readings.stream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maptoDouble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(r-&gt;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r.value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).sum();--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sum return value directly without returning optional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0" y="2508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/>
              <a:t>OPTIONALS</a:t>
            </a:r>
            <a:endParaRPr lang="en-IN" sz="8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2450"/>
            <a:ext cx="10515600" cy="51958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An optional is a </a:t>
            </a:r>
            <a:r>
              <a:rPr lang="en-US" dirty="0">
                <a:solidFill>
                  <a:srgbClr val="FF0000"/>
                </a:solidFill>
              </a:rPr>
              <a:t>container/wrapper </a:t>
            </a:r>
            <a:r>
              <a:rPr lang="en-US" dirty="0"/>
              <a:t>that may </a:t>
            </a:r>
            <a:r>
              <a:rPr lang="en-US"/>
              <a:t>or may not </a:t>
            </a:r>
            <a:r>
              <a:rPr lang="en-US" dirty="0"/>
              <a:t>contain a value.</a:t>
            </a:r>
            <a:endParaRPr lang="en-US" dirty="0"/>
          </a:p>
          <a:p>
            <a:r>
              <a:rPr lang="en-US" sz="2000" dirty="0"/>
              <a:t>If Stream is empty, then operations </a:t>
            </a:r>
            <a:r>
              <a:rPr lang="en-US" sz="2000" dirty="0">
                <a:solidFill>
                  <a:srgbClr val="FF0000"/>
                </a:solidFill>
              </a:rPr>
              <a:t>which also do not produce </a:t>
            </a:r>
            <a:r>
              <a:rPr lang="en-US" sz="2000" dirty="0"/>
              <a:t>any values ,return Optional.</a:t>
            </a:r>
            <a:endParaRPr lang="en-US" sz="2000" dirty="0"/>
          </a:p>
          <a:p>
            <a:r>
              <a:rPr lang="en-US" sz="2000" dirty="0"/>
              <a:t>Example:- </a:t>
            </a:r>
            <a:r>
              <a:rPr lang="en-US" sz="2000" dirty="0" err="1"/>
              <a:t>findFirst</a:t>
            </a:r>
            <a:r>
              <a:rPr lang="en-US" sz="2000" dirty="0"/>
              <a:t>(),</a:t>
            </a:r>
            <a:r>
              <a:rPr lang="en-US" sz="2000" dirty="0" err="1"/>
              <a:t>findAny</a:t>
            </a:r>
            <a:r>
              <a:rPr lang="en-US" sz="2000" dirty="0"/>
              <a:t>(),max(),min(),and average –all produce </a:t>
            </a:r>
            <a:r>
              <a:rPr lang="en-US" sz="2000" dirty="0" err="1"/>
              <a:t>optionals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dirty="0"/>
              <a:t>Types of </a:t>
            </a:r>
            <a:r>
              <a:rPr lang="en-US" dirty="0" err="1"/>
              <a:t>optionals</a:t>
            </a:r>
            <a:r>
              <a:rPr lang="en-US" dirty="0"/>
              <a:t>:-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a)Optional &lt;T&gt;:-- for objects , returned by </a:t>
            </a:r>
            <a:r>
              <a:rPr lang="en-US" sz="2000" dirty="0" err="1"/>
              <a:t>findany,findfirst,min,max,reduce..All</a:t>
            </a:r>
            <a:r>
              <a:rPr lang="en-US" sz="2000" dirty="0"/>
              <a:t> are present in stream interface.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b) </a:t>
            </a:r>
            <a:r>
              <a:rPr lang="en-US" sz="2000" dirty="0" err="1"/>
              <a:t>OptionalDouble</a:t>
            </a:r>
            <a:r>
              <a:rPr lang="en-US" sz="2000" dirty="0"/>
              <a:t> average(),max(),min(),reduce—contained in </a:t>
            </a:r>
            <a:r>
              <a:rPr lang="en-US" sz="2000" dirty="0" err="1"/>
              <a:t>DoubleStream</a:t>
            </a:r>
            <a:r>
              <a:rPr lang="en-US" sz="2000" dirty="0"/>
              <a:t> class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c) </a:t>
            </a:r>
            <a:r>
              <a:rPr lang="en-US" sz="2000" dirty="0" err="1"/>
              <a:t>OptionalInteger</a:t>
            </a:r>
            <a:r>
              <a:rPr lang="en-US" sz="2000" dirty="0"/>
              <a:t> average(),max(),min(),reduce—contained in </a:t>
            </a:r>
            <a:r>
              <a:rPr lang="en-US" sz="2000" dirty="0" err="1"/>
              <a:t>IntegerStream</a:t>
            </a:r>
            <a:r>
              <a:rPr lang="en-US" sz="2000" dirty="0"/>
              <a:t> class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d) </a:t>
            </a:r>
            <a:r>
              <a:rPr lang="en-US" sz="2000" dirty="0" err="1"/>
              <a:t>OptionalLong</a:t>
            </a:r>
            <a:r>
              <a:rPr lang="en-US" sz="2000" dirty="0"/>
              <a:t> average(),max(),min(),reduce—contained in </a:t>
            </a:r>
            <a:r>
              <a:rPr lang="en-US" sz="2000" dirty="0" err="1"/>
              <a:t>LongStream</a:t>
            </a:r>
            <a:r>
              <a:rPr lang="en-US" sz="2000" dirty="0"/>
              <a:t> class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2450"/>
            <a:ext cx="10515600" cy="5624513"/>
          </a:xfrm>
        </p:spPr>
        <p:txBody>
          <a:bodyPr/>
          <a:lstStyle/>
          <a:p>
            <a:r>
              <a:rPr lang="en-US" dirty="0"/>
              <a:t>Methods present in optional class:-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get</a:t>
            </a:r>
            <a:r>
              <a:rPr lang="en-US" dirty="0"/>
              <a:t>() method:- returns &lt;T&gt;</a:t>
            </a:r>
            <a:endParaRPr lang="en-US" dirty="0"/>
          </a:p>
          <a:p>
            <a:pPr lvl="2">
              <a:buFont typeface="+mj-lt"/>
              <a:buAutoNum type="arabicPeriod"/>
            </a:pPr>
            <a:r>
              <a:rPr lang="en-US" sz="1000" dirty="0"/>
              <a:t>Used to get value from optional </a:t>
            </a:r>
            <a:endParaRPr lang="en-US" sz="1000" dirty="0"/>
          </a:p>
          <a:p>
            <a:pPr lvl="1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ispresent</a:t>
            </a:r>
            <a:r>
              <a:rPr lang="en-US" sz="2000" dirty="0"/>
              <a:t>() </a:t>
            </a:r>
            <a:r>
              <a:rPr lang="en-US" sz="1800" dirty="0"/>
              <a:t>method:- returns Boolean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</a:rPr>
              <a:t>Ifpresent</a:t>
            </a:r>
            <a:r>
              <a:rPr lang="en-US" sz="2000" dirty="0"/>
              <a:t>(Consumer&lt;?super T&gt; consumer):- </a:t>
            </a:r>
            <a:r>
              <a:rPr lang="en-US" sz="1800" dirty="0"/>
              <a:t>	it checks if optional contains that value, and if it contains, then get that value</a:t>
            </a:r>
            <a:br>
              <a:rPr lang="en-US" sz="1800" dirty="0"/>
            </a:br>
            <a:r>
              <a:rPr lang="en-US" sz="1800" dirty="0"/>
              <a:t>		example:</a:t>
            </a:r>
            <a:br>
              <a:rPr lang="en-US" sz="1800" dirty="0"/>
            </a:br>
            <a:r>
              <a:rPr lang="en-US" sz="1800" dirty="0"/>
              <a:t>		Stream&lt;Double&gt; </a:t>
            </a:r>
            <a:r>
              <a:rPr lang="en-US" sz="1800" dirty="0" err="1"/>
              <a:t>doubleStream</a:t>
            </a:r>
            <a:r>
              <a:rPr lang="en-US" sz="1800" dirty="0"/>
              <a:t>=</a:t>
            </a:r>
            <a:r>
              <a:rPr lang="en-US" sz="1800" dirty="0" err="1"/>
              <a:t>Stream.of</a:t>
            </a:r>
            <a:r>
              <a:rPr lang="en-US" sz="1800" dirty="0"/>
              <a:t>(1.0,2.0,3.0);</a:t>
            </a:r>
            <a:br>
              <a:rPr lang="en-US" sz="1800" dirty="0"/>
            </a:br>
            <a:r>
              <a:rPr lang="en-US" sz="1800" dirty="0"/>
              <a:t>		Optional&lt;Double&gt; </a:t>
            </a:r>
            <a:r>
              <a:rPr lang="en-US" sz="1800" dirty="0" err="1"/>
              <a:t>aNum</a:t>
            </a:r>
            <a:r>
              <a:rPr lang="en-US" sz="1800" dirty="0"/>
              <a:t>=</a:t>
            </a:r>
            <a:r>
              <a:rPr lang="en-US" sz="1800" dirty="0" err="1"/>
              <a:t>doublestream.findFirst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dirty="0" err="1"/>
              <a:t>aNum.ifPresent</a:t>
            </a:r>
            <a:r>
              <a:rPr lang="en-US" sz="1800" dirty="0"/>
              <a:t>(n-&gt;</a:t>
            </a:r>
            <a:r>
              <a:rPr lang="en-US" sz="1800" dirty="0" err="1"/>
              <a:t>System.out.println</a:t>
            </a:r>
            <a:r>
              <a:rPr lang="en-US" sz="1800" dirty="0"/>
              <a:t>(n));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Of</a:t>
            </a:r>
            <a:r>
              <a:rPr lang="en-US" sz="1800" dirty="0"/>
              <a:t>():- It creates a new Optional.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en-US" sz="1800" dirty="0" err="1">
                <a:solidFill>
                  <a:srgbClr val="FF0000"/>
                </a:solidFill>
              </a:rPr>
              <a:t>OfNullable</a:t>
            </a:r>
            <a:r>
              <a:rPr lang="en-US" sz="1800" dirty="0"/>
              <a:t>:- It creates a new optional only and only if object you pass is not null.</a:t>
            </a:r>
            <a:br>
              <a:rPr lang="en-US" sz="1800" dirty="0"/>
            </a:br>
            <a:r>
              <a:rPr lang="en-US" sz="1800" dirty="0"/>
              <a:t>	Optional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opt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 //</a:t>
            </a:r>
            <a:r>
              <a:rPr lang="en-IN" sz="18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nullpointerexception</a:t>
            </a:r>
            <a:b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opt1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Optional.</a:t>
            </a:r>
            <a:r>
              <a:rPr lang="fr-F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ofNullable</a:t>
            </a: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	S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ystem.</a:t>
            </a:r>
            <a:r>
              <a:rPr lang="en-I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opt1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.isPresent());</a:t>
            </a:r>
            <a:endParaRPr lang="en-IN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buFont typeface="+mj-lt"/>
              <a:buAutoNum type="arabicPeriod"/>
            </a:pPr>
            <a:r>
              <a:rPr lang="en-IN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empty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():-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makes an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expty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optional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buFont typeface="+mj-lt"/>
              <a:buAutoNum type="arabicPeriod"/>
            </a:pPr>
            <a:r>
              <a:rPr lang="en-IN" sz="18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orElse</a:t>
            </a:r>
            <a:r>
              <a:rPr lang="en-IN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():-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if we get empty optional, we specify a value with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orElse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Example:-</a:t>
            </a:r>
            <a:endParaRPr lang="en-US" dirty="0"/>
          </a:p>
          <a:p>
            <a:r>
              <a:rPr lang="en-IN" dirty="0"/>
              <a:t>Optional&lt;Dog&gt; </a:t>
            </a:r>
            <a:r>
              <a:rPr lang="en-IN" dirty="0" err="1"/>
              <a:t>emptyDog</a:t>
            </a:r>
            <a:r>
              <a:rPr lang="en-IN" dirty="0"/>
              <a:t>=</a:t>
            </a:r>
            <a:r>
              <a:rPr lang="en-IN" dirty="0" err="1"/>
              <a:t>Optional.empty</a:t>
            </a:r>
            <a:r>
              <a:rPr lang="en-IN" dirty="0"/>
              <a:t>();</a:t>
            </a:r>
            <a:endParaRPr lang="en-IN" dirty="0"/>
          </a:p>
          <a:p>
            <a:r>
              <a:rPr lang="en-IN" dirty="0"/>
              <a:t>Dog </a:t>
            </a:r>
            <a:r>
              <a:rPr lang="en-IN" dirty="0" err="1"/>
              <a:t>adog</a:t>
            </a:r>
            <a:r>
              <a:rPr lang="en-IN" dirty="0"/>
              <a:t>=</a:t>
            </a:r>
            <a:r>
              <a:rPr lang="en-IN" dirty="0" err="1"/>
              <a:t>emptyDog.orElse</a:t>
            </a:r>
            <a:r>
              <a:rPr lang="en-IN" dirty="0"/>
              <a:t>(new Dog(“Default Dog”,50,10);</a:t>
            </a:r>
            <a:endParaRPr lang="en-IN" dirty="0"/>
          </a:p>
          <a:p>
            <a:r>
              <a:rPr lang="en-IN" dirty="0" err="1"/>
              <a:t>System.out.println</a:t>
            </a:r>
            <a:r>
              <a:rPr lang="en-IN" dirty="0"/>
              <a:t>(“A dog”+</a:t>
            </a:r>
            <a:r>
              <a:rPr lang="en-IN" dirty="0" err="1"/>
              <a:t>aDod</a:t>
            </a:r>
            <a:r>
              <a:rPr lang="en-IN"/>
              <a:t>);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629535"/>
            <a:ext cx="10515600" cy="1325563"/>
          </a:xfrm>
        </p:spPr>
        <p:txBody>
          <a:bodyPr/>
          <a:p>
            <a:r>
              <a:rPr lang="en-US"/>
              <a:t>Java 8 in action Streams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Motivation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SQL, we have </a:t>
            </a:r>
            <a:r>
              <a:rPr lang="en-US" b="1"/>
              <a:t>declarative programming</a:t>
            </a:r>
            <a:endParaRPr lang="en-US" b="1"/>
          </a:p>
          <a:p>
            <a:pPr lvl="1"/>
            <a:r>
              <a:rPr lang="en-US"/>
              <a:t>we dont worry about how sorting is done, we just declare it</a:t>
            </a:r>
            <a:endParaRPr lang="en-US"/>
          </a:p>
          <a:p>
            <a:pPr lvl="1"/>
            <a:r>
              <a:rPr lang="en-US"/>
              <a:t>same way, how can we achieve same in Java??</a:t>
            </a:r>
            <a:endParaRPr lang="en-US"/>
          </a:p>
          <a:p>
            <a:pPr lvl="0"/>
            <a:r>
              <a:rPr lang="en-US"/>
              <a:t>We also dont have a provision in Java to leverage </a:t>
            </a:r>
            <a:r>
              <a:rPr lang="en-US" b="1"/>
              <a:t>parallel processing</a:t>
            </a:r>
            <a:endParaRPr lang="en-US" b="1"/>
          </a:p>
          <a:p>
            <a:pPr lvl="0"/>
            <a:endParaRPr lang="en-US"/>
          </a:p>
          <a:p>
            <a:pPr lvl="0"/>
            <a:r>
              <a:rPr lang="en-US"/>
              <a:t>The solution is --- STREAMS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a 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stream provides access to a datasource in a stream way and follows declarative syntax?? my own definition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592"/>
            <a:ext cx="10515600" cy="59891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a stream?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stream is a </a:t>
            </a:r>
            <a:r>
              <a:rPr lang="en-US" dirty="0">
                <a:solidFill>
                  <a:srgbClr val="FF0000"/>
                </a:solidFill>
              </a:rPr>
              <a:t>sequence of elements </a:t>
            </a:r>
            <a:r>
              <a:rPr lang="en-US" dirty="0"/>
              <a:t>that supports various methods which can be pipelined to produce the desired result..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stream is a sequence of objects It is </a:t>
            </a:r>
            <a:r>
              <a:rPr lang="en-US" dirty="0">
                <a:solidFill>
                  <a:srgbClr val="FF0000"/>
                </a:solidFill>
              </a:rPr>
              <a:t>lightweight</a:t>
            </a:r>
            <a:r>
              <a:rPr lang="en-US" dirty="0"/>
              <a:t> object, can only be created once.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Streams don’t change the original data structure, they only provide the result as per the pipelined methods.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Example:- </a:t>
            </a:r>
            <a:endParaRPr lang="en-US" dirty="0"/>
          </a:p>
          <a:p>
            <a:r>
              <a:rPr lang="en-IN" sz="1800" b="1" dirty="0"/>
              <a:t>int[] a= {1,2,3};</a:t>
            </a:r>
            <a:endParaRPr lang="en-IN" sz="1800" b="1" dirty="0"/>
          </a:p>
          <a:p>
            <a:r>
              <a:rPr lang="en-US" sz="1800" u="sng" dirty="0" err="1"/>
              <a:t>IntStream</a:t>
            </a:r>
            <a:r>
              <a:rPr lang="en-US" sz="1800" u="sng" dirty="0"/>
              <a:t> </a:t>
            </a:r>
            <a:r>
              <a:rPr lang="en-US" sz="1800" u="sng" dirty="0" err="1"/>
              <a:t>mystream</a:t>
            </a:r>
            <a:r>
              <a:rPr lang="en-US" sz="1800" u="sng" dirty="0"/>
              <a:t>=</a:t>
            </a:r>
            <a:r>
              <a:rPr lang="en-US" sz="1800" u="sng" dirty="0" err="1"/>
              <a:t>Arrays.</a:t>
            </a:r>
            <a:r>
              <a:rPr lang="en-US" sz="1800" i="1" u="sng" dirty="0" err="1"/>
              <a:t>stream</a:t>
            </a:r>
            <a:r>
              <a:rPr lang="en-US" sz="1800" i="1" u="sng" dirty="0"/>
              <a:t>(a);</a:t>
            </a:r>
            <a:endParaRPr lang="en-US" sz="1800" i="1" u="sng" dirty="0"/>
          </a:p>
          <a:p>
            <a:r>
              <a:rPr lang="en-IN" sz="1800" dirty="0" err="1"/>
              <a:t>mystream.forEach</a:t>
            </a:r>
            <a:r>
              <a:rPr lang="en-IN" sz="1800" dirty="0"/>
              <a:t>(b-&gt;</a:t>
            </a:r>
            <a:r>
              <a:rPr lang="en-IN" sz="1800" dirty="0" err="1"/>
              <a:t>System.</a:t>
            </a:r>
            <a:r>
              <a:rPr lang="en-IN" sz="1800" b="1" i="1" dirty="0" err="1"/>
              <a:t>out.print</a:t>
            </a:r>
            <a:r>
              <a:rPr lang="en-IN" sz="1800" b="1" i="1" dirty="0"/>
              <a:t>(b));</a:t>
            </a:r>
            <a:endParaRPr lang="en-IN" sz="1800" b="1" i="1" dirty="0"/>
          </a:p>
          <a:p>
            <a:r>
              <a:rPr lang="en-IN" sz="1800" dirty="0" err="1"/>
              <a:t>mystream.filter</a:t>
            </a:r>
            <a:r>
              <a:rPr lang="en-IN" sz="1800" dirty="0"/>
              <a:t>(c-&gt;c&gt;</a:t>
            </a:r>
            <a:r>
              <a:rPr lang="en-IN" sz="1800"/>
              <a:t>10);</a:t>
            </a:r>
            <a:endParaRPr lang="en-IN" sz="1800" dirty="0">
              <a:solidFill>
                <a:srgbClr val="FF0000"/>
              </a:solidFill>
            </a:endParaRPr>
          </a:p>
          <a:p>
            <a:r>
              <a:rPr lang="en-IN" sz="1800" dirty="0"/>
              <a:t>Output:- </a:t>
            </a:r>
            <a:r>
              <a:rPr lang="en-US" sz="1800" dirty="0"/>
              <a:t>123Exception in thread "main" </a:t>
            </a:r>
            <a:r>
              <a:rPr lang="en-US" sz="1800" dirty="0" err="1"/>
              <a:t>java.lang.IllegalStateException</a:t>
            </a:r>
            <a:r>
              <a:rPr lang="en-US" sz="1800" dirty="0"/>
              <a:t>: stream has </a:t>
            </a:r>
            <a:r>
              <a:rPr lang="en-US" sz="1800" dirty="0">
                <a:solidFill>
                  <a:srgbClr val="FF0000"/>
                </a:solidFill>
              </a:rPr>
              <a:t>already been operated </a:t>
            </a:r>
            <a:r>
              <a:rPr lang="en-US" sz="1800" dirty="0"/>
              <a:t>upon or closed</a:t>
            </a:r>
            <a:endParaRPr lang="en-US" sz="1800" dirty="0"/>
          </a:p>
          <a:p>
            <a:endParaRPr lang="en-US" sz="1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</a:rPr>
              <a:t>If we want to perform multiple operations on stream, we have to perform it in one line only. Because the data flows itself on stream . Its like a river, once water flows out, we can’t bring back the stream.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</a:rPr>
              <a:t>A stream is not a data structure, as it does not store any data in itself.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511"/>
            <a:ext cx="10515600" cy="58564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 parts of stream:-</a:t>
            </a:r>
            <a:endParaRPr lang="en-US" dirty="0"/>
          </a:p>
          <a:p>
            <a:r>
              <a:rPr lang="en-US" dirty="0"/>
              <a:t>Each intermediate operation is lazily executed and returns a stream as a result, hence various intermediate operations can be pipelined. Terminal operations mark the end of the stream and return the result.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/>
              <a:t>:- can be collection, array, file, or one or more values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Intermediate operations:- </a:t>
            </a:r>
            <a:r>
              <a:rPr lang="en-US" dirty="0"/>
              <a:t>They operate on stream, and returns a </a:t>
            </a:r>
            <a:r>
              <a:rPr lang="en-US" dirty="0" err="1"/>
              <a:t>stream.Example</a:t>
            </a:r>
            <a:r>
              <a:rPr lang="en-US" dirty="0"/>
              <a:t>: filter()—uses a predicate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Terminal operations</a:t>
            </a:r>
            <a:r>
              <a:rPr lang="en-US" dirty="0"/>
              <a:t>:- They terminate the </a:t>
            </a:r>
            <a:r>
              <a:rPr lang="en-US" dirty="0" err="1"/>
              <a:t>stream,returning</a:t>
            </a:r>
            <a:r>
              <a:rPr lang="en-US" dirty="0"/>
              <a:t> a value . They don’t return stream or void.</a:t>
            </a:r>
            <a:r>
              <a:rPr lang="en-IN" dirty="0"/>
              <a:t> Example: 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Foreach</a:t>
            </a:r>
            <a:r>
              <a:rPr lang="en-IN" dirty="0"/>
              <a:t> method takes a consumer and display the values at end of stream here.</a:t>
            </a:r>
            <a:br>
              <a:rPr lang="en-IN" dirty="0"/>
            </a:br>
            <a:r>
              <a:rPr lang="en-IN" dirty="0" err="1"/>
              <a:t>Stream.of</a:t>
            </a:r>
            <a:r>
              <a:rPr lang="en-IN" dirty="0"/>
              <a:t>(“</a:t>
            </a:r>
            <a:r>
              <a:rPr lang="en-IN" dirty="0" err="1"/>
              <a:t>foo”,”bar</a:t>
            </a:r>
            <a:r>
              <a:rPr lang="en-IN" dirty="0"/>
              <a:t>”).foreach(</a:t>
            </a:r>
            <a:r>
              <a:rPr lang="en-IN" dirty="0" err="1"/>
              <a:t>System.out:println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Count:-</a:t>
            </a:r>
            <a:r>
              <a:rPr lang="en-IN" dirty="0"/>
              <a:t>count elements in the stream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5608"/>
            <a:ext cx="10515600" cy="60520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TO CREATE STREAM?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</a:t>
            </a:r>
            <a:r>
              <a:rPr lang="en-US" dirty="0">
                <a:solidFill>
                  <a:srgbClr val="FF0000"/>
                </a:solidFill>
              </a:rPr>
              <a:t>Collections</a:t>
            </a:r>
            <a:r>
              <a:rPr lang="en-US" dirty="0"/>
              <a:t> as Data Source.</a:t>
            </a:r>
            <a:br>
              <a:rPr lang="en-US" dirty="0"/>
            </a:br>
            <a:r>
              <a:rPr lang="en-US" sz="2800" dirty="0"/>
              <a:t>Collections have a method called stream()</a:t>
            </a:r>
            <a:br>
              <a:rPr lang="en-US" sz="2800" dirty="0"/>
            </a:br>
            <a:r>
              <a:rPr lang="en-US" sz="2800" dirty="0"/>
              <a:t>List&lt;Double&gt; </a:t>
            </a:r>
            <a:r>
              <a:rPr lang="en-US" sz="2800" dirty="0" err="1"/>
              <a:t>tempList</a:t>
            </a:r>
            <a:r>
              <a:rPr lang="en-US" sz="2800" dirty="0"/>
              <a:t>=</a:t>
            </a:r>
            <a:r>
              <a:rPr lang="en-US" sz="2800" dirty="0" err="1"/>
              <a:t>Arrays.asList</a:t>
            </a:r>
            <a:r>
              <a:rPr lang="en-US" sz="2800" dirty="0"/>
              <a:t>(123.6,128.1);</a:t>
            </a:r>
            <a:br>
              <a:rPr lang="en-US" sz="2800" dirty="0"/>
            </a:br>
            <a:r>
              <a:rPr lang="en-US" sz="2800" dirty="0" err="1">
                <a:solidFill>
                  <a:srgbClr val="FF0000"/>
                </a:solidFill>
              </a:rPr>
              <a:t>tempList.stream</a:t>
            </a:r>
            <a:r>
              <a:rPr lang="en-US" sz="2800" dirty="0">
                <a:solidFill>
                  <a:srgbClr val="FF0000"/>
                </a:solidFill>
              </a:rPr>
              <a:t>().</a:t>
            </a:r>
            <a:r>
              <a:rPr lang="en-US" sz="2800" dirty="0"/>
              <a:t>filter(t-&gt;t&gt;110).count();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we want to create stream for a Map( which is not a collection inheriting from Collection), then first we must use </a:t>
            </a:r>
            <a:r>
              <a:rPr lang="en-US" sz="2800" dirty="0" err="1"/>
              <a:t>entrySet</a:t>
            </a:r>
            <a:r>
              <a:rPr lang="en-US" sz="2800" dirty="0"/>
              <a:t>() method to turn Map into   a set.</a:t>
            </a:r>
            <a:endParaRPr lang="en-US" sz="2800" dirty="0"/>
          </a:p>
          <a:p>
            <a:r>
              <a:rPr lang="en-US" sz="2800" dirty="0"/>
              <a:t>	example: </a:t>
            </a:r>
            <a:br>
              <a:rPr lang="en-US" sz="2800" dirty="0"/>
            </a:br>
            <a:r>
              <a:rPr lang="en-US" sz="2800" dirty="0"/>
              <a:t>	</a:t>
            </a:r>
            <a:endParaRPr lang="en-I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Map &lt;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Integer,String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6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HashMap(); </a:t>
            </a:r>
            <a:r>
              <a:rPr lang="en-I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IN" sz="1600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IN" sz="1600" dirty="0">
                <a:solidFill>
                  <a:srgbClr val="2A00FF"/>
                </a:solidFill>
                <a:latin typeface="Consolas" panose="020B0609020204030204" pitchFamily="49" charset="0"/>
              </a:rPr>
              <a:t>"two"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IN" sz="1600" dirty="0">
                <a:solidFill>
                  <a:srgbClr val="2A00FF"/>
                </a:solidFill>
                <a:latin typeface="Consolas" panose="020B0609020204030204" pitchFamily="49" charset="0"/>
              </a:rPr>
              <a:t>"three"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Stream &lt;Entry&lt;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Integer,String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mapStream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.entrySet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().stream();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mapStream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.forEach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I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060"/>
            <a:ext cx="10515600" cy="57339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TO CREATE STREAM?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From </a:t>
            </a:r>
            <a:r>
              <a:rPr lang="en-US" dirty="0">
                <a:solidFill>
                  <a:srgbClr val="FF0000"/>
                </a:solidFill>
              </a:rPr>
              <a:t>Arrays as  data Source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String []dogs={“</a:t>
            </a:r>
            <a:r>
              <a:rPr lang="en-US" sz="1600" dirty="0" err="1"/>
              <a:t>Boi</a:t>
            </a:r>
            <a:r>
              <a:rPr lang="en-US" sz="1600" dirty="0"/>
              <a:t>”,”Zooey”};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Stream&lt;String&gt; </a:t>
            </a:r>
            <a:r>
              <a:rPr lang="en-US" sz="1600" dirty="0" err="1"/>
              <a:t>dogstream</a:t>
            </a:r>
            <a:r>
              <a:rPr lang="en-US" sz="1600" dirty="0"/>
              <a:t>=</a:t>
            </a:r>
            <a:r>
              <a:rPr lang="en-US" sz="1600" dirty="0" err="1"/>
              <a:t>Arrays.stream</a:t>
            </a:r>
            <a:r>
              <a:rPr lang="en-US" sz="1600" dirty="0"/>
              <a:t>(dogs);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3. From </a:t>
            </a:r>
            <a:r>
              <a:rPr lang="en-US" dirty="0">
                <a:solidFill>
                  <a:srgbClr val="FF0000"/>
                </a:solidFill>
              </a:rPr>
              <a:t>Primitives</a:t>
            </a:r>
            <a:r>
              <a:rPr lang="en-US" dirty="0"/>
              <a:t>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There are predefined streams in java for primitives like </a:t>
            </a:r>
            <a:r>
              <a:rPr lang="en-US" sz="1800" dirty="0" err="1"/>
              <a:t>IntStream,DoubleStream</a:t>
            </a:r>
            <a:r>
              <a:rPr lang="en-US" sz="1800" dirty="0"/>
              <a:t>.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Example:-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double[] </a:t>
            </a:r>
            <a:r>
              <a:rPr lang="en-US" sz="1800" dirty="0" err="1"/>
              <a:t>doublearray</a:t>
            </a:r>
            <a:r>
              <a:rPr lang="en-US" sz="1800" dirty="0"/>
              <a:t>={123.1,123.2}; 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FF0000"/>
                </a:solidFill>
              </a:rPr>
              <a:t>DoubleStream</a:t>
            </a:r>
            <a:r>
              <a:rPr lang="en-US" sz="1800" dirty="0">
                <a:solidFill>
                  <a:srgbClr val="FF0000"/>
                </a:solidFill>
              </a:rPr>
              <a:t> ds</a:t>
            </a:r>
            <a:r>
              <a:rPr lang="en-US" sz="1800" dirty="0"/>
              <a:t>=</a:t>
            </a:r>
            <a:r>
              <a:rPr lang="en-US" sz="1800" dirty="0" err="1"/>
              <a:t>Arrays.stream</a:t>
            </a:r>
            <a:r>
              <a:rPr lang="en-US" sz="1800" dirty="0"/>
              <a:t>(</a:t>
            </a:r>
            <a:r>
              <a:rPr lang="en-US" sz="1800" dirty="0" err="1"/>
              <a:t>doublearray</a:t>
            </a:r>
            <a:r>
              <a:rPr lang="en-US" sz="1800" dirty="0"/>
              <a:t>);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ds.forEach</a:t>
            </a:r>
            <a:r>
              <a:rPr lang="en-US" sz="1800" dirty="0"/>
              <a:t>(</a:t>
            </a:r>
            <a:r>
              <a:rPr lang="en-US" sz="1800" dirty="0" err="1"/>
              <a:t>System.out</a:t>
            </a:r>
            <a:r>
              <a:rPr lang="en-US" sz="1800" dirty="0"/>
              <a:t>::</a:t>
            </a:r>
            <a:r>
              <a:rPr lang="en-US" sz="1800" dirty="0" err="1"/>
              <a:t>println</a:t>
            </a:r>
            <a:r>
              <a:rPr lang="en-US" sz="1800" dirty="0"/>
              <a:t>);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4. Using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/>
              <a:t>keyword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	This is very flexible to use as it can take any object.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Stream&lt;Object&gt; </a:t>
            </a:r>
            <a:r>
              <a:rPr lang="en-US" sz="1800" dirty="0" err="1"/>
              <a:t>myStream</a:t>
            </a:r>
            <a:r>
              <a:rPr lang="en-US" sz="1800" dirty="0"/>
              <a:t>=</a:t>
            </a:r>
            <a:r>
              <a:rPr lang="en-US" sz="1800" dirty="0" err="1"/>
              <a:t>Stream.</a:t>
            </a:r>
            <a:r>
              <a:rPr lang="en-US" sz="1800" i="1" dirty="0" err="1"/>
              <a:t>of</a:t>
            </a:r>
            <a:r>
              <a:rPr lang="en-US" sz="1800" i="1" dirty="0"/>
              <a:t>(1,2,"hello");</a:t>
            </a:r>
            <a:endParaRPr lang="en-US" sz="1800" i="1" dirty="0"/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myStream.forEach</a:t>
            </a:r>
            <a:r>
              <a:rPr lang="en-IN" sz="1800" dirty="0"/>
              <a:t>(</a:t>
            </a:r>
            <a:r>
              <a:rPr lang="en-IN" sz="1800" dirty="0" err="1"/>
              <a:t>System.</a:t>
            </a:r>
            <a:r>
              <a:rPr lang="en-IN" sz="1800" b="1" i="1" dirty="0" err="1"/>
              <a:t>out</a:t>
            </a:r>
            <a:r>
              <a:rPr lang="en-IN" sz="1800" b="1" i="1" dirty="0"/>
              <a:t>::</a:t>
            </a:r>
            <a:r>
              <a:rPr lang="en-IN" sz="1800" b="1" i="1" dirty="0" err="1"/>
              <a:t>println</a:t>
            </a:r>
            <a:r>
              <a:rPr lang="en-IN" sz="1800" b="1" i="1" dirty="0"/>
              <a:t>);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Creating  a stream from file using </a:t>
            </a:r>
            <a:r>
              <a:rPr lang="en-US" dirty="0" err="1"/>
              <a:t>Files.lines</a:t>
            </a:r>
            <a:r>
              <a:rPr lang="en-US" dirty="0"/>
              <a:t> method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Stream&lt;String) stream=</a:t>
            </a:r>
            <a:r>
              <a:rPr lang="en-US" dirty="0" err="1">
                <a:solidFill>
                  <a:srgbClr val="FF0000"/>
                </a:solidFill>
              </a:rPr>
              <a:t>Files.lines</a:t>
            </a:r>
            <a:r>
              <a:rPr lang="en-US" dirty="0"/>
              <a:t>(</a:t>
            </a:r>
            <a:r>
              <a:rPr lang="en-US" dirty="0" err="1"/>
              <a:t>Paths.get</a:t>
            </a:r>
            <a:r>
              <a:rPr lang="en-US" dirty="0"/>
              <a:t>(filename));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219"/>
            <a:ext cx="10515600" cy="5818744"/>
          </a:xfrm>
        </p:spPr>
        <p:txBody>
          <a:bodyPr>
            <a:normAutofit/>
          </a:bodyPr>
          <a:lstStyle/>
          <a:p>
            <a:r>
              <a:rPr lang="en-US" dirty="0"/>
              <a:t>Why streams instead of collections?</a:t>
            </a:r>
            <a:endParaRPr lang="en-US" dirty="0"/>
          </a:p>
          <a:p>
            <a:r>
              <a:rPr lang="en-US" dirty="0"/>
              <a:t>Ans:- 1.Pipeline usage 2. They are lazy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Pipelines:- </a:t>
            </a:r>
            <a:br>
              <a:rPr lang="en-US" dirty="0"/>
            </a:br>
            <a:r>
              <a:rPr lang="en-US" sz="1900" dirty="0" err="1"/>
              <a:t>Arrays.asList</a:t>
            </a:r>
            <a:r>
              <a:rPr lang="en-US" sz="1900" dirty="0"/>
              <a:t>(“</a:t>
            </a:r>
            <a:r>
              <a:rPr lang="en-US" sz="1900" dirty="0" err="1"/>
              <a:t>Boi</a:t>
            </a:r>
            <a:r>
              <a:rPr lang="en-US" sz="1900" dirty="0"/>
              <a:t>”,”Hello”).stream().filter(s-</a:t>
            </a:r>
            <a:r>
              <a:rPr lang="en-US" sz="1900" dirty="0" err="1"/>
              <a:t>s.startswith</a:t>
            </a:r>
            <a:r>
              <a:rPr lang="en-US" sz="1900" dirty="0"/>
              <a:t>(“B”)).filter(s-</a:t>
            </a:r>
            <a:r>
              <a:rPr lang="en-US" sz="1900" dirty="0" err="1"/>
              <a:t>s.length</a:t>
            </a:r>
            <a:r>
              <a:rPr lang="en-US" sz="1900" dirty="0"/>
              <a:t>()&gt;5).foreach(</a:t>
            </a:r>
            <a:r>
              <a:rPr lang="en-US" sz="1900" dirty="0" err="1"/>
              <a:t>System.out</a:t>
            </a:r>
            <a:r>
              <a:rPr lang="en-US" sz="1900" dirty="0"/>
              <a:t>::</a:t>
            </a:r>
            <a:r>
              <a:rPr lang="en-US" sz="1900" dirty="0" err="1"/>
              <a:t>println</a:t>
            </a:r>
            <a:r>
              <a:rPr lang="en-US" sz="1900" dirty="0"/>
              <a:t>);</a:t>
            </a:r>
            <a:endParaRPr lang="en-US" sz="1900" dirty="0"/>
          </a:p>
          <a:p>
            <a:pPr marL="457200" lvl="1" indent="0">
              <a:buNone/>
            </a:pPr>
            <a:r>
              <a:rPr lang="en-US" sz="1900" dirty="0"/>
              <a:t>Here above , we can see we have 2 intermediate operations on stream. These 2 operations runs sequentially and </a:t>
            </a:r>
            <a:r>
              <a:rPr lang="en-US" sz="1900" dirty="0" err="1"/>
              <a:t>parall</a:t>
            </a:r>
            <a:r>
              <a:rPr lang="en-US" sz="1900" dirty="0"/>
              <a:t> too. Data keeps flowing from left to right at each intermediate step. Its called a pipeline or assembly line. It makes processing faster and this also helps to achieve parallel programming which we will see later.</a:t>
            </a:r>
            <a:endParaRPr lang="en-US" sz="19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Lazy</a:t>
            </a:r>
            <a:endParaRPr lang="en-US" sz="2800" dirty="0"/>
          </a:p>
          <a:p>
            <a:pPr marL="0" indent="0">
              <a:buNone/>
            </a:pPr>
            <a:r>
              <a:rPr lang="en-US" sz="2000" dirty="0"/>
              <a:t>	Until we define any terminal operation on stream, no data flows through stream as streams don’t contain any data on their own.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926"/>
            <a:ext cx="10515600" cy="5781037"/>
          </a:xfrm>
        </p:spPr>
        <p:txBody>
          <a:bodyPr/>
          <a:lstStyle/>
          <a:p>
            <a:r>
              <a:rPr lang="en-US" dirty="0"/>
              <a:t>Operating inside a stream using map() method and peek() method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Map filter reduce is an abstraction for elements that operate on sequence of elements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Here  </a:t>
            </a:r>
            <a:br>
              <a:rPr lang="en-US" sz="2000" dirty="0"/>
            </a:br>
            <a:r>
              <a:rPr lang="en-US" sz="2000" dirty="0"/>
              <a:t>Map:-&gt; does mapping operation</a:t>
            </a:r>
            <a:r>
              <a:rPr lang="en-US" sz="2000" dirty="0">
                <a:solidFill>
                  <a:srgbClr val="FF0000"/>
                </a:solidFill>
              </a:rPr>
              <a:t>(intermediate operation)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Filter-&gt; does filtering operation </a:t>
            </a:r>
            <a:r>
              <a:rPr lang="en-US" sz="2000" dirty="0">
                <a:solidFill>
                  <a:srgbClr val="FF0000"/>
                </a:solidFill>
              </a:rPr>
              <a:t>(intermediate operation)</a:t>
            </a:r>
            <a:br>
              <a:rPr lang="en-US" sz="2000" dirty="0"/>
            </a:br>
            <a:r>
              <a:rPr lang="en-US" sz="2000" dirty="0"/>
              <a:t>Reduce-&gt; perform terminal operation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Mapping transforms an element in a stream from one value to other.</a:t>
            </a:r>
            <a:br>
              <a:rPr lang="en-US" sz="2000" dirty="0"/>
            </a:br>
            <a:r>
              <a:rPr lang="en-US" sz="2000" dirty="0" err="1">
                <a:solidFill>
                  <a:srgbClr val="FF0000"/>
                </a:solidFill>
              </a:rPr>
              <a:t>OutputValue</a:t>
            </a:r>
            <a:r>
              <a:rPr lang="en-US" sz="2000" dirty="0"/>
              <a:t> map(</a:t>
            </a:r>
            <a:r>
              <a:rPr lang="en-US" sz="2000" dirty="0" err="1">
                <a:solidFill>
                  <a:srgbClr val="FF0000"/>
                </a:solidFill>
              </a:rPr>
              <a:t>FunctionI</a:t>
            </a:r>
            <a:r>
              <a:rPr lang="en-US" sz="2000" dirty="0" err="1"/>
              <a:t>nput</a:t>
            </a:r>
            <a:r>
              <a:rPr lang="en-US" sz="2000" dirty="0"/>
              <a:t>) method.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Filter takes a </a:t>
            </a:r>
            <a:r>
              <a:rPr lang="en-US" sz="2000" dirty="0">
                <a:solidFill>
                  <a:srgbClr val="FF0000"/>
                </a:solidFill>
              </a:rPr>
              <a:t>predicate , </a:t>
            </a:r>
            <a:r>
              <a:rPr lang="en-US" sz="2000" dirty="0"/>
              <a:t>and passes stream value to next intermediate operation if result is true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peek method allows us to peek into the stream as elements flow by in.</a:t>
            </a:r>
            <a:endParaRPr lang="en-US" dirty="0"/>
          </a:p>
          <a:p>
            <a:r>
              <a:rPr lang="en-US" dirty="0"/>
              <a:t>It takes a consumer and </a:t>
            </a:r>
            <a:r>
              <a:rPr lang="en-US" dirty="0">
                <a:solidFill>
                  <a:srgbClr val="FF0000"/>
                </a:solidFill>
              </a:rPr>
              <a:t>produces the same exact stream</a:t>
            </a:r>
            <a:r>
              <a:rPr lang="en-US" dirty="0"/>
              <a:t>. It can’t modify anything inside stream.</a:t>
            </a:r>
            <a:endParaRPr lang="en-US" dirty="0"/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Stream&lt;Integer&gt;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myStream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(1,2);</a:t>
            </a:r>
            <a:endParaRPr lang="en-US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myStream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.peek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).map(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"square is 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I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I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Output:-( </a:t>
            </a:r>
            <a:r>
              <a:rPr lang="en-I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Notice the pipelining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square is 1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square is 4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7724</Words>
  <Application>WPS Presentation</Application>
  <PresentationFormat>Widescreen</PresentationFormat>
  <Paragraphs>178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Consolas</vt:lpstr>
      <vt:lpstr>苹方-简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Office Theme</vt:lpstr>
      <vt:lpstr>1_Office Theme</vt:lpstr>
      <vt:lpstr>Java Streams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Peek() method</vt:lpstr>
      <vt:lpstr>PowerPoint 演示文稿</vt:lpstr>
      <vt:lpstr>PowerPoint 演示文稿</vt:lpstr>
      <vt:lpstr>OPTIONALS</vt:lpstr>
      <vt:lpstr>PowerPoint 演示文稿</vt:lpstr>
      <vt:lpstr>PowerPoint 演示文稿</vt:lpstr>
      <vt:lpstr>PowerPoint 演示文稿</vt:lpstr>
      <vt:lpstr>Java 8 in action Streams</vt:lpstr>
      <vt:lpstr>Motivation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nishant_coding_account</cp:lastModifiedBy>
  <cp:revision>190</cp:revision>
  <dcterms:created xsi:type="dcterms:W3CDTF">2024-01-14T12:05:21Z</dcterms:created>
  <dcterms:modified xsi:type="dcterms:W3CDTF">2024-01-14T12:05:21Z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