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65"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4"/>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871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149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909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945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46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93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143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026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038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2/15/20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258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619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657040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seattle.gov/Public-Safety/Crime-Data/4fs7-3vj5"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ocs.google.com/document/d/1qdbqK4bFzXDXNzYmkO_RUfM3CIKFEj5zYc8kXoHVt84/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82785D8-6962-D740-9125-297F9B733965}"/>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000" b="1" kern="1200">
                <a:solidFill>
                  <a:srgbClr val="FFFFFF"/>
                </a:solidFill>
                <a:latin typeface="+mj-lt"/>
                <a:ea typeface="+mj-ea"/>
                <a:cs typeface="+mj-cs"/>
              </a:rPr>
              <a:t>DATATHON</a:t>
            </a:r>
          </a:p>
        </p:txBody>
      </p:sp>
      <p:sp>
        <p:nvSpPr>
          <p:cNvPr id="6" name="TextBox 5">
            <a:extLst>
              <a:ext uri="{FF2B5EF4-FFF2-40B4-BE49-F238E27FC236}">
                <a16:creationId xmlns:a16="http://schemas.microsoft.com/office/drawing/2014/main" id="{5DB525DB-44F9-AE4E-A6AF-678E64BFE427}"/>
              </a:ext>
            </a:extLst>
          </p:cNvPr>
          <p:cNvSpPr txBox="1"/>
          <p:nvPr/>
        </p:nvSpPr>
        <p:spPr>
          <a:xfrm>
            <a:off x="2678549" y="4394891"/>
            <a:ext cx="6834902" cy="1033329"/>
          </a:xfrm>
          <a:prstGeom prst="rect">
            <a:avLst/>
          </a:prstGeom>
        </p:spPr>
        <p:txBody>
          <a:bodyPr vert="horz" lIns="91440" tIns="45720" rIns="91440" bIns="45720" rtlCol="0">
            <a:normAutofit lnSpcReduction="10000"/>
          </a:bodyPr>
          <a:lstStyle/>
          <a:p>
            <a:pPr algn="ctr">
              <a:lnSpc>
                <a:spcPct val="90000"/>
              </a:lnSpc>
              <a:spcBef>
                <a:spcPts val="1000"/>
              </a:spcBef>
            </a:pPr>
            <a:r>
              <a:rPr lang="en-US" sz="1700" kern="1200">
                <a:solidFill>
                  <a:srgbClr val="FFFFFF"/>
                </a:solidFill>
                <a:latin typeface="+mn-lt"/>
                <a:ea typeface="+mn-ea"/>
                <a:cs typeface="+mn-cs"/>
              </a:rPr>
              <a:t>Saransh Arora</a:t>
            </a:r>
          </a:p>
          <a:p>
            <a:pPr algn="ctr">
              <a:lnSpc>
                <a:spcPct val="90000"/>
              </a:lnSpc>
              <a:spcBef>
                <a:spcPts val="1000"/>
              </a:spcBef>
            </a:pPr>
            <a:r>
              <a:rPr lang="en-US" sz="1700" kern="1200">
                <a:solidFill>
                  <a:srgbClr val="FFFFFF"/>
                </a:solidFill>
                <a:latin typeface="+mn-lt"/>
                <a:ea typeface="+mn-ea"/>
                <a:cs typeface="+mn-cs"/>
              </a:rPr>
              <a:t>Samarth Modi</a:t>
            </a:r>
          </a:p>
          <a:p>
            <a:pPr algn="ctr">
              <a:lnSpc>
                <a:spcPct val="90000"/>
              </a:lnSpc>
              <a:spcBef>
                <a:spcPts val="1000"/>
              </a:spcBef>
            </a:pPr>
            <a:r>
              <a:rPr lang="en-US" sz="1700" kern="1200">
                <a:solidFill>
                  <a:srgbClr val="FFFFFF"/>
                </a:solidFill>
                <a:latin typeface="+mn-lt"/>
                <a:ea typeface="+mn-ea"/>
                <a:cs typeface="+mn-cs"/>
              </a:rPr>
              <a:t>Pradeep Prabhakar</a:t>
            </a:r>
          </a:p>
        </p:txBody>
      </p:sp>
    </p:spTree>
    <p:extLst>
      <p:ext uri="{BB962C8B-B14F-4D97-AF65-F5344CB8AC3E}">
        <p14:creationId xmlns:p14="http://schemas.microsoft.com/office/powerpoint/2010/main" val="332128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4041-C01C-2246-9ACB-95402A4B2BBC}"/>
              </a:ext>
            </a:extLst>
          </p:cNvPr>
          <p:cNvSpPr>
            <a:spLocks noGrp="1"/>
          </p:cNvSpPr>
          <p:nvPr>
            <p:ph type="title"/>
          </p:nvPr>
        </p:nvSpPr>
        <p:spPr/>
        <p:txBody>
          <a:bodyPr/>
          <a:lstStyle/>
          <a:p>
            <a:r>
              <a:rPr lang="en-US" b="1" dirty="0"/>
              <a:t>Methodology</a:t>
            </a:r>
          </a:p>
        </p:txBody>
      </p:sp>
      <p:sp>
        <p:nvSpPr>
          <p:cNvPr id="5" name="TextBox 4">
            <a:extLst>
              <a:ext uri="{FF2B5EF4-FFF2-40B4-BE49-F238E27FC236}">
                <a16:creationId xmlns:a16="http://schemas.microsoft.com/office/drawing/2014/main" id="{AA773E7B-7C13-374D-96FC-2224CC64409F}"/>
              </a:ext>
            </a:extLst>
          </p:cNvPr>
          <p:cNvSpPr txBox="1"/>
          <p:nvPr/>
        </p:nvSpPr>
        <p:spPr>
          <a:xfrm>
            <a:off x="928681" y="1871664"/>
            <a:ext cx="10225087" cy="6370975"/>
          </a:xfrm>
          <a:prstGeom prst="rect">
            <a:avLst/>
          </a:prstGeom>
          <a:noFill/>
        </p:spPr>
        <p:txBody>
          <a:bodyPr wrap="square" rtlCol="0">
            <a:spAutoFit/>
          </a:bodyPr>
          <a:lstStyle/>
          <a:p>
            <a:pPr marL="457200" indent="-457200">
              <a:buAutoNum type="arabicPeriod"/>
            </a:pPr>
            <a:r>
              <a:rPr lang="en-US" sz="2400" dirty="0"/>
              <a:t>Prepared a matrix of Group affected vs Type of crime. Each cell represents whether the group is affected by the type of crime or not (A logical matrix) </a:t>
            </a:r>
          </a:p>
          <a:p>
            <a:r>
              <a:rPr lang="en-US" sz="2400" dirty="0"/>
              <a:t>	[3 x 131].</a:t>
            </a:r>
          </a:p>
          <a:p>
            <a:r>
              <a:rPr lang="en-US" sz="2400" dirty="0"/>
              <a:t>2.	Prepared a matrix of Type of Crime vs Neighborhood. Each cell contains the 	ratio of number of incidents of that particular crime in that neighborhood to 	the total number of crimes committed in that neighborhood. [131 x 58]</a:t>
            </a:r>
          </a:p>
          <a:p>
            <a:pPr marL="457200" indent="-457200">
              <a:buAutoNum type="arabicPeriod" startAt="3"/>
            </a:pPr>
            <a:r>
              <a:rPr lang="en-US" sz="2400" dirty="0"/>
              <a:t>Calculated a matrix of Group vs Neighbor by performing matrix multiplication of the above two matrices. [3 x 58]</a:t>
            </a:r>
          </a:p>
          <a:p>
            <a:pPr marL="457200" indent="-457200">
              <a:buAutoNum type="arabicPeriod" startAt="3"/>
            </a:pPr>
            <a:r>
              <a:rPr lang="en-US" sz="2400" dirty="0"/>
              <a:t>Calculated frequency of crime in each neighborhood, by taking a ratio of number of days of a year when a crime was committed and total number of days in a year (365). [1x58]</a:t>
            </a:r>
          </a:p>
          <a:p>
            <a:pPr marL="457200" indent="-457200">
              <a:buAutoNum type="arabicPeriod" startAt="3"/>
            </a:pPr>
            <a:r>
              <a:rPr lang="en-US" sz="2400" dirty="0"/>
              <a:t>Finally, performed element wise multiplication for each group. Thus we finally calculated a [3x58</a:t>
            </a:r>
            <a:r>
              <a:rPr lang="en-US" sz="2400"/>
              <a:t>] matrix.</a:t>
            </a:r>
            <a:endParaRPr lang="en-US" sz="2400" dirty="0"/>
          </a:p>
          <a:p>
            <a:pPr marL="457200" indent="-457200">
              <a:buFontTx/>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r>
              <a:rPr lang="en-US" sz="2400" dirty="0"/>
              <a:t> </a:t>
            </a:r>
          </a:p>
        </p:txBody>
      </p:sp>
      <p:sp>
        <p:nvSpPr>
          <p:cNvPr id="6" name="TextBox 5">
            <a:extLst>
              <a:ext uri="{FF2B5EF4-FFF2-40B4-BE49-F238E27FC236}">
                <a16:creationId xmlns:a16="http://schemas.microsoft.com/office/drawing/2014/main" id="{94BEAD8E-3A37-6543-A0CB-935F2D8D618C}"/>
              </a:ext>
            </a:extLst>
          </p:cNvPr>
          <p:cNvSpPr txBox="1"/>
          <p:nvPr/>
        </p:nvSpPr>
        <p:spPr>
          <a:xfrm>
            <a:off x="1128713" y="5376628"/>
            <a:ext cx="10225087" cy="830997"/>
          </a:xfrm>
          <a:prstGeom prst="rect">
            <a:avLst/>
          </a:prstGeom>
          <a:noFill/>
        </p:spPr>
        <p:txBody>
          <a:bodyPr wrap="square" rtlCol="0">
            <a:spAutoFit/>
          </a:bodyPr>
          <a:lstStyle/>
          <a:p>
            <a:endParaRPr lang="en-US" sz="2400" dirty="0"/>
          </a:p>
          <a:p>
            <a:r>
              <a:rPr lang="en-US" sz="2400" dirty="0"/>
              <a:t>  </a:t>
            </a:r>
          </a:p>
        </p:txBody>
      </p:sp>
    </p:spTree>
    <p:extLst>
      <p:ext uri="{BB962C8B-B14F-4D97-AF65-F5344CB8AC3E}">
        <p14:creationId xmlns:p14="http://schemas.microsoft.com/office/powerpoint/2010/main" val="194473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2" name="Straight Connector 74">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D68DFD2-AEF5-6240-9B43-3142868AD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7624" y="2682433"/>
            <a:ext cx="2928114" cy="2928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C8CA8C27-D7C7-014C-9CAF-EF694B0A6197}"/>
              </a:ext>
            </a:extLst>
          </p:cNvPr>
          <p:cNvSpPr>
            <a:spLocks noChangeArrowheads="1"/>
          </p:cNvSpPr>
          <p:nvPr/>
        </p:nvSpPr>
        <p:spPr bwMode="auto">
          <a:xfrm>
            <a:off x="4171584" y="2682433"/>
            <a:ext cx="6972792" cy="36827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defTabSz="914400" fontAlgn="base">
              <a:lnSpc>
                <a:spcPct val="90000"/>
              </a:lnSpc>
              <a:spcBef>
                <a:spcPct val="0"/>
              </a:spcBef>
              <a:spcAft>
                <a:spcPts val="600"/>
              </a:spcAft>
              <a:buClrTx/>
              <a:buSzTx/>
              <a:tabLst/>
            </a:pPr>
            <a:r>
              <a:rPr kumimoji="0" lang="en-US" altLang="en-US" sz="2000" b="1" i="0" u="none" strike="noStrike" cap="none" normalizeH="0" baseline="0" dirty="0">
                <a:ln>
                  <a:noFill/>
                </a:ln>
                <a:effectLst/>
              </a:rPr>
              <a:t>Seattle Crime Dataset                                                    </a:t>
            </a:r>
          </a:p>
          <a:p>
            <a:pPr marR="0" lvl="0"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Dataset:</a:t>
            </a:r>
            <a:r>
              <a:rPr kumimoji="0" lang="en-US" altLang="en-US" sz="1600" b="0" i="0" u="none" strike="noStrike" cap="none" normalizeH="0" baseline="0" dirty="0">
                <a:ln>
                  <a:noFill/>
                </a:ln>
                <a:effectLst/>
              </a:rPr>
              <a:t> </a:t>
            </a:r>
            <a:r>
              <a:rPr kumimoji="0" lang="en-US" altLang="en-US" sz="1600" b="0" i="0" u="sng" strike="noStrike" cap="none" normalizeH="0" baseline="0" dirty="0">
                <a:ln>
                  <a:noFill/>
                </a:ln>
                <a:effectLst/>
                <a:hlinkClick r:id="rId3"/>
              </a:rPr>
              <a:t>https://data.seattle.gov/Public-Safety/Call-Data/33kz-ixgy</a:t>
            </a:r>
            <a:r>
              <a:rPr kumimoji="0" lang="en-US" altLang="en-US" sz="1600" b="0" i="0" u="none" strike="noStrike" cap="none" normalizeH="0" baseline="0" dirty="0">
                <a:ln>
                  <a:noFill/>
                </a:ln>
                <a:effectLst/>
              </a:rPr>
              <a:t> | </a:t>
            </a:r>
            <a:r>
              <a:rPr kumimoji="0" lang="en-US" altLang="en-US" sz="1600" b="0" i="0" u="sng" strike="noStrike" cap="none" normalizeH="0" baseline="0" dirty="0">
                <a:ln>
                  <a:noFill/>
                </a:ln>
                <a:effectLst/>
                <a:hlinkClick r:id="rId4"/>
              </a:rPr>
              <a:t>View the Dataset Schema Here</a:t>
            </a:r>
            <a:endParaRPr kumimoji="0" lang="en-US" altLang="en-US" sz="1600" b="0" i="0" u="none" strike="noStrike" cap="none" normalizeH="0" baseline="0" dirty="0">
              <a:ln>
                <a:noFill/>
              </a:ln>
              <a:effectLst/>
            </a:endParaRPr>
          </a:p>
          <a:p>
            <a:pPr marR="0" lvl="0"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Task Category: </a:t>
            </a:r>
            <a:r>
              <a:rPr kumimoji="0" lang="en-US" altLang="en-US" sz="1600" b="0" i="0" u="none" strike="noStrike" cap="none" normalizeH="0" baseline="0" dirty="0">
                <a:ln>
                  <a:noFill/>
                </a:ln>
                <a:effectLst/>
              </a:rPr>
              <a:t>Data Visualization, Data Analysis, and Machine Learning Modelling</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This data represents crime reported to the Seattle Police Department (SPD). Each row contains the record of a unique event where at least one criminal offense was reported by a member of the community or detected by an officer in the field.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These data contain offenses and offense categorization coded to simulate the standard reported to the FBI under the National Incident-Based Reporting System (NIBRS) and used to generate a Uniform Crime Report (UCR) summary statistics.</a:t>
            </a:r>
          </a:p>
          <a:p>
            <a:pPr marR="0" lvl="0" defTabSz="914400" fontAlgn="base">
              <a:lnSpc>
                <a:spcPct val="90000"/>
              </a:lnSpc>
              <a:spcBef>
                <a:spcPct val="0"/>
              </a:spcBef>
              <a:spcAft>
                <a:spcPts val="600"/>
              </a:spcAft>
              <a:buClrTx/>
              <a:buSzTx/>
              <a:tabLst/>
            </a:pPr>
            <a:br>
              <a:rPr kumimoji="0" lang="en-US" altLang="en-US" sz="1300" b="0" i="0" u="none" strike="noStrike" cap="none" normalizeH="0" baseline="0" dirty="0">
                <a:ln>
                  <a:noFill/>
                </a:ln>
                <a:effectLst/>
              </a:rPr>
            </a:br>
            <a:endParaRPr kumimoji="0" lang="en-US" altLang="en-US" sz="1300" b="0" i="0" u="none" strike="noStrike" cap="none" normalizeH="0" baseline="0" dirty="0">
              <a:ln>
                <a:noFill/>
              </a:ln>
              <a:effectLst/>
            </a:endParaRPr>
          </a:p>
        </p:txBody>
      </p:sp>
    </p:spTree>
    <p:extLst>
      <p:ext uri="{BB962C8B-B14F-4D97-AF65-F5344CB8AC3E}">
        <p14:creationId xmlns:p14="http://schemas.microsoft.com/office/powerpoint/2010/main" val="385378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200-493C-BB4E-B338-659F0FC15293}"/>
              </a:ext>
            </a:extLst>
          </p:cNvPr>
          <p:cNvSpPr>
            <a:spLocks noGrp="1"/>
          </p:cNvSpPr>
          <p:nvPr>
            <p:ph type="title"/>
          </p:nvPr>
        </p:nvSpPr>
        <p:spPr/>
        <p:txBody>
          <a:bodyPr/>
          <a:lstStyle/>
          <a:p>
            <a:r>
              <a:rPr lang="en-US" b="1" dirty="0"/>
              <a:t>Questions to be answered</a:t>
            </a:r>
          </a:p>
        </p:txBody>
      </p:sp>
      <p:sp>
        <p:nvSpPr>
          <p:cNvPr id="3" name="Content Placeholder 2">
            <a:extLst>
              <a:ext uri="{FF2B5EF4-FFF2-40B4-BE49-F238E27FC236}">
                <a16:creationId xmlns:a16="http://schemas.microsoft.com/office/drawing/2014/main" id="{B701C3E4-90DE-EF4A-9156-C258B0570223}"/>
              </a:ext>
            </a:extLst>
          </p:cNvPr>
          <p:cNvSpPr>
            <a:spLocks noGrp="1"/>
          </p:cNvSpPr>
          <p:nvPr>
            <p:ph idx="1"/>
          </p:nvPr>
        </p:nvSpPr>
        <p:spPr/>
        <p:txBody>
          <a:bodyPr/>
          <a:lstStyle/>
          <a:p>
            <a:pPr fontAlgn="base"/>
            <a:r>
              <a:rPr lang="en-US" dirty="0"/>
              <a:t>What formula would you use for a metric to rank the safety of each neighborhood for a student, a family with a young child below the age of 15, and an elderly person? What would be the ranking result when this formula is used for each category of people? </a:t>
            </a:r>
          </a:p>
          <a:p>
            <a:pPr fontAlgn="base"/>
            <a:r>
              <a:rPr lang="en-US" dirty="0"/>
              <a:t>To what extent and accuracy can we predict the level of change in crime for a neighborhood?</a:t>
            </a:r>
          </a:p>
          <a:p>
            <a:pPr fontAlgn="base"/>
            <a:r>
              <a:rPr lang="en-US" dirty="0"/>
              <a:t>What unique statistics and patterns were you able to identify in Seattle’s crime? </a:t>
            </a:r>
          </a:p>
          <a:p>
            <a:endParaRPr lang="en-US" dirty="0"/>
          </a:p>
        </p:txBody>
      </p:sp>
    </p:spTree>
    <p:extLst>
      <p:ext uri="{BB962C8B-B14F-4D97-AF65-F5344CB8AC3E}">
        <p14:creationId xmlns:p14="http://schemas.microsoft.com/office/powerpoint/2010/main" val="292143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D99B-D469-A847-BBEE-7747F6D8175A}"/>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5E8D8D2C-8CAA-1744-95B0-68D22B91A8FC}"/>
              </a:ext>
            </a:extLst>
          </p:cNvPr>
          <p:cNvSpPr>
            <a:spLocks noGrp="1"/>
          </p:cNvSpPr>
          <p:nvPr>
            <p:ph idx="1"/>
          </p:nvPr>
        </p:nvSpPr>
        <p:spPr/>
        <p:txBody>
          <a:bodyPr/>
          <a:lstStyle/>
          <a:p>
            <a:r>
              <a:rPr lang="en-US" dirty="0"/>
              <a:t>The Seattle crimes dataset that we used has 523k tuples and 11 features. For the sake of simplicity, we worked only on crimes reported in year 2017 and 2018. This gave us roughly 100k rows.</a:t>
            </a:r>
          </a:p>
          <a:p>
            <a:r>
              <a:rPr lang="en-US" dirty="0"/>
              <a:t>The dataset provided the following features:</a:t>
            </a:r>
          </a:p>
          <a:p>
            <a:pPr lvl="1"/>
            <a:r>
              <a:rPr lang="en-US" dirty="0"/>
              <a:t>Incident occurrence date and time</a:t>
            </a:r>
          </a:p>
          <a:p>
            <a:pPr lvl="1"/>
            <a:r>
              <a:rPr lang="en-US" dirty="0"/>
              <a:t>Incident reporting date and time</a:t>
            </a:r>
          </a:p>
          <a:p>
            <a:pPr lvl="1"/>
            <a:r>
              <a:rPr lang="en-US" dirty="0"/>
              <a:t>Crime description</a:t>
            </a:r>
          </a:p>
          <a:p>
            <a:pPr lvl="1"/>
            <a:r>
              <a:rPr lang="en-US" dirty="0"/>
              <a:t>Neighborhood of crime occurrence</a:t>
            </a:r>
          </a:p>
          <a:p>
            <a:pPr lvl="1"/>
            <a:endParaRPr lang="en-US" dirty="0"/>
          </a:p>
        </p:txBody>
      </p:sp>
    </p:spTree>
    <p:extLst>
      <p:ext uri="{BB962C8B-B14F-4D97-AF65-F5344CB8AC3E}">
        <p14:creationId xmlns:p14="http://schemas.microsoft.com/office/powerpoint/2010/main" val="12981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C47302-CF80-764C-B285-78DC63452A4C}"/>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b="1" kern="1200">
                <a:solidFill>
                  <a:schemeClr val="bg1"/>
                </a:solidFill>
                <a:latin typeface="+mj-lt"/>
                <a:ea typeface="+mj-ea"/>
                <a:cs typeface="+mj-cs"/>
              </a:rPr>
              <a:t>Number of Incidents per Neighborhood</a:t>
            </a:r>
          </a:p>
        </p:txBody>
      </p:sp>
      <p:pic>
        <p:nvPicPr>
          <p:cNvPr id="5" name="Picture 4" descr="A screenshot of a cell phone&#10;&#10;Description automatically generated">
            <a:extLst>
              <a:ext uri="{FF2B5EF4-FFF2-40B4-BE49-F238E27FC236}">
                <a16:creationId xmlns:a16="http://schemas.microsoft.com/office/drawing/2014/main" id="{46CBB66C-297B-CD47-BD23-7B4E8BD07FE0}"/>
              </a:ext>
            </a:extLst>
          </p:cNvPr>
          <p:cNvPicPr>
            <a:picLocks noChangeAspect="1"/>
          </p:cNvPicPr>
          <p:nvPr/>
        </p:nvPicPr>
        <p:blipFill>
          <a:blip r:embed="rId2"/>
          <a:stretch>
            <a:fillRect/>
          </a:stretch>
        </p:blipFill>
        <p:spPr>
          <a:xfrm>
            <a:off x="2967832" y="1618077"/>
            <a:ext cx="6256336" cy="5005069"/>
          </a:xfrm>
          <a:prstGeom prst="rect">
            <a:avLst/>
          </a:prstGeom>
        </p:spPr>
      </p:pic>
    </p:spTree>
    <p:extLst>
      <p:ext uri="{BB962C8B-B14F-4D97-AF65-F5344CB8AC3E}">
        <p14:creationId xmlns:p14="http://schemas.microsoft.com/office/powerpoint/2010/main" val="323666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4F031D-49A1-5F44-86A5-58E4823E24C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b="1" kern="1200" dirty="0">
                <a:solidFill>
                  <a:schemeClr val="bg1"/>
                </a:solidFill>
                <a:latin typeface="+mj-lt"/>
                <a:ea typeface="+mj-ea"/>
                <a:cs typeface="+mj-cs"/>
              </a:rPr>
              <a:t>Number of Incidents by Crime Category</a:t>
            </a:r>
          </a:p>
        </p:txBody>
      </p:sp>
      <p:pic>
        <p:nvPicPr>
          <p:cNvPr id="5" name="Picture 4" descr="A screenshot of a cell phone&#10;&#10;Description automatically generated">
            <a:extLst>
              <a:ext uri="{FF2B5EF4-FFF2-40B4-BE49-F238E27FC236}">
                <a16:creationId xmlns:a16="http://schemas.microsoft.com/office/drawing/2014/main" id="{C363AC6B-85E9-A247-B7DD-66E43651DE95}"/>
              </a:ext>
            </a:extLst>
          </p:cNvPr>
          <p:cNvPicPr>
            <a:picLocks noChangeAspect="1"/>
          </p:cNvPicPr>
          <p:nvPr/>
        </p:nvPicPr>
        <p:blipFill rotWithShape="1">
          <a:blip r:embed="rId2"/>
          <a:srcRect b="29332"/>
          <a:stretch/>
        </p:blipFill>
        <p:spPr>
          <a:xfrm>
            <a:off x="1754928" y="1660940"/>
            <a:ext cx="8682143" cy="4908397"/>
          </a:xfrm>
          <a:prstGeom prst="rect">
            <a:avLst/>
          </a:prstGeom>
        </p:spPr>
      </p:pic>
    </p:spTree>
    <p:extLst>
      <p:ext uri="{BB962C8B-B14F-4D97-AF65-F5344CB8AC3E}">
        <p14:creationId xmlns:p14="http://schemas.microsoft.com/office/powerpoint/2010/main" val="388578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13E44D-DD71-7C41-862A-8AA0EB485C56}"/>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b="1" kern="1200">
                <a:solidFill>
                  <a:schemeClr val="bg1"/>
                </a:solidFill>
                <a:latin typeface="+mj-lt"/>
                <a:ea typeface="+mj-ea"/>
                <a:cs typeface="+mj-cs"/>
              </a:rPr>
              <a:t>Number of Incidents vs Month of Incident</a:t>
            </a:r>
          </a:p>
        </p:txBody>
      </p:sp>
      <p:pic>
        <p:nvPicPr>
          <p:cNvPr id="5" name="Picture 4" descr="A close up of a piece of paper&#10;&#10;Description automatically generated">
            <a:extLst>
              <a:ext uri="{FF2B5EF4-FFF2-40B4-BE49-F238E27FC236}">
                <a16:creationId xmlns:a16="http://schemas.microsoft.com/office/drawing/2014/main" id="{01F3B6ED-CE23-6941-88A4-D2A1A0D9DCB0}"/>
              </a:ext>
            </a:extLst>
          </p:cNvPr>
          <p:cNvPicPr>
            <a:picLocks noChangeAspect="1"/>
          </p:cNvPicPr>
          <p:nvPr/>
        </p:nvPicPr>
        <p:blipFill>
          <a:blip r:embed="rId2"/>
          <a:stretch>
            <a:fillRect/>
          </a:stretch>
        </p:blipFill>
        <p:spPr>
          <a:xfrm>
            <a:off x="1499760" y="1732377"/>
            <a:ext cx="9192479" cy="4780088"/>
          </a:xfrm>
          <a:prstGeom prst="rect">
            <a:avLst/>
          </a:prstGeom>
        </p:spPr>
      </p:pic>
    </p:spTree>
    <p:extLst>
      <p:ext uri="{BB962C8B-B14F-4D97-AF65-F5344CB8AC3E}">
        <p14:creationId xmlns:p14="http://schemas.microsoft.com/office/powerpoint/2010/main" val="87735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D6DD09-3A1A-AA42-BC63-2AF78A232AD4}"/>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b="1" kern="1200">
                <a:solidFill>
                  <a:schemeClr val="bg1"/>
                </a:solidFill>
                <a:latin typeface="+mj-lt"/>
                <a:ea typeface="+mj-ea"/>
                <a:cs typeface="+mj-cs"/>
              </a:rPr>
              <a:t>Number of Incidents occurred by hour vs month</a:t>
            </a:r>
          </a:p>
        </p:txBody>
      </p:sp>
      <p:pic>
        <p:nvPicPr>
          <p:cNvPr id="5" name="Picture 4" descr="A screenshot of a cell phone&#10;&#10;Description automatically generated">
            <a:extLst>
              <a:ext uri="{FF2B5EF4-FFF2-40B4-BE49-F238E27FC236}">
                <a16:creationId xmlns:a16="http://schemas.microsoft.com/office/drawing/2014/main" id="{BC7E318F-665B-9640-9874-FF6C0CEB780A}"/>
              </a:ext>
            </a:extLst>
          </p:cNvPr>
          <p:cNvPicPr>
            <a:picLocks noChangeAspect="1"/>
          </p:cNvPicPr>
          <p:nvPr/>
        </p:nvPicPr>
        <p:blipFill rotWithShape="1">
          <a:blip r:embed="rId2"/>
          <a:srcRect b="17083"/>
          <a:stretch/>
        </p:blipFill>
        <p:spPr>
          <a:xfrm>
            <a:off x="845435" y="1689514"/>
            <a:ext cx="10501130" cy="4913363"/>
          </a:xfrm>
          <a:prstGeom prst="rect">
            <a:avLst/>
          </a:prstGeom>
        </p:spPr>
      </p:pic>
    </p:spTree>
    <p:extLst>
      <p:ext uri="{BB962C8B-B14F-4D97-AF65-F5344CB8AC3E}">
        <p14:creationId xmlns:p14="http://schemas.microsoft.com/office/powerpoint/2010/main" val="300199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E914-9DF7-114A-8D60-CEDC0A483D65}"/>
              </a:ext>
            </a:extLst>
          </p:cNvPr>
          <p:cNvSpPr>
            <a:spLocks noGrp="1"/>
          </p:cNvSpPr>
          <p:nvPr>
            <p:ph type="title"/>
          </p:nvPr>
        </p:nvSpPr>
        <p:spPr/>
        <p:txBody>
          <a:bodyPr>
            <a:normAutofit/>
          </a:bodyPr>
          <a:lstStyle/>
          <a:p>
            <a:pPr algn="ctr"/>
            <a:r>
              <a:rPr lang="en-US" sz="3600" dirty="0"/>
              <a:t>Calculating how unsafe a neighborhood is for a particular group</a:t>
            </a:r>
          </a:p>
        </p:txBody>
      </p:sp>
      <p:sp>
        <p:nvSpPr>
          <p:cNvPr id="3" name="Content Placeholder 2">
            <a:extLst>
              <a:ext uri="{FF2B5EF4-FFF2-40B4-BE49-F238E27FC236}">
                <a16:creationId xmlns:a16="http://schemas.microsoft.com/office/drawing/2014/main" id="{DBB674DF-301A-8E47-9AE8-7A53B55D782E}"/>
              </a:ext>
            </a:extLst>
          </p:cNvPr>
          <p:cNvSpPr>
            <a:spLocks noGrp="1"/>
          </p:cNvSpPr>
          <p:nvPr>
            <p:ph idx="1"/>
          </p:nvPr>
        </p:nvSpPr>
        <p:spPr/>
        <p:txBody>
          <a:bodyPr/>
          <a:lstStyle/>
          <a:p>
            <a:r>
              <a:rPr lang="en-US" dirty="0"/>
              <a:t>Given the data we have, we calculate how  unsafe a neighborhood is for a particular group. We roughly need answers to the following questions:</a:t>
            </a:r>
          </a:p>
          <a:p>
            <a:pPr lvl="1"/>
            <a:r>
              <a:rPr lang="en-US" dirty="0"/>
              <a:t>What crimes are </a:t>
            </a:r>
            <a:r>
              <a:rPr lang="en-US" dirty="0" err="1"/>
              <a:t>commited</a:t>
            </a:r>
            <a:r>
              <a:rPr lang="en-US" dirty="0"/>
              <a:t> in each neighborhood?</a:t>
            </a:r>
          </a:p>
          <a:p>
            <a:pPr lvl="1"/>
            <a:r>
              <a:rPr lang="en-US" dirty="0"/>
              <a:t>Who was (or can be) affected by the committed crime?</a:t>
            </a:r>
          </a:p>
          <a:p>
            <a:pPr lvl="1"/>
            <a:r>
              <a:rPr lang="en-US" dirty="0"/>
              <a:t>How frequently is crime </a:t>
            </a:r>
            <a:r>
              <a:rPr lang="en-US" dirty="0" err="1"/>
              <a:t>commited</a:t>
            </a:r>
            <a:r>
              <a:rPr lang="en-US" dirty="0"/>
              <a:t> in each neighborhood? </a:t>
            </a:r>
          </a:p>
          <a:p>
            <a:pPr lvl="1"/>
            <a:endParaRPr lang="en-US" dirty="0"/>
          </a:p>
          <a:p>
            <a:pPr marL="457200" lvl="1" indent="0">
              <a:buNone/>
            </a:pPr>
            <a:r>
              <a:rPr lang="en-US" dirty="0"/>
              <a:t>Based on the above information we tried to derive a metric to assess how unsafe a neighborhood is. We calculated a value in range [0,1] with 0 being extremely safe and 1 being extremely unsafe. This can be plotted as a heatmap, which could lucidly give a view of which area should be avoided by what group?</a:t>
            </a:r>
          </a:p>
        </p:txBody>
      </p:sp>
    </p:spTree>
    <p:extLst>
      <p:ext uri="{BB962C8B-B14F-4D97-AF65-F5344CB8AC3E}">
        <p14:creationId xmlns:p14="http://schemas.microsoft.com/office/powerpoint/2010/main" val="790242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607</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Questions to be answered</vt:lpstr>
      <vt:lpstr>About the data</vt:lpstr>
      <vt:lpstr>PowerPoint Presentation</vt:lpstr>
      <vt:lpstr>PowerPoint Presentation</vt:lpstr>
      <vt:lpstr>PowerPoint Presentation</vt:lpstr>
      <vt:lpstr>PowerPoint Presentation</vt:lpstr>
      <vt:lpstr>Calculating how unsafe a neighborhood is for a particular group</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Saransh Arora</dc:creator>
  <cp:lastModifiedBy>Saransh Arora</cp:lastModifiedBy>
  <cp:revision>6</cp:revision>
  <dcterms:created xsi:type="dcterms:W3CDTF">2020-02-15T23:12:37Z</dcterms:created>
  <dcterms:modified xsi:type="dcterms:W3CDTF">2020-02-16T00:33:11Z</dcterms:modified>
</cp:coreProperties>
</file>