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1F4E79"/>
    <a:srgbClr val="994F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4660"/>
  </p:normalViewPr>
  <p:slideViewPr>
    <p:cSldViewPr snapToGrid="0">
      <p:cViewPr>
        <p:scale>
          <a:sx n="91" d="100"/>
          <a:sy n="91" d="100"/>
        </p:scale>
        <p:origin x="264"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F76-AF2B-C01C-EBEB-5BD34E55F3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C2AA2C-35BA-C587-768E-C3D9DEDE7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3A82D-B6CC-CB07-AA7D-8A04A24BADA8}"/>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5" name="Footer Placeholder 4">
            <a:extLst>
              <a:ext uri="{FF2B5EF4-FFF2-40B4-BE49-F238E27FC236}">
                <a16:creationId xmlns:a16="http://schemas.microsoft.com/office/drawing/2014/main" id="{9395609B-52F3-8E4A-A39B-4C4EDD7A0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6793D-660B-1E8C-301F-3FBB430CA227}"/>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315794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4434-3678-8CBD-89CF-F30430FD1A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01AD0-D699-6BD6-4295-EBC7FC90D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BCC0F-6839-B2BA-0CB9-8EFE035A5885}"/>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5" name="Footer Placeholder 4">
            <a:extLst>
              <a:ext uri="{FF2B5EF4-FFF2-40B4-BE49-F238E27FC236}">
                <a16:creationId xmlns:a16="http://schemas.microsoft.com/office/drawing/2014/main" id="{7ACE1C3E-E888-EBDF-012A-5F31D48C6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EF113-B6C0-3E83-9D1D-C764C136C550}"/>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213899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F113E-58BF-9CFD-C75B-11E6C09194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EB597B-5E64-DC52-6CDD-7F34B308A4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63299-4201-6014-9005-FD93D54B1CE1}"/>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5" name="Footer Placeholder 4">
            <a:extLst>
              <a:ext uri="{FF2B5EF4-FFF2-40B4-BE49-F238E27FC236}">
                <a16:creationId xmlns:a16="http://schemas.microsoft.com/office/drawing/2014/main" id="{F543F213-8264-4FAD-C683-025A2AED6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41A93-A9C1-1280-8F85-3CB71E89E1CD}"/>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334145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3857-541F-3146-88DB-07A8E2C5B3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348BC-1B12-6DA0-E3EF-E533C3D1D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9AE72-555D-4386-0BC4-4791F3DC13C9}"/>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5" name="Footer Placeholder 4">
            <a:extLst>
              <a:ext uri="{FF2B5EF4-FFF2-40B4-BE49-F238E27FC236}">
                <a16:creationId xmlns:a16="http://schemas.microsoft.com/office/drawing/2014/main" id="{18857FF0-FBEB-B94B-7E47-2F4B32716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879EC-5155-4CBB-2AD8-D4B5493EFE00}"/>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188017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DAAC-9853-8EE2-4602-B2C5D7B5B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7F85C1-DACC-143A-BD02-F1C58DD67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C52C1-C4FF-2D22-2B48-6D179D17474F}"/>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5" name="Footer Placeholder 4">
            <a:extLst>
              <a:ext uri="{FF2B5EF4-FFF2-40B4-BE49-F238E27FC236}">
                <a16:creationId xmlns:a16="http://schemas.microsoft.com/office/drawing/2014/main" id="{593B5A27-7D8C-9C64-2CF8-97D5CB15E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FC3B2-C1EB-3468-8873-EB792685E598}"/>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206941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8170-2435-4410-121C-70B345921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82A6E-B3B7-6A20-D37F-3E7A407E94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B71D75-B731-9B3A-5E53-358923BF8B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52B442-F826-6EB6-FFCA-C208D0DC537E}"/>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6" name="Footer Placeholder 5">
            <a:extLst>
              <a:ext uri="{FF2B5EF4-FFF2-40B4-BE49-F238E27FC236}">
                <a16:creationId xmlns:a16="http://schemas.microsoft.com/office/drawing/2014/main" id="{955C8B9B-6EAB-EF61-AD44-E1057B64A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55B10-6C77-9E53-DDF3-39FF82E4F2CF}"/>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415838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7442-A5B7-0900-5C6C-B76901EF1B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57245-26A3-498B-201C-634BCCF8F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F5CE0-B2F8-AE71-9394-43C243EB8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825A4-7F8E-E6DF-4066-FBEB11B94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36B1B-246F-2E42-8009-13D8019B0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6D2B2E-483D-E1C1-ABC5-7854607E59E0}"/>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8" name="Footer Placeholder 7">
            <a:extLst>
              <a:ext uri="{FF2B5EF4-FFF2-40B4-BE49-F238E27FC236}">
                <a16:creationId xmlns:a16="http://schemas.microsoft.com/office/drawing/2014/main" id="{63A83F12-79AA-9D39-1AB0-5853D85CA3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D769B1-38C1-A8DB-FA19-6DB6E82D3390}"/>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366159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1BF0-B3EC-1680-6E56-4377938551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4D6C60-6E78-C597-4CC5-050F72302627}"/>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4" name="Footer Placeholder 3">
            <a:extLst>
              <a:ext uri="{FF2B5EF4-FFF2-40B4-BE49-F238E27FC236}">
                <a16:creationId xmlns:a16="http://schemas.microsoft.com/office/drawing/2014/main" id="{635843E8-30A6-B563-CCEF-5374A0BCA4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2762F6-0E26-73E3-4E3C-4A3F6EF02A70}"/>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6454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8FE09-83D5-BA1B-C527-E445922DB402}"/>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3" name="Footer Placeholder 2">
            <a:extLst>
              <a:ext uri="{FF2B5EF4-FFF2-40B4-BE49-F238E27FC236}">
                <a16:creationId xmlns:a16="http://schemas.microsoft.com/office/drawing/2014/main" id="{0DD95E79-0B62-8138-0C9B-0890FA536B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52FCD4-35A9-96AD-DF2E-CF39A51136D0}"/>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216821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F9C2-5400-9476-DDFB-9020C0C0E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3154DE-9B39-69CB-1B66-AF4674AE9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E11194-A362-47B4-5D11-BDE46A0CD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7C248-0FA0-6E17-E0FA-003C4FA0E520}"/>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6" name="Footer Placeholder 5">
            <a:extLst>
              <a:ext uri="{FF2B5EF4-FFF2-40B4-BE49-F238E27FC236}">
                <a16:creationId xmlns:a16="http://schemas.microsoft.com/office/drawing/2014/main" id="{28CD895A-3BBB-BAD4-0C5F-41B2DF15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615E1-E10A-0DD2-296E-DE83C8B42B04}"/>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237450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5469-0CE0-0079-4597-567382E17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E2470-D259-85CB-8587-F26FDC633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4F99F-45D5-B218-D59C-A880B0E58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FE83-0C66-0358-8A3B-B857D8D9FE8A}"/>
              </a:ext>
            </a:extLst>
          </p:cNvPr>
          <p:cNvSpPr>
            <a:spLocks noGrp="1"/>
          </p:cNvSpPr>
          <p:nvPr>
            <p:ph type="dt" sz="half" idx="10"/>
          </p:nvPr>
        </p:nvSpPr>
        <p:spPr/>
        <p:txBody>
          <a:bodyPr/>
          <a:lstStyle/>
          <a:p>
            <a:fld id="{1B57E34B-4D12-46AE-BD05-FBD73FCC514F}" type="datetimeFigureOut">
              <a:rPr lang="en-US" smtClean="0"/>
              <a:t>9/26/2022</a:t>
            </a:fld>
            <a:endParaRPr lang="en-US"/>
          </a:p>
        </p:txBody>
      </p:sp>
      <p:sp>
        <p:nvSpPr>
          <p:cNvPr id="6" name="Footer Placeholder 5">
            <a:extLst>
              <a:ext uri="{FF2B5EF4-FFF2-40B4-BE49-F238E27FC236}">
                <a16:creationId xmlns:a16="http://schemas.microsoft.com/office/drawing/2014/main" id="{7556A712-1707-7D7B-E001-7A8F79596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FE5E4-940C-5AF1-7C4F-7AC61C9537E7}"/>
              </a:ext>
            </a:extLst>
          </p:cNvPr>
          <p:cNvSpPr>
            <a:spLocks noGrp="1"/>
          </p:cNvSpPr>
          <p:nvPr>
            <p:ph type="sldNum" sz="quarter" idx="12"/>
          </p:nvPr>
        </p:nvSpPr>
        <p:spPr/>
        <p:txBody>
          <a:bodyPr/>
          <a:lstStyle/>
          <a:p>
            <a:fld id="{3C8BEE26-13DF-42D2-B227-42B9A6663A69}" type="slidenum">
              <a:rPr lang="en-US" smtClean="0"/>
              <a:t>‹#›</a:t>
            </a:fld>
            <a:endParaRPr lang="en-US"/>
          </a:p>
        </p:txBody>
      </p:sp>
    </p:spTree>
    <p:extLst>
      <p:ext uri="{BB962C8B-B14F-4D97-AF65-F5344CB8AC3E}">
        <p14:creationId xmlns:p14="http://schemas.microsoft.com/office/powerpoint/2010/main" val="30877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E9074-B909-0445-BCA3-9FF8C5CA9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F704E2-CE8A-4EE4-260C-B641FF435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BD187-7476-1E2A-F1F1-E115D8C9F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7E34B-4D12-46AE-BD05-FBD73FCC514F}" type="datetimeFigureOut">
              <a:rPr lang="en-US" smtClean="0"/>
              <a:t>9/26/2022</a:t>
            </a:fld>
            <a:endParaRPr lang="en-US"/>
          </a:p>
        </p:txBody>
      </p:sp>
      <p:sp>
        <p:nvSpPr>
          <p:cNvPr id="5" name="Footer Placeholder 4">
            <a:extLst>
              <a:ext uri="{FF2B5EF4-FFF2-40B4-BE49-F238E27FC236}">
                <a16:creationId xmlns:a16="http://schemas.microsoft.com/office/drawing/2014/main" id="{2376E5E0-87F1-FF0D-6D52-D52378723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A479DC-5AEE-A2D7-6A03-2BE73A72D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BEE26-13DF-42D2-B227-42B9A6663A69}" type="slidenum">
              <a:rPr lang="en-US" smtClean="0"/>
              <a:t>‹#›</a:t>
            </a:fld>
            <a:endParaRPr lang="en-US"/>
          </a:p>
        </p:txBody>
      </p:sp>
    </p:spTree>
    <p:extLst>
      <p:ext uri="{BB962C8B-B14F-4D97-AF65-F5344CB8AC3E}">
        <p14:creationId xmlns:p14="http://schemas.microsoft.com/office/powerpoint/2010/main" val="310321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1997-4824-2C7A-D91C-D54AB1E53E21}"/>
              </a:ext>
            </a:extLst>
          </p:cNvPr>
          <p:cNvSpPr>
            <a:spLocks noGrp="1"/>
          </p:cNvSpPr>
          <p:nvPr>
            <p:ph type="title"/>
          </p:nvPr>
        </p:nvSpPr>
        <p:spPr>
          <a:xfrm>
            <a:off x="838200" y="238789"/>
            <a:ext cx="10515600" cy="668545"/>
          </a:xfrm>
        </p:spPr>
        <p:txBody>
          <a:bodyPr>
            <a:normAutofit/>
          </a:bodyPr>
          <a:lstStyle/>
          <a:p>
            <a:r>
              <a:rPr lang="en-US" sz="3200" dirty="0"/>
              <a:t>Cluster Analysis of Billionaires</a:t>
            </a:r>
          </a:p>
        </p:txBody>
      </p:sp>
      <p:sp>
        <p:nvSpPr>
          <p:cNvPr id="3" name="Content Placeholder 2">
            <a:extLst>
              <a:ext uri="{FF2B5EF4-FFF2-40B4-BE49-F238E27FC236}">
                <a16:creationId xmlns:a16="http://schemas.microsoft.com/office/drawing/2014/main" id="{E876AF59-9B7B-8204-70D3-48336A9D9DD4}"/>
              </a:ext>
            </a:extLst>
          </p:cNvPr>
          <p:cNvSpPr>
            <a:spLocks noGrp="1"/>
          </p:cNvSpPr>
          <p:nvPr>
            <p:ph idx="1"/>
          </p:nvPr>
        </p:nvSpPr>
        <p:spPr>
          <a:xfrm>
            <a:off x="838200" y="3010427"/>
            <a:ext cx="5690048" cy="3541540"/>
          </a:xfrm>
        </p:spPr>
        <p:txBody>
          <a:bodyPr>
            <a:noAutofit/>
          </a:bodyPr>
          <a:lstStyle/>
          <a:p>
            <a:pPr marL="0" indent="0">
              <a:spcBef>
                <a:spcPts val="600"/>
              </a:spcBef>
              <a:buNone/>
            </a:pPr>
            <a:r>
              <a:rPr lang="en-US" sz="1400" b="1" dirty="0"/>
              <a:t>Results</a:t>
            </a:r>
            <a:endParaRPr lang="en-US" sz="1400" dirty="0"/>
          </a:p>
          <a:p>
            <a:pPr marL="0" indent="0">
              <a:spcBef>
                <a:spcPts val="600"/>
              </a:spcBef>
              <a:buNone/>
            </a:pPr>
            <a:r>
              <a:rPr lang="en-US" sz="1400" dirty="0"/>
              <a:t>The two engineered variables turned out to be key for distinguishing subgroups of billionaires, as can be seen in the scatterplot to the right. 5 clusters were identified and interpreted as follows:</a:t>
            </a:r>
          </a:p>
          <a:p>
            <a:pPr marL="342900" indent="-342900">
              <a:spcBef>
                <a:spcPts val="600"/>
              </a:spcBef>
              <a:buFont typeface="+mj-lt"/>
              <a:buAutoNum type="arabicPeriod"/>
            </a:pPr>
            <a:r>
              <a:rPr lang="en-US" sz="1400" dirty="0"/>
              <a:t>Long-time American billionaires</a:t>
            </a:r>
          </a:p>
          <a:p>
            <a:pPr marL="342900" indent="-342900">
              <a:spcBef>
                <a:spcPts val="0"/>
              </a:spcBef>
              <a:buFont typeface="+mj-lt"/>
              <a:buAutoNum type="arabicPeriod"/>
            </a:pPr>
            <a:r>
              <a:rPr lang="en-US" sz="1400" dirty="0"/>
              <a:t>Long-time non-American billionaires </a:t>
            </a:r>
          </a:p>
          <a:p>
            <a:pPr marL="342900" indent="-342900">
              <a:spcBef>
                <a:spcPts val="0"/>
              </a:spcBef>
              <a:buFont typeface="+mj-lt"/>
              <a:buAutoNum type="arabicPeriod"/>
            </a:pPr>
            <a:r>
              <a:rPr lang="en-US" sz="1400" dirty="0"/>
              <a:t>New American billionaires</a:t>
            </a:r>
          </a:p>
          <a:p>
            <a:pPr marL="342900" indent="-342900">
              <a:spcBef>
                <a:spcPts val="0"/>
              </a:spcBef>
              <a:buFont typeface="+mj-lt"/>
              <a:buAutoNum type="arabicPeriod"/>
            </a:pPr>
            <a:r>
              <a:rPr lang="en-US" sz="1400" dirty="0"/>
              <a:t>New non-American billionaires </a:t>
            </a:r>
          </a:p>
          <a:p>
            <a:pPr marL="342900" indent="-342900">
              <a:spcBef>
                <a:spcPts val="0"/>
              </a:spcBef>
              <a:buFont typeface="+mj-lt"/>
              <a:buAutoNum type="arabicPeriod"/>
            </a:pPr>
            <a:r>
              <a:rPr lang="en-US" sz="1400" dirty="0"/>
              <a:t>Chinese billionaires</a:t>
            </a:r>
          </a:p>
          <a:p>
            <a:pPr marL="0" indent="0">
              <a:spcBef>
                <a:spcPts val="600"/>
              </a:spcBef>
              <a:buNone/>
            </a:pPr>
            <a:r>
              <a:rPr lang="en-US" sz="1400" b="1" dirty="0"/>
              <a:t>Key Observations</a:t>
            </a:r>
          </a:p>
          <a:p>
            <a:pPr>
              <a:spcBef>
                <a:spcPts val="600"/>
              </a:spcBef>
            </a:pPr>
            <a:r>
              <a:rPr lang="en-US" sz="1400" dirty="0"/>
              <a:t>Long-time non-American billionaires are the wealthiest on average.</a:t>
            </a:r>
          </a:p>
          <a:p>
            <a:pPr>
              <a:spcBef>
                <a:spcPts val="600"/>
              </a:spcBef>
            </a:pPr>
            <a:r>
              <a:rPr lang="en-US" sz="1400" dirty="0"/>
              <a:t>While the US has the most billionaires of any single country, the largest cluster was populated by the non-American new billionaires.</a:t>
            </a:r>
          </a:p>
          <a:p>
            <a:pPr>
              <a:spcBef>
                <a:spcPts val="600"/>
              </a:spcBef>
            </a:pPr>
            <a:r>
              <a:rPr lang="en-US" sz="1400" dirty="0"/>
              <a:t>The two wealthiest clusters included only 13% of all billionaires, mirroring the wealth inequality present in the global population.</a:t>
            </a:r>
          </a:p>
        </p:txBody>
      </p:sp>
      <p:sp>
        <p:nvSpPr>
          <p:cNvPr id="9" name="TextBox 8">
            <a:extLst>
              <a:ext uri="{FF2B5EF4-FFF2-40B4-BE49-F238E27FC236}">
                <a16:creationId xmlns:a16="http://schemas.microsoft.com/office/drawing/2014/main" id="{479EBDB8-7FFC-7056-6422-E004A5616DD6}"/>
              </a:ext>
            </a:extLst>
          </p:cNvPr>
          <p:cNvSpPr txBox="1"/>
          <p:nvPr/>
        </p:nvSpPr>
        <p:spPr>
          <a:xfrm>
            <a:off x="838200" y="865223"/>
            <a:ext cx="10515600" cy="2145203"/>
          </a:xfrm>
          <a:prstGeom prst="rect">
            <a:avLst/>
          </a:prstGeom>
          <a:noFill/>
        </p:spPr>
        <p:txBody>
          <a:bodyPr wrap="square" rtlCol="0">
            <a:spAutoFit/>
          </a:bodyPr>
          <a:lstStyle/>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The Data</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 dataset of billionaires was compiled and published by Peterson Institute for International Economics, including wealth information in the years 2001 and 2014 in addition to personal information (age, gender, nation of citizenship) and descriptors for the nature of their wealth (inherited vs. earned, primary business sector, etc.). </a:t>
            </a:r>
          </a:p>
          <a:p>
            <a:pPr marL="0" indent="0">
              <a:lnSpc>
                <a:spcPct val="90000"/>
              </a:lnSpc>
              <a:spcBef>
                <a:spcPts val="600"/>
              </a:spcBef>
              <a:buNone/>
            </a:pPr>
            <a:r>
              <a:rPr lang="en-US" sz="1400" b="1" dirty="0"/>
              <a:t>Methodology</a:t>
            </a:r>
          </a:p>
          <a:p>
            <a:pPr marL="0" indent="0">
              <a:lnSpc>
                <a:spcPct val="90000"/>
              </a:lnSpc>
              <a:spcBef>
                <a:spcPts val="600"/>
              </a:spcBef>
              <a:buNone/>
            </a:pPr>
            <a:r>
              <a:rPr lang="en-US" sz="1400" dirty="0"/>
              <a:t>Two additional features were engineered to incorporate the amount of growth that occurred between 2001 and 2014 in a billionaire’s personal wealth and their citizenship nation’s GDP as a percentage of their respective 2014 values, as a way of capturing an individual’s wealth growth during that time period, as well as that of the economy surrounding them. </a:t>
            </a:r>
          </a:p>
          <a:p>
            <a:pPr marL="0" indent="0">
              <a:lnSpc>
                <a:spcPct val="90000"/>
              </a:lnSpc>
              <a:spcBef>
                <a:spcPts val="600"/>
              </a:spcBef>
              <a:buNone/>
            </a:pPr>
            <a:r>
              <a:rPr lang="en-US" sz="1400" dirty="0"/>
              <a:t>A density-based clustering algorithm was applied to this dataset to find and interpret different subclasses of billionaire.</a:t>
            </a:r>
            <a:endParaRPr lang="en-US" dirty="0"/>
          </a:p>
        </p:txBody>
      </p:sp>
      <p:pic>
        <p:nvPicPr>
          <p:cNvPr id="11" name="Picture 10">
            <a:extLst>
              <a:ext uri="{FF2B5EF4-FFF2-40B4-BE49-F238E27FC236}">
                <a16:creationId xmlns:a16="http://schemas.microsoft.com/office/drawing/2014/main" id="{B22B0812-1CA5-7CAB-8F77-5235D61DB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531" y="3207189"/>
            <a:ext cx="5103049" cy="3362826"/>
          </a:xfrm>
          <a:prstGeom prst="rect">
            <a:avLst/>
          </a:prstGeom>
        </p:spPr>
      </p:pic>
    </p:spTree>
    <p:extLst>
      <p:ext uri="{BB962C8B-B14F-4D97-AF65-F5344CB8AC3E}">
        <p14:creationId xmlns:p14="http://schemas.microsoft.com/office/powerpoint/2010/main" val="409672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3966FB-FFA8-1F6F-2721-BBB960248FEF}"/>
              </a:ext>
            </a:extLst>
          </p:cNvPr>
          <p:cNvSpPr/>
          <p:nvPr/>
        </p:nvSpPr>
        <p:spPr>
          <a:xfrm>
            <a:off x="584201" y="0"/>
            <a:ext cx="10566399"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5B357BB-CAE1-C42E-CBBE-407EE46C660F}"/>
              </a:ext>
            </a:extLst>
          </p:cNvPr>
          <p:cNvPicPr>
            <a:picLocks noChangeAspect="1"/>
          </p:cNvPicPr>
          <p:nvPr/>
        </p:nvPicPr>
        <p:blipFill>
          <a:blip r:embed="rId2"/>
          <a:stretch>
            <a:fillRect/>
          </a:stretch>
        </p:blipFill>
        <p:spPr>
          <a:xfrm>
            <a:off x="1141048" y="119307"/>
            <a:ext cx="9900930" cy="6615222"/>
          </a:xfrm>
          <a:prstGeom prst="rect">
            <a:avLst/>
          </a:prstGeom>
        </p:spPr>
      </p:pic>
      <p:sp>
        <p:nvSpPr>
          <p:cNvPr id="9" name="Left Brace 8">
            <a:extLst>
              <a:ext uri="{FF2B5EF4-FFF2-40B4-BE49-F238E27FC236}">
                <a16:creationId xmlns:a16="http://schemas.microsoft.com/office/drawing/2014/main" id="{46300333-66CA-60E2-8AB9-24785BF29C98}"/>
              </a:ext>
            </a:extLst>
          </p:cNvPr>
          <p:cNvSpPr/>
          <p:nvPr/>
        </p:nvSpPr>
        <p:spPr>
          <a:xfrm rot="10800000">
            <a:off x="2294467" y="1049864"/>
            <a:ext cx="186266" cy="4919135"/>
          </a:xfrm>
          <a:prstGeom prst="leftBrace">
            <a:avLst>
              <a:gd name="adj1" fmla="val 91191"/>
              <a:gd name="adj2" fmla="val 32959"/>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10" name="Left Brace 9">
            <a:extLst>
              <a:ext uri="{FF2B5EF4-FFF2-40B4-BE49-F238E27FC236}">
                <a16:creationId xmlns:a16="http://schemas.microsoft.com/office/drawing/2014/main" id="{A60C4E3F-ECA0-F940-4852-F37001485FBE}"/>
              </a:ext>
            </a:extLst>
          </p:cNvPr>
          <p:cNvSpPr/>
          <p:nvPr/>
        </p:nvSpPr>
        <p:spPr>
          <a:xfrm rot="5400000">
            <a:off x="5997206" y="-2774263"/>
            <a:ext cx="239923" cy="7272869"/>
          </a:xfrm>
          <a:prstGeom prst="leftBrace">
            <a:avLst>
              <a:gd name="adj1" fmla="val 91191"/>
              <a:gd name="adj2" fmla="val 20552"/>
            </a:avLst>
          </a:prstGeom>
          <a:ln w="19050">
            <a:solidFill>
              <a:srgbClr val="994FA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28E93E40-50E3-E2A8-A72F-16BBA89C70F0}"/>
              </a:ext>
            </a:extLst>
          </p:cNvPr>
          <p:cNvSpPr/>
          <p:nvPr/>
        </p:nvSpPr>
        <p:spPr>
          <a:xfrm>
            <a:off x="2480733" y="1083731"/>
            <a:ext cx="5215467" cy="2438402"/>
          </a:xfrm>
          <a:prstGeom prst="roundRect">
            <a:avLst>
              <a:gd name="adj" fmla="val 0"/>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747A0A2-4CCE-6C75-A554-3FC69BB660DD}"/>
              </a:ext>
            </a:extLst>
          </p:cNvPr>
          <p:cNvCxnSpPr>
            <a:cxnSpLocks/>
          </p:cNvCxnSpPr>
          <p:nvPr/>
        </p:nvCxnSpPr>
        <p:spPr>
          <a:xfrm flipV="1">
            <a:off x="1490133" y="1049864"/>
            <a:ext cx="680300" cy="499534"/>
          </a:xfrm>
          <a:prstGeom prst="straightConnector1">
            <a:avLst/>
          </a:prstGeom>
          <a:ln w="19050">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CD7E535B-1C78-12EA-1BF8-7A245E06F0D5}"/>
              </a:ext>
            </a:extLst>
          </p:cNvPr>
          <p:cNvCxnSpPr>
            <a:cxnSpLocks/>
            <a:stCxn id="40" idx="0"/>
          </p:cNvCxnSpPr>
          <p:nvPr/>
        </p:nvCxnSpPr>
        <p:spPr>
          <a:xfrm flipH="1" flipV="1">
            <a:off x="8763000" y="1103522"/>
            <a:ext cx="258014" cy="1275433"/>
          </a:xfrm>
          <a:prstGeom prst="straightConnector1">
            <a:avLst/>
          </a:prstGeom>
          <a:ln w="19050">
            <a:solidFill>
              <a:schemeClr val="accent2"/>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F51A056F-A2F8-06FE-DD04-E045ABD38201}"/>
              </a:ext>
            </a:extLst>
          </p:cNvPr>
          <p:cNvCxnSpPr>
            <a:cxnSpLocks/>
          </p:cNvCxnSpPr>
          <p:nvPr/>
        </p:nvCxnSpPr>
        <p:spPr>
          <a:xfrm flipH="1">
            <a:off x="4902199" y="4402667"/>
            <a:ext cx="1363134" cy="469948"/>
          </a:xfrm>
          <a:prstGeom prst="straightConnector1">
            <a:avLst/>
          </a:prstGeom>
          <a:ln w="19050">
            <a:solidFill>
              <a:srgbClr val="0070C0"/>
            </a:solidFill>
            <a:tailEnd type="triangle"/>
          </a:ln>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a16="http://schemas.microsoft.com/office/drawing/2014/main" id="{49DCE4A5-8FEB-F2F6-0784-72C086AAC187}"/>
              </a:ext>
            </a:extLst>
          </p:cNvPr>
          <p:cNvSpPr txBox="1"/>
          <p:nvPr/>
        </p:nvSpPr>
        <p:spPr>
          <a:xfrm>
            <a:off x="604883" y="1530945"/>
            <a:ext cx="1225400" cy="461665"/>
          </a:xfrm>
          <a:prstGeom prst="rect">
            <a:avLst/>
          </a:prstGeom>
          <a:noFill/>
        </p:spPr>
        <p:txBody>
          <a:bodyPr wrap="none" rtlCol="0">
            <a:spAutoFit/>
          </a:bodyPr>
          <a:lstStyle/>
          <a:p>
            <a:r>
              <a:rPr lang="en-US" sz="1200" i="1" dirty="0">
                <a:solidFill>
                  <a:schemeClr val="accent6">
                    <a:lumMod val="50000"/>
                  </a:schemeClr>
                </a:solidFill>
              </a:rPr>
              <a:t>New Billionaires </a:t>
            </a:r>
          </a:p>
          <a:p>
            <a:pPr algn="ctr"/>
            <a:r>
              <a:rPr lang="en-US" sz="1200" i="1" dirty="0">
                <a:solidFill>
                  <a:schemeClr val="accent6">
                    <a:lumMod val="50000"/>
                  </a:schemeClr>
                </a:solidFill>
              </a:rPr>
              <a:t>(US)</a:t>
            </a:r>
          </a:p>
        </p:txBody>
      </p:sp>
      <p:sp>
        <p:nvSpPr>
          <p:cNvPr id="27" name="TextBox 26">
            <a:extLst>
              <a:ext uri="{FF2B5EF4-FFF2-40B4-BE49-F238E27FC236}">
                <a16:creationId xmlns:a16="http://schemas.microsoft.com/office/drawing/2014/main" id="{F2529683-4DB9-9576-490C-F46A9A229701}"/>
              </a:ext>
            </a:extLst>
          </p:cNvPr>
          <p:cNvSpPr txBox="1"/>
          <p:nvPr/>
        </p:nvSpPr>
        <p:spPr>
          <a:xfrm>
            <a:off x="2463379" y="4185907"/>
            <a:ext cx="1157689" cy="461665"/>
          </a:xfrm>
          <a:prstGeom prst="rect">
            <a:avLst/>
          </a:prstGeom>
          <a:noFill/>
        </p:spPr>
        <p:txBody>
          <a:bodyPr wrap="none" rtlCol="0">
            <a:spAutoFit/>
          </a:bodyPr>
          <a:lstStyle/>
          <a:p>
            <a:r>
              <a:rPr lang="en-US" sz="1200" i="1" dirty="0">
                <a:solidFill>
                  <a:srgbClr val="C00000"/>
                </a:solidFill>
              </a:rPr>
              <a:t>Old Billionaires</a:t>
            </a:r>
          </a:p>
          <a:p>
            <a:pPr algn="ctr"/>
            <a:r>
              <a:rPr lang="en-US" sz="1200" i="1" dirty="0">
                <a:solidFill>
                  <a:srgbClr val="C00000"/>
                </a:solidFill>
              </a:rPr>
              <a:t>(US)</a:t>
            </a:r>
          </a:p>
        </p:txBody>
      </p:sp>
      <p:sp>
        <p:nvSpPr>
          <p:cNvPr id="28" name="TextBox 27">
            <a:extLst>
              <a:ext uri="{FF2B5EF4-FFF2-40B4-BE49-F238E27FC236}">
                <a16:creationId xmlns:a16="http://schemas.microsoft.com/office/drawing/2014/main" id="{BC39F93C-BBA1-2AA3-C894-3ED9DAA97CC6}"/>
              </a:ext>
            </a:extLst>
          </p:cNvPr>
          <p:cNvSpPr txBox="1"/>
          <p:nvPr/>
        </p:nvSpPr>
        <p:spPr>
          <a:xfrm>
            <a:off x="6195648" y="4020961"/>
            <a:ext cx="1116011" cy="461665"/>
          </a:xfrm>
          <a:prstGeom prst="rect">
            <a:avLst/>
          </a:prstGeom>
          <a:noFill/>
        </p:spPr>
        <p:txBody>
          <a:bodyPr wrap="none" rtlCol="0">
            <a:spAutoFit/>
          </a:bodyPr>
          <a:lstStyle/>
          <a:p>
            <a:r>
              <a:rPr lang="en-US" sz="1200" i="1" dirty="0">
                <a:solidFill>
                  <a:srgbClr val="002060"/>
                </a:solidFill>
              </a:rPr>
              <a:t>Old Billionaires</a:t>
            </a:r>
          </a:p>
          <a:p>
            <a:pPr algn="ctr"/>
            <a:r>
              <a:rPr lang="en-US" sz="1200" i="1" dirty="0">
                <a:solidFill>
                  <a:srgbClr val="002060"/>
                </a:solidFill>
              </a:rPr>
              <a:t>(Non-US)</a:t>
            </a:r>
          </a:p>
        </p:txBody>
      </p:sp>
      <p:sp>
        <p:nvSpPr>
          <p:cNvPr id="39" name="TextBox 38">
            <a:extLst>
              <a:ext uri="{FF2B5EF4-FFF2-40B4-BE49-F238E27FC236}">
                <a16:creationId xmlns:a16="http://schemas.microsoft.com/office/drawing/2014/main" id="{8F591DEB-5804-93FB-820C-4991C5716FBA}"/>
              </a:ext>
            </a:extLst>
          </p:cNvPr>
          <p:cNvSpPr txBox="1"/>
          <p:nvPr/>
        </p:nvSpPr>
        <p:spPr>
          <a:xfrm>
            <a:off x="7707965" y="280545"/>
            <a:ext cx="1184042" cy="461665"/>
          </a:xfrm>
          <a:prstGeom prst="rect">
            <a:avLst/>
          </a:prstGeom>
          <a:noFill/>
        </p:spPr>
        <p:txBody>
          <a:bodyPr wrap="none" rtlCol="0">
            <a:spAutoFit/>
          </a:bodyPr>
          <a:lstStyle/>
          <a:p>
            <a:r>
              <a:rPr lang="en-US" sz="1200" i="1" dirty="0">
                <a:solidFill>
                  <a:srgbClr val="7030A0"/>
                </a:solidFill>
              </a:rPr>
              <a:t>New Billionaires</a:t>
            </a:r>
          </a:p>
          <a:p>
            <a:pPr algn="ctr"/>
            <a:r>
              <a:rPr lang="en-US" sz="1200" i="1" dirty="0">
                <a:solidFill>
                  <a:srgbClr val="7030A0"/>
                </a:solidFill>
              </a:rPr>
              <a:t>(Non-US)</a:t>
            </a:r>
          </a:p>
        </p:txBody>
      </p:sp>
      <p:sp>
        <p:nvSpPr>
          <p:cNvPr id="40" name="TextBox 39">
            <a:extLst>
              <a:ext uri="{FF2B5EF4-FFF2-40B4-BE49-F238E27FC236}">
                <a16:creationId xmlns:a16="http://schemas.microsoft.com/office/drawing/2014/main" id="{F116DA04-CFFC-3F95-A63E-A09E96A53116}"/>
              </a:ext>
            </a:extLst>
          </p:cNvPr>
          <p:cNvSpPr txBox="1"/>
          <p:nvPr/>
        </p:nvSpPr>
        <p:spPr>
          <a:xfrm>
            <a:off x="8330761" y="2378955"/>
            <a:ext cx="1380506" cy="276999"/>
          </a:xfrm>
          <a:prstGeom prst="rect">
            <a:avLst/>
          </a:prstGeom>
          <a:noFill/>
        </p:spPr>
        <p:txBody>
          <a:bodyPr wrap="none" rtlCol="0">
            <a:spAutoFit/>
          </a:bodyPr>
          <a:lstStyle/>
          <a:p>
            <a:r>
              <a:rPr lang="en-US" sz="1200" i="1" dirty="0">
                <a:solidFill>
                  <a:schemeClr val="accent2">
                    <a:lumMod val="75000"/>
                  </a:schemeClr>
                </a:solidFill>
              </a:rPr>
              <a:t>Chinese Billionaires</a:t>
            </a:r>
          </a:p>
        </p:txBody>
      </p:sp>
      <p:cxnSp>
        <p:nvCxnSpPr>
          <p:cNvPr id="46" name="Straight Connector 45">
            <a:extLst>
              <a:ext uri="{FF2B5EF4-FFF2-40B4-BE49-F238E27FC236}">
                <a16:creationId xmlns:a16="http://schemas.microsoft.com/office/drawing/2014/main" id="{70855421-8856-69B9-6085-E4A2E9316CC6}"/>
              </a:ext>
            </a:extLst>
          </p:cNvPr>
          <p:cNvCxnSpPr>
            <a:cxnSpLocks/>
          </p:cNvCxnSpPr>
          <p:nvPr/>
        </p:nvCxnSpPr>
        <p:spPr>
          <a:xfrm flipH="1" flipV="1">
            <a:off x="6091513" y="3429000"/>
            <a:ext cx="309287" cy="59196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4C5AD2-0B9A-461E-56F6-75C6F4EFA040}"/>
              </a:ext>
            </a:extLst>
          </p:cNvPr>
          <p:cNvSpPr txBox="1"/>
          <p:nvPr/>
        </p:nvSpPr>
        <p:spPr>
          <a:xfrm>
            <a:off x="3929771" y="6468877"/>
            <a:ext cx="4531753" cy="369332"/>
          </a:xfrm>
          <a:prstGeom prst="rect">
            <a:avLst/>
          </a:prstGeom>
          <a:solidFill>
            <a:schemeClr val="bg1"/>
          </a:solidFill>
        </p:spPr>
        <p:txBody>
          <a:bodyPr wrap="none" rtlCol="0">
            <a:spAutoFit/>
          </a:bodyPr>
          <a:lstStyle/>
          <a:p>
            <a:r>
              <a:rPr lang="en-US" dirty="0"/>
              <a:t>Citizenship Nation GDP Growth Since 2001 (%)</a:t>
            </a:r>
          </a:p>
        </p:txBody>
      </p:sp>
      <p:sp>
        <p:nvSpPr>
          <p:cNvPr id="3" name="TextBox 2">
            <a:extLst>
              <a:ext uri="{FF2B5EF4-FFF2-40B4-BE49-F238E27FC236}">
                <a16:creationId xmlns:a16="http://schemas.microsoft.com/office/drawing/2014/main" id="{9C2E67A5-5BB6-F2F9-AB86-509561776849}"/>
              </a:ext>
            </a:extLst>
          </p:cNvPr>
          <p:cNvSpPr txBox="1"/>
          <p:nvPr/>
        </p:nvSpPr>
        <p:spPr>
          <a:xfrm rot="16200000">
            <a:off x="-324169" y="3337466"/>
            <a:ext cx="3046219" cy="369332"/>
          </a:xfrm>
          <a:prstGeom prst="rect">
            <a:avLst/>
          </a:prstGeom>
          <a:solidFill>
            <a:schemeClr val="bg1"/>
          </a:solidFill>
        </p:spPr>
        <p:txBody>
          <a:bodyPr wrap="none" rtlCol="0">
            <a:spAutoFit/>
          </a:bodyPr>
          <a:lstStyle/>
          <a:p>
            <a:r>
              <a:rPr lang="en-US" dirty="0"/>
              <a:t>Wealth Growth Since 2001 (%)</a:t>
            </a:r>
          </a:p>
        </p:txBody>
      </p:sp>
      <p:sp>
        <p:nvSpPr>
          <p:cNvPr id="4" name="TextBox 3">
            <a:extLst>
              <a:ext uri="{FF2B5EF4-FFF2-40B4-BE49-F238E27FC236}">
                <a16:creationId xmlns:a16="http://schemas.microsoft.com/office/drawing/2014/main" id="{B16E6B49-B0D1-13AF-C953-6B1E3EB5438C}"/>
              </a:ext>
            </a:extLst>
          </p:cNvPr>
          <p:cNvSpPr txBox="1"/>
          <p:nvPr/>
        </p:nvSpPr>
        <p:spPr>
          <a:xfrm>
            <a:off x="1755554" y="2091"/>
            <a:ext cx="5747343" cy="461665"/>
          </a:xfrm>
          <a:prstGeom prst="rect">
            <a:avLst/>
          </a:prstGeom>
          <a:solidFill>
            <a:schemeClr val="bg1"/>
          </a:solidFill>
        </p:spPr>
        <p:txBody>
          <a:bodyPr wrap="none" rtlCol="0">
            <a:spAutoFit/>
          </a:bodyPr>
          <a:lstStyle/>
          <a:p>
            <a:r>
              <a:rPr lang="en-US" sz="2400" dirty="0"/>
              <a:t>Wealth Growth vs. GDP Growth: 2001 - 2014</a:t>
            </a:r>
          </a:p>
        </p:txBody>
      </p:sp>
    </p:spTree>
    <p:extLst>
      <p:ext uri="{BB962C8B-B14F-4D97-AF65-F5344CB8AC3E}">
        <p14:creationId xmlns:p14="http://schemas.microsoft.com/office/powerpoint/2010/main" val="346719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293</Words>
  <Application>Microsoft Office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Cluster Analysis of Billionaires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Rosenblum</dc:creator>
  <cp:lastModifiedBy>Alex Rosenblum</cp:lastModifiedBy>
  <cp:revision>3</cp:revision>
  <dcterms:created xsi:type="dcterms:W3CDTF">2022-09-05T18:40:24Z</dcterms:created>
  <dcterms:modified xsi:type="dcterms:W3CDTF">2022-09-26T16:58:30Z</dcterms:modified>
</cp:coreProperties>
</file>