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58" r:id="rId7"/>
    <p:sldId id="259" r:id="rId8"/>
    <p:sldId id="267" r:id="rId9"/>
    <p:sldId id="268" r:id="rId10"/>
    <p:sldId id="269" r:id="rId11"/>
    <p:sldId id="271" r:id="rId12"/>
    <p:sldId id="270"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137" autoAdjust="0"/>
  </p:normalViewPr>
  <p:slideViewPr>
    <p:cSldViewPr>
      <p:cViewPr>
        <p:scale>
          <a:sx n="75" d="100"/>
          <a:sy n="75" d="100"/>
        </p:scale>
        <p:origin x="802"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CE882-C724-4D6E-A96E-3C69999A0D42}" type="datetimeFigureOut">
              <a:rPr lang="en-US" smtClean="0"/>
              <a:t>5/31/2022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5A3265-CA64-4367-A98C-083EB75B133D}" type="slidenum">
              <a:rPr lang="en-US" smtClean="0"/>
              <a:t>‹nº›</a:t>
            </a:fld>
            <a:endParaRPr lang="en-US" dirty="0"/>
          </a:p>
        </p:txBody>
      </p:sp>
    </p:spTree>
    <p:extLst>
      <p:ext uri="{BB962C8B-B14F-4D97-AF65-F5344CB8AC3E}">
        <p14:creationId xmlns:p14="http://schemas.microsoft.com/office/powerpoint/2010/main" val="328163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540220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80719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26691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14584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95700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32858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83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136839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57529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87071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rmAutofit/>
          </a:bodyPr>
          <a:lstStyle/>
          <a:p>
            <a:endParaRPr lang="pt-BR" sz="1200" kern="1200" dirty="0">
              <a:solidFill>
                <a:schemeClr val="tx1"/>
              </a:solidFill>
              <a:latin typeface="+mn-lt"/>
              <a:ea typeface="+mn-ea"/>
              <a:cs typeface="+mn-cs"/>
            </a:endParaRP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411338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5/31/2022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‹nº›</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5/31/2022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‹nº›</a:t>
            </a:fld>
            <a:endParaRPr lang="en-US" dirty="0">
              <a:solidFill>
                <a:prstClr val="black">
                  <a:tint val="75000"/>
                </a:prstClr>
              </a:solidFill>
            </a:endParaRPr>
          </a:p>
        </p:txBody>
      </p:sp>
    </p:spTree>
    <p:extLst>
      <p:ext uri="{BB962C8B-B14F-4D97-AF65-F5344CB8AC3E}">
        <p14:creationId xmlns:p14="http://schemas.microsoft.com/office/powerpoint/2010/main" val="2561617506"/>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6.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p:cNvSpPr/>
          <p:nvPr/>
        </p:nvSpPr>
        <p:spPr>
          <a:xfrm>
            <a:off x="3864934" y="2898648"/>
            <a:ext cx="1600200" cy="1600200"/>
          </a:xfrm>
          <a:prstGeom prst="rect">
            <a:avLst/>
          </a:prstGeom>
          <a:solidFill>
            <a:srgbClr val="F79A5B"/>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endParaRPr>
          </a:p>
        </p:txBody>
      </p:sp>
      <p:sp>
        <p:nvSpPr>
          <p:cNvPr id="5" name="Rectangle 4"/>
          <p:cNvSpPr/>
          <p:nvPr/>
        </p:nvSpPr>
        <p:spPr>
          <a:xfrm>
            <a:off x="2743200" y="914400"/>
            <a:ext cx="1600200" cy="1600200"/>
          </a:xfrm>
          <a:prstGeom prst="rect">
            <a:avLst/>
          </a:prstGeom>
          <a:solidFill>
            <a:srgbClr val="5DC7D9"/>
          </a:solidFill>
          <a:ln>
            <a:noFill/>
          </a:ln>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prstClr val="white"/>
              </a:solidFill>
            </a:endParaRPr>
          </a:p>
        </p:txBody>
      </p:sp>
      <p:sp>
        <p:nvSpPr>
          <p:cNvPr id="6" name="Rectangle 5"/>
          <p:cNvSpPr/>
          <p:nvPr/>
        </p:nvSpPr>
        <p:spPr>
          <a:xfrm>
            <a:off x="1599973" y="2876060"/>
            <a:ext cx="1600200" cy="1600200"/>
          </a:xfrm>
          <a:prstGeom prst="rect">
            <a:avLst/>
          </a:prstGeom>
          <a:solidFill>
            <a:srgbClr val="E9605D"/>
          </a:solidFill>
          <a:ln>
            <a:noFill/>
          </a:ln>
          <a:effectLst>
            <a:outerShdw blurRad="355600" dist="254000" dir="11400000" sx="110000" sy="110000" algn="tr" rotWithShape="0">
              <a:prstClr val="black">
                <a:alpha val="30000"/>
              </a:prstClr>
            </a:outerShdw>
          </a:effectLst>
          <a:scene3d>
            <a:camera prst="isometricTopUp"/>
            <a:lightRig rig="threePt" dir="t"/>
          </a:scene3d>
          <a:sp3d extrusionH="165100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pt-BR" sz="4000" dirty="0">
              <a:solidFill>
                <a:prstClr val="black"/>
              </a:solidFill>
              <a:latin typeface="Franklin Gothic Medium Cond" pitchFamily="34" charset="0"/>
            </a:endParaRPr>
          </a:p>
        </p:txBody>
      </p:sp>
      <p:sp>
        <p:nvSpPr>
          <p:cNvPr id="9" name="TextBox 8"/>
          <p:cNvSpPr txBox="1"/>
          <p:nvPr/>
        </p:nvSpPr>
        <p:spPr>
          <a:xfrm>
            <a:off x="3410030" y="2367331"/>
            <a:ext cx="1408462" cy="553998"/>
          </a:xfrm>
          <a:prstGeom prst="rect">
            <a:avLst/>
          </a:prstGeom>
          <a:noFill/>
        </p:spPr>
        <p:txBody>
          <a:bodyPr wrap="none" rtlCol="0">
            <a:spAutoFit/>
            <a:scene3d>
              <a:camera prst="isometricRightUp"/>
              <a:lightRig rig="threePt" dir="t"/>
            </a:scene3d>
          </a:bodyPr>
          <a:lstStyle/>
          <a:p>
            <a:pPr algn="ctr" defTabSz="914400">
              <a:buNone/>
            </a:pPr>
            <a:r>
              <a:rPr lang="pt-BR" sz="3000" b="0" i="0" dirty="0">
                <a:latin typeface="Franklin Gothic Medium Cond"/>
                <a:ea typeface="+mn-ea"/>
                <a:cs typeface="+mn-cs"/>
              </a:rPr>
              <a:t>Versão 3</a:t>
            </a:r>
          </a:p>
        </p:txBody>
      </p:sp>
      <p:sp>
        <p:nvSpPr>
          <p:cNvPr id="10" name="TextBox 9"/>
          <p:cNvSpPr txBox="1"/>
          <p:nvPr/>
        </p:nvSpPr>
        <p:spPr>
          <a:xfrm>
            <a:off x="3358210" y="4359166"/>
            <a:ext cx="1408464" cy="553998"/>
          </a:xfrm>
          <a:prstGeom prst="rect">
            <a:avLst/>
          </a:prstGeom>
          <a:noFill/>
        </p:spPr>
        <p:txBody>
          <a:bodyPr wrap="none" rtlCol="0">
            <a:spAutoFit/>
            <a:scene3d>
              <a:camera prst="isometricLeftDown"/>
              <a:lightRig rig="threePt" dir="t"/>
            </a:scene3d>
          </a:bodyPr>
          <a:lstStyle/>
          <a:p>
            <a:pPr algn="ctr" defTabSz="914400">
              <a:buNone/>
            </a:pPr>
            <a:r>
              <a:rPr lang="pt-BR" sz="3000" b="0" i="0" dirty="0">
                <a:latin typeface="Franklin Gothic Medium Cond"/>
                <a:ea typeface="+mn-ea"/>
                <a:cs typeface="+mn-cs"/>
              </a:rPr>
              <a:t>Versão 2</a:t>
            </a:r>
          </a:p>
        </p:txBody>
      </p:sp>
      <p:sp>
        <p:nvSpPr>
          <p:cNvPr id="8" name="TextBox 7"/>
          <p:cNvSpPr txBox="1"/>
          <p:nvPr/>
        </p:nvSpPr>
        <p:spPr>
          <a:xfrm>
            <a:off x="2175910" y="3037635"/>
            <a:ext cx="646331" cy="1316130"/>
          </a:xfrm>
          <a:prstGeom prst="rect">
            <a:avLst/>
          </a:prstGeom>
          <a:noFill/>
        </p:spPr>
        <p:txBody>
          <a:bodyPr vert="vert" wrap="none" rtlCol="0">
            <a:spAutoFit/>
            <a:scene3d>
              <a:camera prst="isometricTopUp"/>
              <a:lightRig rig="threePt" dir="t"/>
            </a:scene3d>
          </a:bodyPr>
          <a:lstStyle/>
          <a:p>
            <a:pPr algn="ctr" defTabSz="914400">
              <a:buNone/>
            </a:pPr>
            <a:r>
              <a:rPr lang="pt-BR" sz="3000" b="0" i="0" dirty="0">
                <a:latin typeface="Franklin Gothic Medium Cond"/>
                <a:ea typeface="+mn-ea"/>
                <a:cs typeface="+mn-cs"/>
              </a:rPr>
              <a:t>Versão 1</a:t>
            </a:r>
          </a:p>
        </p:txBody>
      </p:sp>
      <p:pic>
        <p:nvPicPr>
          <p:cNvPr id="1030" name="Picture 6" descr="GitHub – Apps no Google Play">
            <a:extLst>
              <a:ext uri="{FF2B5EF4-FFF2-40B4-BE49-F238E27FC236}">
                <a16:creationId xmlns:a16="http://schemas.microsoft.com/office/drawing/2014/main" id="{86036179-5C9F-09A7-EF36-9EDBF4F475C1}"/>
              </a:ext>
            </a:extLst>
          </p:cNvPr>
          <p:cNvPicPr preferRelativeResize="0">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27984" y="3933056"/>
            <a:ext cx="1603887" cy="1620160"/>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pic>
        <p:nvPicPr>
          <p:cNvPr id="13" name="Picture 6" descr="GitHub – Apps no Google Play">
            <a:extLst>
              <a:ext uri="{FF2B5EF4-FFF2-40B4-BE49-F238E27FC236}">
                <a16:creationId xmlns:a16="http://schemas.microsoft.com/office/drawing/2014/main" id="{8CEC8453-B7C7-D70E-8B75-E2D40A4582AE}"/>
              </a:ext>
            </a:extLst>
          </p:cNvPr>
          <p:cNvPicPr preferRelativeResize="0">
            <a:picLocks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30257" y="3850532"/>
            <a:ext cx="1600200" cy="16667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F0BE859B-28E9-A477-8CA1-0BE4A83E2588}"/>
              </a:ext>
            </a:extLst>
          </p:cNvPr>
          <p:cNvSpPr/>
          <p:nvPr/>
        </p:nvSpPr>
        <p:spPr>
          <a:xfrm>
            <a:off x="4572000" y="872535"/>
            <a:ext cx="4204549" cy="1754326"/>
          </a:xfrm>
          <a:prstGeom prst="rect">
            <a:avLst/>
          </a:prstGeom>
          <a:noFill/>
        </p:spPr>
        <p:txBody>
          <a:bodyPr wrap="none" lIns="91440" tIns="45720" rIns="91440" bIns="45720">
            <a:spAutoFit/>
          </a:bodyPr>
          <a:lstStyle/>
          <a:p>
            <a:pPr algn="ctr"/>
            <a:r>
              <a:rPr lang="pt-BR" sz="5400" b="1" cap="none" spc="0" dirty="0">
                <a:ln w="10160">
                  <a:noFill/>
                  <a:prstDash val="solid"/>
                </a:ln>
                <a:solidFill>
                  <a:srgbClr val="FFFFFF"/>
                </a:solidFill>
                <a:effectLst>
                  <a:outerShdw blurRad="38100" dist="22860" dir="5400000" algn="tl" rotWithShape="0">
                    <a:srgbClr val="000000">
                      <a:alpha val="30000"/>
                    </a:srgbClr>
                  </a:outerShdw>
                </a:effectLst>
              </a:rPr>
              <a:t>Entendendo o</a:t>
            </a:r>
          </a:p>
          <a:p>
            <a:pPr algn="ctr"/>
            <a:r>
              <a:rPr lang="pt-BR" sz="5400" b="1" dirty="0">
                <a:ln w="10160">
                  <a:noFill/>
                  <a:prstDash val="solid"/>
                </a:ln>
                <a:solidFill>
                  <a:srgbClr val="FFFFFF"/>
                </a:solidFill>
                <a:effectLst>
                  <a:outerShdw blurRad="38100" dist="22860" dir="5400000" algn="tl" rotWithShape="0">
                    <a:srgbClr val="000000">
                      <a:alpha val="30000"/>
                    </a:srgbClr>
                  </a:outerShdw>
                </a:effectLst>
              </a:rPr>
              <a:t>GitHub</a:t>
            </a:r>
            <a:endParaRPr lang="pt-BR" sz="5400" b="1" cap="none" spc="0" dirty="0">
              <a:ln w="10160">
                <a:noFill/>
                <a:prstDash val="solid"/>
              </a:ln>
              <a:solidFill>
                <a:srgbClr val="FFFFFF"/>
              </a:solidFill>
              <a:effectLst>
                <a:outerShdw blurRad="38100" dist="22860" dir="5400000" algn="tl" rotWithShape="0">
                  <a:srgbClr val="000000">
                    <a:alpha val="30000"/>
                  </a:srgbClr>
                </a:outerShdw>
              </a:effectLst>
            </a:endParaRPr>
          </a:p>
        </p:txBody>
      </p:sp>
      <p:pic>
        <p:nvPicPr>
          <p:cNvPr id="15" name="Picture 8" descr="Agência Crow - Desenvolvimento de sites, sistemas e aplicativos em Foz do  Iguaçu e Ciudad del Este - Agência Crow">
            <a:extLst>
              <a:ext uri="{FF2B5EF4-FFF2-40B4-BE49-F238E27FC236}">
                <a16:creationId xmlns:a16="http://schemas.microsoft.com/office/drawing/2014/main" id="{B662398E-65F8-FC2C-E487-311907E700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1545" y="989412"/>
            <a:ext cx="1605600" cy="1450176"/>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pic>
        <p:nvPicPr>
          <p:cNvPr id="16" name="Picture 8" descr="Agência Crow - Desenvolvimento de sites, sistemas e aplicativos em Foz do  Iguaçu e Ciudad del Este - Agência Crow">
            <a:extLst>
              <a:ext uri="{FF2B5EF4-FFF2-40B4-BE49-F238E27FC236}">
                <a16:creationId xmlns:a16="http://schemas.microsoft.com/office/drawing/2014/main" id="{D29D7B1E-850D-29BE-A339-03C0EF9CF7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9534" y="2970905"/>
            <a:ext cx="1605600" cy="1450176"/>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pic>
        <p:nvPicPr>
          <p:cNvPr id="17" name="Picture 6" descr="GitHub – Apps no Google Play">
            <a:extLst>
              <a:ext uri="{FF2B5EF4-FFF2-40B4-BE49-F238E27FC236}">
                <a16:creationId xmlns:a16="http://schemas.microsoft.com/office/drawing/2014/main" id="{C67D86CA-0F42-0C11-EB78-3C241A8948F2}"/>
              </a:ext>
            </a:extLst>
          </p:cNvPr>
          <p:cNvPicPr preferRelativeResize="0">
            <a:picLocks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69689" y="1910780"/>
            <a:ext cx="1600200" cy="1666700"/>
          </a:xfrm>
          <a:prstGeom prst="rect">
            <a:avLst/>
          </a:prstGeom>
          <a:noFill/>
          <a:scene3d>
            <a:camera prst="isometricLeftDown"/>
            <a:lightRig rig="threePt" dir="t"/>
          </a:scene3d>
          <a:extLst>
            <a:ext uri="{909E8E84-426E-40DD-AFC4-6F175D3DCCD1}">
              <a14:hiddenFill xmlns:a14="http://schemas.microsoft.com/office/drawing/2010/main">
                <a:solidFill>
                  <a:srgbClr val="FFFFFF"/>
                </a:solidFill>
              </a14:hiddenFill>
            </a:ext>
          </a:extLst>
        </p:spPr>
      </p:pic>
      <p:pic>
        <p:nvPicPr>
          <p:cNvPr id="18" name="Picture 8" descr="Agência Crow - Desenvolvimento de sites, sistemas e aplicativos em Foz do  Iguaçu e Ciudad del Este - Agência Crow">
            <a:extLst>
              <a:ext uri="{FF2B5EF4-FFF2-40B4-BE49-F238E27FC236}">
                <a16:creationId xmlns:a16="http://schemas.microsoft.com/office/drawing/2014/main" id="{958434B9-5EBA-1AE0-FBB0-A2A2658C6B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2210" y="4018048"/>
            <a:ext cx="1605600" cy="1450176"/>
          </a:xfrm>
          <a:prstGeom prst="rect">
            <a:avLst/>
          </a:prstGeom>
          <a:noFill/>
          <a:scene3d>
            <a:camera prst="isometricRightUp"/>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81845"/>
      </p:ext>
    </p:extLst>
  </p:cSld>
  <p:clrMapOvr>
    <a:overrideClrMapping bg1="lt1" tx1="dk1" bg2="lt2" tx2="dk2" accent1="accent1" accent2="accent2" accent3="accent3" accent4="accent4" accent5="accent5" accent6="accent6" hlink="hlink" folHlink="folHlink"/>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4862870"/>
          </a:xfrm>
          <a:prstGeom prst="rect">
            <a:avLst/>
          </a:prstGeom>
          <a:noFill/>
        </p:spPr>
        <p:txBody>
          <a:bodyPr wrap="square" rtlCol="0">
            <a:spAutoFit/>
          </a:bodyPr>
          <a:lstStyle/>
          <a:p>
            <a:r>
              <a:rPr lang="pt-BR" sz="3000" dirty="0">
                <a:solidFill>
                  <a:schemeClr val="bg1"/>
                </a:solidFill>
              </a:rPr>
              <a:t>App de Vendas(caso prático):</a:t>
            </a:r>
          </a:p>
          <a:p>
            <a:endParaRPr lang="pt-BR" sz="2000" dirty="0">
              <a:solidFill>
                <a:schemeClr val="bg1"/>
              </a:solidFill>
            </a:endParaRPr>
          </a:p>
          <a:p>
            <a:pPr lvl="1"/>
            <a:r>
              <a:rPr lang="pt-BR" sz="2000" dirty="0">
                <a:solidFill>
                  <a:schemeClr val="bg1"/>
                </a:solidFill>
              </a:rPr>
              <a:t>	Minha empresa “Vendas Rossi” quer começar a trabalhar com um aplicativo próprio, logo eu(engenheiro de software) selecionei uma equipe para desenvolver esse aplicativo.</a:t>
            </a:r>
          </a:p>
          <a:p>
            <a:pPr lvl="1"/>
            <a:r>
              <a:rPr lang="pt-BR" sz="2000" dirty="0">
                <a:solidFill>
                  <a:schemeClr val="bg1"/>
                </a:solidFill>
              </a:rPr>
              <a:t> 	Vou criar um repositório no github e enviar para os programadores, eles então vão fazer o clone do repositório em suas respectivas máquinas e realizar um pull para pegarem a ultima versão.</a:t>
            </a:r>
          </a:p>
          <a:p>
            <a:pPr lvl="1"/>
            <a:r>
              <a:rPr lang="pt-BR" sz="2000" dirty="0">
                <a:solidFill>
                  <a:schemeClr val="bg1"/>
                </a:solidFill>
              </a:rPr>
              <a:t>	A medida que forem fazendo alterações vão dando commit e após um push para atualização do código no repositório remoto.</a:t>
            </a:r>
          </a:p>
          <a:p>
            <a:pPr lvl="1"/>
            <a:r>
              <a:rPr lang="pt-BR" sz="2000" dirty="0">
                <a:solidFill>
                  <a:schemeClr val="bg1"/>
                </a:solidFill>
              </a:rPr>
              <a:t>	A ideia é como se enxergássemos uma estrada onde se divide e se encontra novamente, o código não sobrescreve o principal, para isso é dado o comando de pull request, onde o branch master realiza um comando de MERGE, este engloba todas as versões na mesma página.</a:t>
            </a:r>
          </a:p>
          <a:p>
            <a:endParaRPr lang="pt-BR" sz="2000" dirty="0">
              <a:solidFill>
                <a:schemeClr val="bg1"/>
              </a:solidFill>
            </a:endParaRPr>
          </a:p>
        </p:txBody>
      </p:sp>
    </p:spTree>
    <p:extLst>
      <p:ext uri="{BB962C8B-B14F-4D97-AF65-F5344CB8AC3E}">
        <p14:creationId xmlns:p14="http://schemas.microsoft.com/office/powerpoint/2010/main" val="2462078111"/>
      </p:ext>
    </p:ext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553998"/>
          </a:xfrm>
          <a:prstGeom prst="rect">
            <a:avLst/>
          </a:prstGeom>
          <a:noFill/>
        </p:spPr>
        <p:txBody>
          <a:bodyPr wrap="square" rtlCol="0">
            <a:spAutoFit/>
          </a:bodyPr>
          <a:lstStyle/>
          <a:p>
            <a:r>
              <a:rPr lang="pt-BR" sz="3000" dirty="0">
                <a:solidFill>
                  <a:schemeClr val="bg1"/>
                </a:solidFill>
              </a:rPr>
              <a:t>App de Vendas(caso prático):</a:t>
            </a:r>
          </a:p>
        </p:txBody>
      </p:sp>
      <p:pic>
        <p:nvPicPr>
          <p:cNvPr id="5" name="Picture 2" descr="o seu Fluxo de Trabalho no Git. Como gerenciar o ambiente de… | by  douglasabnovato | Medium">
            <a:extLst>
              <a:ext uri="{FF2B5EF4-FFF2-40B4-BE49-F238E27FC236}">
                <a16:creationId xmlns:a16="http://schemas.microsoft.com/office/drawing/2014/main" id="{C5AA5CD9-4972-A02F-F7E3-CB8BD94C4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556792"/>
            <a:ext cx="7848872" cy="392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790725"/>
      </p:ext>
    </p:extLst>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4247317"/>
          </a:xfrm>
          <a:prstGeom prst="rect">
            <a:avLst/>
          </a:prstGeom>
          <a:noFill/>
        </p:spPr>
        <p:txBody>
          <a:bodyPr wrap="square" rtlCol="0">
            <a:spAutoFit/>
          </a:bodyPr>
          <a:lstStyle/>
          <a:p>
            <a:r>
              <a:rPr lang="pt-BR" sz="3000" dirty="0">
                <a:solidFill>
                  <a:schemeClr val="bg1"/>
                </a:solidFill>
              </a:rPr>
              <a:t>Conclusão:</a:t>
            </a:r>
          </a:p>
          <a:p>
            <a:endParaRPr lang="pt-BR" sz="2000" dirty="0">
              <a:solidFill>
                <a:schemeClr val="bg1"/>
              </a:solidFill>
            </a:endParaRPr>
          </a:p>
          <a:p>
            <a:pPr lvl="1"/>
            <a:r>
              <a:rPr lang="pt-BR" sz="2000" dirty="0">
                <a:solidFill>
                  <a:schemeClr val="bg1"/>
                </a:solidFill>
              </a:rPr>
              <a:t>	O conceito de Git hoje é uma obrigação para o profissional que quer se colocar no mercado, ele otimiza seu trabalho e o da empresa, traz mais organização e gestão no quesito de lastro de versões de softwares geridos e desenvolvidos em grupo.</a:t>
            </a:r>
          </a:p>
          <a:p>
            <a:pPr lvl="1"/>
            <a:r>
              <a:rPr lang="pt-BR" sz="2000" dirty="0">
                <a:solidFill>
                  <a:schemeClr val="bg1"/>
                </a:solidFill>
              </a:rPr>
              <a:t>	A plataforma escolhida GitHub tem sua popularidade, sua inovação para o meio acadêmico se </a:t>
            </a:r>
            <a:r>
              <a:rPr lang="pt-BR" sz="2000" dirty="0" err="1">
                <a:solidFill>
                  <a:schemeClr val="bg1"/>
                </a:solidFill>
              </a:rPr>
              <a:t>extende</a:t>
            </a:r>
            <a:r>
              <a:rPr lang="pt-BR" sz="2000" dirty="0">
                <a:solidFill>
                  <a:schemeClr val="bg1"/>
                </a:solidFill>
              </a:rPr>
              <a:t> às grades empresas do ramo de software, controlada ela gigante Microsoft tem um suporte e infraestrutura que fazem jus ao seu tamanho e aceitação no mercado.</a:t>
            </a:r>
          </a:p>
          <a:p>
            <a:pPr lvl="1"/>
            <a:r>
              <a:rPr lang="pt-BR" sz="2000" dirty="0">
                <a:solidFill>
                  <a:schemeClr val="bg1"/>
                </a:solidFill>
              </a:rPr>
              <a:t>	Em suma a ferramenta que não só otimiza a tarefa bem como organiza e evita </a:t>
            </a:r>
            <a:r>
              <a:rPr lang="pt-BR" sz="2000">
                <a:solidFill>
                  <a:schemeClr val="bg1"/>
                </a:solidFill>
              </a:rPr>
              <a:t>retrabalho.</a:t>
            </a:r>
            <a:endParaRPr lang="pt-BR" sz="2000" dirty="0">
              <a:solidFill>
                <a:schemeClr val="bg1"/>
              </a:solidFill>
            </a:endParaRPr>
          </a:p>
          <a:p>
            <a:endParaRPr lang="pt-BR" sz="2000" dirty="0">
              <a:solidFill>
                <a:schemeClr val="bg1"/>
              </a:solidFill>
            </a:endParaRPr>
          </a:p>
        </p:txBody>
      </p:sp>
    </p:spTree>
    <p:extLst>
      <p:ext uri="{BB962C8B-B14F-4D97-AF65-F5344CB8AC3E}">
        <p14:creationId xmlns:p14="http://schemas.microsoft.com/office/powerpoint/2010/main" val="550070575"/>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7888803-0541-8657-5898-DD1BEEB0E674}"/>
              </a:ext>
            </a:extLst>
          </p:cNvPr>
          <p:cNvSpPr txBox="1"/>
          <p:nvPr/>
        </p:nvSpPr>
        <p:spPr>
          <a:xfrm>
            <a:off x="666904" y="476672"/>
            <a:ext cx="8136904" cy="1169551"/>
          </a:xfrm>
          <a:prstGeom prst="rect">
            <a:avLst/>
          </a:prstGeom>
          <a:noFill/>
        </p:spPr>
        <p:txBody>
          <a:bodyPr wrap="square" rtlCol="0">
            <a:spAutoFit/>
          </a:bodyPr>
          <a:lstStyle/>
          <a:p>
            <a:r>
              <a:rPr lang="pt-BR" sz="4000" dirty="0">
                <a:solidFill>
                  <a:schemeClr val="bg1"/>
                </a:solidFill>
              </a:rPr>
              <a:t>Disciplina: Reutilização de Software</a:t>
            </a:r>
          </a:p>
          <a:p>
            <a:endParaRPr lang="pt-BR" sz="3000" dirty="0">
              <a:solidFill>
                <a:schemeClr val="bg1"/>
              </a:solidFill>
            </a:endParaRPr>
          </a:p>
        </p:txBody>
      </p:sp>
      <p:sp>
        <p:nvSpPr>
          <p:cNvPr id="3" name="CaixaDeTexto 2">
            <a:extLst>
              <a:ext uri="{FF2B5EF4-FFF2-40B4-BE49-F238E27FC236}">
                <a16:creationId xmlns:a16="http://schemas.microsoft.com/office/drawing/2014/main" id="{8B9B4EA2-153E-E529-D0B6-4A8CFCA9EB6A}"/>
              </a:ext>
            </a:extLst>
          </p:cNvPr>
          <p:cNvSpPr txBox="1"/>
          <p:nvPr/>
        </p:nvSpPr>
        <p:spPr>
          <a:xfrm>
            <a:off x="634752" y="5013176"/>
            <a:ext cx="7793528" cy="923330"/>
          </a:xfrm>
          <a:prstGeom prst="rect">
            <a:avLst/>
          </a:prstGeom>
          <a:noFill/>
        </p:spPr>
        <p:txBody>
          <a:bodyPr wrap="square" rtlCol="0">
            <a:spAutoFit/>
          </a:bodyPr>
          <a:lstStyle/>
          <a:p>
            <a:r>
              <a:rPr lang="pt-BR" sz="1800" dirty="0">
                <a:solidFill>
                  <a:schemeClr val="bg1"/>
                </a:solidFill>
              </a:rPr>
              <a:t>Prof: Jacimar Tavares</a:t>
            </a:r>
          </a:p>
          <a:p>
            <a:r>
              <a:rPr lang="pt-BR" sz="1800" dirty="0">
                <a:solidFill>
                  <a:schemeClr val="bg1"/>
                </a:solidFill>
              </a:rPr>
              <a:t>Equipe: Augusto César dos Reis Rossi</a:t>
            </a:r>
          </a:p>
          <a:p>
            <a:endParaRPr lang="pt-BR" dirty="0"/>
          </a:p>
        </p:txBody>
      </p:sp>
      <p:pic>
        <p:nvPicPr>
          <p:cNvPr id="2054" name="Picture 6" descr="Faculdade Arnaldo">
            <a:extLst>
              <a:ext uri="{FF2B5EF4-FFF2-40B4-BE49-F238E27FC236}">
                <a16:creationId xmlns:a16="http://schemas.microsoft.com/office/drawing/2014/main" id="{AA04A303-6813-3B9C-9C97-5B7EE0C08A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gência Crow - Desenvolvimento de sites, sistemas e aplicativos em Foz do  Iguaçu e Ciudad del Este - Agência Crow">
            <a:extLst>
              <a:ext uri="{FF2B5EF4-FFF2-40B4-BE49-F238E27FC236}">
                <a16:creationId xmlns:a16="http://schemas.microsoft.com/office/drawing/2014/main" id="{D7ED57B3-2538-FB44-BE78-00212255D33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2135" y="1340768"/>
            <a:ext cx="3939729" cy="355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48798"/>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F843A96-748D-A30C-0B71-C3D3A3825E03}"/>
              </a:ext>
            </a:extLst>
          </p:cNvPr>
          <p:cNvSpPr txBox="1"/>
          <p:nvPr/>
        </p:nvSpPr>
        <p:spPr>
          <a:xfrm>
            <a:off x="251520" y="476672"/>
            <a:ext cx="8568952" cy="4401205"/>
          </a:xfrm>
          <a:prstGeom prst="rect">
            <a:avLst/>
          </a:prstGeom>
          <a:noFill/>
        </p:spPr>
        <p:txBody>
          <a:bodyPr wrap="square" rtlCol="0">
            <a:spAutoFit/>
          </a:bodyPr>
          <a:lstStyle/>
          <a:p>
            <a:r>
              <a:rPr lang="pt-BR" sz="3000" dirty="0">
                <a:solidFill>
                  <a:schemeClr val="bg1"/>
                </a:solidFill>
              </a:rPr>
              <a:t>Introdução:</a:t>
            </a:r>
          </a:p>
          <a:p>
            <a:endParaRPr lang="pt-BR" sz="3000" dirty="0">
              <a:solidFill>
                <a:schemeClr val="bg1"/>
              </a:solidFill>
            </a:endParaRPr>
          </a:p>
          <a:p>
            <a:r>
              <a:rPr lang="pt-BR" sz="2000" dirty="0">
                <a:solidFill>
                  <a:schemeClr val="bg1"/>
                </a:solidFill>
              </a:rPr>
              <a:t>	O Git é um sistema de controle de versão distribuído e amplamente adotado. O Git nasceu e foi tomando espaço dos outros sistemas de controle. Seu criador principal é o mesmo que o do Linux: Linus Torvalds, e ganhou o coração das pessoas que trabalham com open source.</a:t>
            </a:r>
          </a:p>
          <a:p>
            <a:r>
              <a:rPr lang="pt-BR" sz="2000" dirty="0">
                <a:solidFill>
                  <a:schemeClr val="bg1"/>
                </a:solidFill>
              </a:rPr>
              <a:t>	Além de permitir acesso ao código ele nos dá a oportunidade de salvar as versões e ter um lastro de cada usuário(ou branch) nos dando um controle mais profissional para projetos de pequeno à grande porte, evitando perda.</a:t>
            </a:r>
          </a:p>
          <a:p>
            <a:r>
              <a:rPr lang="pt-BR" sz="2000" dirty="0">
                <a:solidFill>
                  <a:schemeClr val="bg1"/>
                </a:solidFill>
              </a:rPr>
              <a:t>	Muito utilizado por desenvolvedores para organização à arquitetos de software para gerenciamento a ferramenta Git hoje se tornou essencial para tarefas de desenvolvimento de software.</a:t>
            </a:r>
          </a:p>
          <a:p>
            <a:endParaRPr lang="pt-BR" sz="2000" dirty="0">
              <a:solidFill>
                <a:schemeClr val="bg1"/>
              </a:solidFill>
            </a:endParaRPr>
          </a:p>
        </p:txBody>
      </p:sp>
      <p:pic>
        <p:nvPicPr>
          <p:cNvPr id="3" name="Picture 6" descr="Faculdade Arnaldo">
            <a:extLst>
              <a:ext uri="{FF2B5EF4-FFF2-40B4-BE49-F238E27FC236}">
                <a16:creationId xmlns:a16="http://schemas.microsoft.com/office/drawing/2014/main" id="{DBBC68F9-5981-1F7D-C087-7D377E963E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546372"/>
      </p:ext>
    </p:ext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5632311"/>
          </a:xfrm>
          <a:prstGeom prst="rect">
            <a:avLst/>
          </a:prstGeom>
          <a:noFill/>
        </p:spPr>
        <p:txBody>
          <a:bodyPr wrap="square" rtlCol="0">
            <a:spAutoFit/>
          </a:bodyPr>
          <a:lstStyle/>
          <a:p>
            <a:r>
              <a:rPr lang="pt-BR" sz="3000" dirty="0">
                <a:solidFill>
                  <a:schemeClr val="bg1"/>
                </a:solidFill>
              </a:rPr>
              <a:t>GitHub:</a:t>
            </a:r>
          </a:p>
          <a:p>
            <a:endParaRPr lang="pt-BR" sz="3000" dirty="0">
              <a:solidFill>
                <a:schemeClr val="bg1"/>
              </a:solidFill>
            </a:endParaRPr>
          </a:p>
          <a:p>
            <a:r>
              <a:rPr lang="pt-BR" sz="2000" dirty="0">
                <a:solidFill>
                  <a:schemeClr val="bg1"/>
                </a:solidFill>
              </a:rPr>
              <a:t>	Atualmente a ferramenta “Git” mais popular, o GitHub é o queridinho da área de engenharia de software, amplamente utilizado pela comunidade acadêmica, se tornou uma espécie de rede social dos programadores.</a:t>
            </a:r>
          </a:p>
          <a:p>
            <a:r>
              <a:rPr lang="pt-BR" sz="2000" dirty="0">
                <a:solidFill>
                  <a:schemeClr val="bg1"/>
                </a:solidFill>
              </a:rPr>
              <a:t>	Lançada em 2008, a plataforma é usada mundialmente e é, desde 2018, de propriedade da Microsoft.</a:t>
            </a:r>
          </a:p>
          <a:p>
            <a:r>
              <a:rPr lang="pt-BR" sz="2000" dirty="0">
                <a:solidFill>
                  <a:schemeClr val="bg1"/>
                </a:solidFill>
              </a:rPr>
              <a:t>	Como um sistema de controle de versão, o GitHub sempre foi uma ferramenta comum no dia a dia de quem trabalha no segmento. Nos últimos anos, com o avanço do digital e a mudança das relações de trabalho, o GitHub passou a ter importância ainda maior, não só na rotina de atuação, mas também na hora de se posicionar no mercado.</a:t>
            </a:r>
          </a:p>
          <a:p>
            <a:r>
              <a:rPr lang="pt-BR" sz="2000" dirty="0">
                <a:solidFill>
                  <a:schemeClr val="bg1"/>
                </a:solidFill>
              </a:rPr>
              <a:t>	Conhecer GitHub coloca o profissional em um patamar de conhecimento mais atualizado e dentro do que o mercado pede, ou seja, ele não é apenas um software de controle de versão, uma rede social dos programadores, é uma ferramenta amplamente utilizada  na indústria.</a:t>
            </a:r>
          </a:p>
          <a:p>
            <a:endParaRPr lang="pt-BR" sz="2000" dirty="0">
              <a:solidFill>
                <a:schemeClr val="bg1"/>
              </a:solidFill>
            </a:endParaRPr>
          </a:p>
        </p:txBody>
      </p:sp>
    </p:spTree>
    <p:extLst>
      <p:ext uri="{BB962C8B-B14F-4D97-AF65-F5344CB8AC3E}">
        <p14:creationId xmlns:p14="http://schemas.microsoft.com/office/powerpoint/2010/main" val="69271292"/>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5016758"/>
          </a:xfrm>
          <a:prstGeom prst="rect">
            <a:avLst/>
          </a:prstGeom>
          <a:noFill/>
        </p:spPr>
        <p:txBody>
          <a:bodyPr wrap="square" rtlCol="0">
            <a:spAutoFit/>
          </a:bodyPr>
          <a:lstStyle/>
          <a:p>
            <a:r>
              <a:rPr lang="pt-BR" sz="3000" dirty="0">
                <a:solidFill>
                  <a:schemeClr val="bg1"/>
                </a:solidFill>
              </a:rPr>
              <a:t>Vantagens:</a:t>
            </a:r>
          </a:p>
          <a:p>
            <a:endParaRPr lang="pt-BR" sz="3000" dirty="0">
              <a:solidFill>
                <a:schemeClr val="bg1"/>
              </a:solidFill>
            </a:endParaRPr>
          </a:p>
          <a:p>
            <a:r>
              <a:rPr lang="pt-BR" sz="2000" dirty="0">
                <a:solidFill>
                  <a:schemeClr val="bg1"/>
                </a:solidFill>
              </a:rPr>
              <a:t>	A maior vantagem do GitHub é sua estrutura bem como seus aplicativos  que o coloca à frente no quesito funcionalidade.</a:t>
            </a:r>
          </a:p>
          <a:p>
            <a:r>
              <a:rPr lang="pt-BR" sz="2000" dirty="0">
                <a:solidFill>
                  <a:schemeClr val="bg1"/>
                </a:solidFill>
              </a:rPr>
              <a:t>Para projetos em equipe, essa disposição das informações funciona muito bem. 	Há menos chances de perda de informações ou de falta de clareza no acesso delas. Quando há mais de uma pessoa profissional trabalhando no código, essa possibilidade que o GitHub oferece torna o trabalho muito mais fácil e rastreável em etapas.</a:t>
            </a:r>
          </a:p>
          <a:p>
            <a:r>
              <a:rPr lang="pt-BR" sz="2000" dirty="0">
                <a:solidFill>
                  <a:schemeClr val="bg1"/>
                </a:solidFill>
              </a:rPr>
              <a:t>	O GitHub tem sido utilizado também por empresas e não só por profissionais que desejam mostrar seu trabalho ou buscar insights colaborativos vindos de pessoas do mundo todo.</a:t>
            </a:r>
          </a:p>
          <a:p>
            <a:endParaRPr lang="pt-BR" sz="2000" dirty="0">
              <a:solidFill>
                <a:schemeClr val="bg1"/>
              </a:solidFill>
            </a:endParaRPr>
          </a:p>
          <a:p>
            <a:endParaRPr lang="pt-BR" sz="2000" dirty="0">
              <a:solidFill>
                <a:schemeClr val="bg1"/>
              </a:solidFill>
            </a:endParaRPr>
          </a:p>
          <a:p>
            <a:endParaRPr lang="pt-BR" sz="2000" dirty="0">
              <a:solidFill>
                <a:schemeClr val="bg1"/>
              </a:solidFill>
            </a:endParaRPr>
          </a:p>
        </p:txBody>
      </p:sp>
    </p:spTree>
    <p:extLst>
      <p:ext uri="{BB962C8B-B14F-4D97-AF65-F5344CB8AC3E}">
        <p14:creationId xmlns:p14="http://schemas.microsoft.com/office/powerpoint/2010/main" val="2973850349"/>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2862322"/>
          </a:xfrm>
          <a:prstGeom prst="rect">
            <a:avLst/>
          </a:prstGeom>
          <a:noFill/>
        </p:spPr>
        <p:txBody>
          <a:bodyPr wrap="square" rtlCol="0">
            <a:spAutoFit/>
          </a:bodyPr>
          <a:lstStyle/>
          <a:p>
            <a:r>
              <a:rPr lang="pt-BR" sz="3000" dirty="0">
                <a:solidFill>
                  <a:schemeClr val="bg1"/>
                </a:solidFill>
              </a:rPr>
              <a:t>Desvantagens:</a:t>
            </a:r>
          </a:p>
          <a:p>
            <a:endParaRPr lang="pt-BR" sz="3000" dirty="0">
              <a:solidFill>
                <a:schemeClr val="bg1"/>
              </a:solidFill>
            </a:endParaRPr>
          </a:p>
          <a:p>
            <a:r>
              <a:rPr lang="pt-BR" sz="2000" dirty="0">
                <a:solidFill>
                  <a:schemeClr val="bg1"/>
                </a:solidFill>
              </a:rPr>
              <a:t>	Dentro de todas as pesquisas feitas, a única desvantagem que podemos notar que a comunidade o pontua é o fato de ter que pagar para um repositório privado, diferente de seu concorrente </a:t>
            </a:r>
            <a:r>
              <a:rPr lang="pt-BR" sz="2000" b="1" i="0" dirty="0">
                <a:solidFill>
                  <a:schemeClr val="bg1"/>
                </a:solidFill>
                <a:effectLst/>
                <a:latin typeface="arial" panose="020B0604020202020204" pitchFamily="34" charset="0"/>
              </a:rPr>
              <a:t>Bitbucket</a:t>
            </a:r>
            <a:r>
              <a:rPr lang="pt-BR" sz="2000" dirty="0">
                <a:solidFill>
                  <a:schemeClr val="bg1"/>
                </a:solidFill>
              </a:rPr>
              <a:t>.</a:t>
            </a:r>
          </a:p>
          <a:p>
            <a:endParaRPr lang="pt-BR" sz="2000" dirty="0">
              <a:solidFill>
                <a:schemeClr val="bg1"/>
              </a:solidFill>
            </a:endParaRPr>
          </a:p>
          <a:p>
            <a:endParaRPr lang="pt-BR" sz="2000" dirty="0">
              <a:solidFill>
                <a:schemeClr val="bg1"/>
              </a:solidFill>
            </a:endParaRPr>
          </a:p>
          <a:p>
            <a:endParaRPr lang="pt-BR" sz="2000" dirty="0">
              <a:solidFill>
                <a:schemeClr val="bg1"/>
              </a:solidFill>
            </a:endParaRPr>
          </a:p>
        </p:txBody>
      </p:sp>
    </p:spTree>
    <p:extLst>
      <p:ext uri="{BB962C8B-B14F-4D97-AF65-F5344CB8AC3E}">
        <p14:creationId xmlns:p14="http://schemas.microsoft.com/office/powerpoint/2010/main" val="879602357"/>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1938992"/>
          </a:xfrm>
          <a:prstGeom prst="rect">
            <a:avLst/>
          </a:prstGeom>
          <a:noFill/>
        </p:spPr>
        <p:txBody>
          <a:bodyPr wrap="square" rtlCol="0">
            <a:spAutoFit/>
          </a:bodyPr>
          <a:lstStyle/>
          <a:p>
            <a:r>
              <a:rPr lang="pt-BR" sz="3000" dirty="0">
                <a:solidFill>
                  <a:schemeClr val="bg1"/>
                </a:solidFill>
              </a:rPr>
              <a:t>Estrutura:</a:t>
            </a:r>
          </a:p>
          <a:p>
            <a:endParaRPr lang="pt-BR" sz="3000" dirty="0">
              <a:solidFill>
                <a:schemeClr val="bg1"/>
              </a:solidFill>
            </a:endParaRPr>
          </a:p>
          <a:p>
            <a:r>
              <a:rPr lang="pt-BR" sz="2000" dirty="0">
                <a:solidFill>
                  <a:schemeClr val="bg1"/>
                </a:solidFill>
              </a:rPr>
              <a:t>	</a:t>
            </a:r>
          </a:p>
          <a:p>
            <a:endParaRPr lang="pt-BR" sz="2000" dirty="0">
              <a:solidFill>
                <a:schemeClr val="bg1"/>
              </a:solidFill>
            </a:endParaRPr>
          </a:p>
          <a:p>
            <a:endParaRPr lang="pt-BR" sz="2000" dirty="0">
              <a:solidFill>
                <a:schemeClr val="bg1"/>
              </a:solidFill>
            </a:endParaRPr>
          </a:p>
        </p:txBody>
      </p:sp>
      <p:pic>
        <p:nvPicPr>
          <p:cNvPr id="3074" name="Picture 2" descr="Git Workflow — Guia Passo a passo | by danilo carvalho | Medium">
            <a:extLst>
              <a:ext uri="{FF2B5EF4-FFF2-40B4-BE49-F238E27FC236}">
                <a16:creationId xmlns:a16="http://schemas.microsoft.com/office/drawing/2014/main" id="{C60CA3FE-9938-9AB1-DA51-22DD7F202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108263"/>
            <a:ext cx="6876256" cy="464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421370"/>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5478423"/>
          </a:xfrm>
          <a:prstGeom prst="rect">
            <a:avLst/>
          </a:prstGeom>
          <a:noFill/>
        </p:spPr>
        <p:txBody>
          <a:bodyPr wrap="square" rtlCol="0">
            <a:spAutoFit/>
          </a:bodyPr>
          <a:lstStyle/>
          <a:p>
            <a:r>
              <a:rPr lang="pt-BR" sz="3000" dirty="0">
                <a:solidFill>
                  <a:schemeClr val="bg1"/>
                </a:solidFill>
              </a:rPr>
              <a:t>Alguns Termos utilizados.</a:t>
            </a:r>
          </a:p>
          <a:p>
            <a:endParaRPr lang="pt-BR" sz="2000" dirty="0">
              <a:solidFill>
                <a:schemeClr val="bg1"/>
              </a:solidFill>
            </a:endParaRPr>
          </a:p>
          <a:p>
            <a:pPr lvl="1"/>
            <a:r>
              <a:rPr lang="pt-BR" sz="2000" dirty="0">
                <a:solidFill>
                  <a:schemeClr val="bg1"/>
                </a:solidFill>
              </a:rPr>
              <a:t>	Repositório: local destinado ao armazenamento das pastas da aplicação</a:t>
            </a:r>
          </a:p>
          <a:p>
            <a:pPr lvl="1"/>
            <a:r>
              <a:rPr lang="pt-BR" sz="2000" dirty="0">
                <a:solidFill>
                  <a:schemeClr val="bg1"/>
                </a:solidFill>
              </a:rPr>
              <a:t>	Branch:Branches são separações de código.</a:t>
            </a:r>
          </a:p>
          <a:p>
            <a:pPr lvl="1"/>
            <a:r>
              <a:rPr lang="pt-BR" sz="2000" dirty="0">
                <a:solidFill>
                  <a:schemeClr val="bg1"/>
                </a:solidFill>
              </a:rPr>
              <a:t>	Commit: Um commit é um grupo de alterações no código.</a:t>
            </a:r>
          </a:p>
          <a:p>
            <a:pPr lvl="1"/>
            <a:r>
              <a:rPr lang="pt-BR" sz="2000" dirty="0">
                <a:solidFill>
                  <a:schemeClr val="bg1"/>
                </a:solidFill>
              </a:rPr>
              <a:t>	Pull:Download da ultima versão no repositório remoto</a:t>
            </a:r>
          </a:p>
          <a:p>
            <a:pPr lvl="1"/>
            <a:r>
              <a:rPr lang="pt-BR" sz="2000" dirty="0">
                <a:solidFill>
                  <a:schemeClr val="bg1"/>
                </a:solidFill>
              </a:rPr>
              <a:t>	Push: Upload das alterações na maquina local para a branch em questão no repositório remoto. </a:t>
            </a:r>
          </a:p>
          <a:p>
            <a:pPr lvl="1"/>
            <a:r>
              <a:rPr lang="pt-BR" sz="2000" dirty="0">
                <a:solidFill>
                  <a:schemeClr val="bg1"/>
                </a:solidFill>
              </a:rPr>
              <a:t>	Pull Request: Um pull request é um pedido que se faz ao dono do repositório para que esse atualize o código dele com o seu código.</a:t>
            </a:r>
          </a:p>
          <a:p>
            <a:pPr lvl="1"/>
            <a:r>
              <a:rPr lang="pt-BR" sz="2000" dirty="0">
                <a:solidFill>
                  <a:schemeClr val="bg1"/>
                </a:solidFill>
              </a:rPr>
              <a:t>	Fork:O fork é como um clone, porém dentro do github. Isso quer dizer que o repositório não vai ser baixado para seu computador, mas será criado um igual na sua conta.</a:t>
            </a:r>
          </a:p>
          <a:p>
            <a:pPr lvl="1"/>
            <a:r>
              <a:rPr lang="pt-BR" sz="2000" dirty="0">
                <a:solidFill>
                  <a:schemeClr val="bg1"/>
                </a:solidFill>
              </a:rPr>
              <a:t>	Clone:Copiar um repositório remoto para maquina local.</a:t>
            </a:r>
          </a:p>
          <a:p>
            <a:pPr lvl="1"/>
            <a:r>
              <a:rPr lang="pt-BR" sz="2000" dirty="0">
                <a:solidFill>
                  <a:schemeClr val="bg1"/>
                </a:solidFill>
              </a:rPr>
              <a:t>	</a:t>
            </a:r>
          </a:p>
          <a:p>
            <a:pPr lvl="1"/>
            <a:endParaRPr lang="pt-BR" sz="2000" dirty="0">
              <a:solidFill>
                <a:schemeClr val="bg1"/>
              </a:solidFill>
            </a:endParaRPr>
          </a:p>
          <a:p>
            <a:endParaRPr lang="pt-BR" sz="2000" dirty="0">
              <a:solidFill>
                <a:schemeClr val="bg1"/>
              </a:solidFill>
            </a:endParaRPr>
          </a:p>
        </p:txBody>
      </p:sp>
    </p:spTree>
    <p:extLst>
      <p:ext uri="{BB962C8B-B14F-4D97-AF65-F5344CB8AC3E}">
        <p14:creationId xmlns:p14="http://schemas.microsoft.com/office/powerpoint/2010/main" val="3391902298"/>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6" descr="Faculdade Arnaldo">
            <a:extLst>
              <a:ext uri="{FF2B5EF4-FFF2-40B4-BE49-F238E27FC236}">
                <a16:creationId xmlns:a16="http://schemas.microsoft.com/office/drawing/2014/main" id="{8857BB90-21E0-47E9-041D-4DF2A5A134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43240"/>
            <a:ext cx="2093240" cy="180279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564D509-463C-66A8-79DE-CF31EFE2478F}"/>
              </a:ext>
            </a:extLst>
          </p:cNvPr>
          <p:cNvSpPr txBox="1"/>
          <p:nvPr/>
        </p:nvSpPr>
        <p:spPr>
          <a:xfrm>
            <a:off x="251520" y="476672"/>
            <a:ext cx="8568952" cy="4093428"/>
          </a:xfrm>
          <a:prstGeom prst="rect">
            <a:avLst/>
          </a:prstGeom>
          <a:noFill/>
        </p:spPr>
        <p:txBody>
          <a:bodyPr wrap="square" rtlCol="0">
            <a:spAutoFit/>
          </a:bodyPr>
          <a:lstStyle/>
          <a:p>
            <a:r>
              <a:rPr lang="pt-BR" sz="3000" dirty="0">
                <a:solidFill>
                  <a:schemeClr val="bg1"/>
                </a:solidFill>
              </a:rPr>
              <a:t>Explicando seu fluxo:</a:t>
            </a:r>
          </a:p>
          <a:p>
            <a:endParaRPr lang="pt-BR" sz="3000" dirty="0">
              <a:solidFill>
                <a:schemeClr val="bg1"/>
              </a:solidFill>
            </a:endParaRPr>
          </a:p>
          <a:p>
            <a:r>
              <a:rPr lang="pt-BR" sz="2000" dirty="0">
                <a:solidFill>
                  <a:schemeClr val="bg1"/>
                </a:solidFill>
              </a:rPr>
              <a:t>Passo 1: Configurar um repositório do grupo do trabalho ou organização</a:t>
            </a:r>
          </a:p>
          <a:p>
            <a:r>
              <a:rPr lang="pt-BR" sz="2000" dirty="0">
                <a:solidFill>
                  <a:schemeClr val="bg1"/>
                </a:solidFill>
              </a:rPr>
              <a:t>Passo 2: Fork no Repositório principal para seu repositório pessoal</a:t>
            </a:r>
          </a:p>
          <a:p>
            <a:r>
              <a:rPr lang="pt-BR" sz="2000" dirty="0">
                <a:solidFill>
                  <a:schemeClr val="bg1"/>
                </a:solidFill>
              </a:rPr>
              <a:t>Passo 3: Clone o Repositório para sua máquina local</a:t>
            </a:r>
          </a:p>
          <a:p>
            <a:r>
              <a:rPr lang="pt-BR" sz="2000" dirty="0">
                <a:solidFill>
                  <a:schemeClr val="bg1"/>
                </a:solidFill>
              </a:rPr>
              <a:t>Passo 4: Crie uma nova Branch para suas mudanças/implementações</a:t>
            </a:r>
          </a:p>
          <a:p>
            <a:r>
              <a:rPr lang="pt-BR" sz="2000" dirty="0">
                <a:solidFill>
                  <a:schemeClr val="bg1"/>
                </a:solidFill>
              </a:rPr>
              <a:t>Passo 5: Configurar um repositório remoto para seu grupo/organização</a:t>
            </a:r>
          </a:p>
          <a:p>
            <a:r>
              <a:rPr lang="pt-BR" sz="2000" dirty="0">
                <a:solidFill>
                  <a:schemeClr val="bg1"/>
                </a:solidFill>
              </a:rPr>
              <a:t>Passo 6: Crie implementações, testes ou qualquer mudança .</a:t>
            </a:r>
          </a:p>
          <a:p>
            <a:r>
              <a:rPr lang="pt-BR" sz="2000" dirty="0">
                <a:solidFill>
                  <a:schemeClr val="bg1"/>
                </a:solidFill>
              </a:rPr>
              <a:t>Passo 7: Pull nos arquivos mais recentes do repositório de sua organização</a:t>
            </a:r>
          </a:p>
          <a:p>
            <a:r>
              <a:rPr lang="pt-BR" sz="2000" dirty="0">
                <a:solidFill>
                  <a:schemeClr val="bg1"/>
                </a:solidFill>
              </a:rPr>
              <a:t>Passo 8: Merge da master branch com a branch criada para implementação</a:t>
            </a:r>
          </a:p>
          <a:p>
            <a:r>
              <a:rPr lang="pt-BR" sz="2000" dirty="0">
                <a:solidFill>
                  <a:schemeClr val="bg1"/>
                </a:solidFill>
              </a:rPr>
              <a:t>Passo 9: Push suas alterações para seu repositório pessoal</a:t>
            </a:r>
          </a:p>
          <a:p>
            <a:r>
              <a:rPr lang="pt-BR" sz="2000" dirty="0">
                <a:solidFill>
                  <a:schemeClr val="bg1"/>
                </a:solidFill>
              </a:rPr>
              <a:t>Passo 10: Crie um Pull Request no repositório da sua organização</a:t>
            </a:r>
          </a:p>
        </p:txBody>
      </p:sp>
    </p:spTree>
    <p:extLst>
      <p:ext uri="{BB962C8B-B14F-4D97-AF65-F5344CB8AC3E}">
        <p14:creationId xmlns:p14="http://schemas.microsoft.com/office/powerpoint/2010/main" val="2207731537"/>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Stacked_blocks_with_text_TP1019192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2057737089D604C8995D725789FFFFD0400C05BDBFCDB0BE84BA6AEC1D1A4F5E4CE" ma:contentTypeVersion="56" ma:contentTypeDescription="Create a new document." ma:contentTypeScope="" ma:versionID="c5c786f17e9890b7d2875e0bb647f603">
  <xsd:schema xmlns:xsd="http://www.w3.org/2001/XMLSchema" xmlns:xs="http://www.w3.org/2001/XMLSchema" xmlns:p="http://schemas.microsoft.com/office/2006/metadata/properties" xmlns:ns2="e5d022ff-4ce9-4922-b5a4-f245e35e2aac" targetNamespace="http://schemas.microsoft.com/office/2006/metadata/properties" ma:root="true" ma:fieldsID="3dddc4782ba87b44f6678511fd2b89e9" ns2:_="">
    <xsd:import namespace="e5d022ff-4ce9-4922-b5a4-f245e35e2aa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d022ff-4ce9-4922-b5a4-f245e35e2aa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ae2f8e70-a23c-4d77-9ad6-ea38e2352880}"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E053CDA-25E6-45C3-8DB3-AEDB8C2D0B9A}" ma:internalName="CSXSubmissionMarket" ma:readOnly="false" ma:showField="MarketName" ma:web="e5d022ff-4ce9-4922-b5a4-f245e35e2aac">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0e79027b-5c14-42ce-a448-02002c169e4a}"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E1DF242F-2A85-4892-885C-E072ACF78A23}" ma:internalName="InProjectListLookup" ma:readOnly="true" ma:showField="InProjectList"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e822bdd4-da07-482e-8962-d405657c171a}"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E1DF242F-2A85-4892-885C-E072ACF78A23}" ma:internalName="LastCompleteVersionLookup" ma:readOnly="true" ma:showField="LastCompleteVersion"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E1DF242F-2A85-4892-885C-E072ACF78A23}" ma:internalName="LastPreviewErrorLookup" ma:readOnly="true" ma:showField="LastPreviewError"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E1DF242F-2A85-4892-885C-E072ACF78A23}" ma:internalName="LastPreviewResultLookup" ma:readOnly="true" ma:showField="LastPreviewResult"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E1DF242F-2A85-4892-885C-E072ACF78A23}" ma:internalName="LastPreviewAttemptDateLookup" ma:readOnly="true" ma:showField="LastPreviewAttemptDat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E1DF242F-2A85-4892-885C-E072ACF78A23}" ma:internalName="LastPreviewedByLookup" ma:readOnly="true" ma:showField="LastPreviewedBy"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E1DF242F-2A85-4892-885C-E072ACF78A23}" ma:internalName="LastPreviewTimeLookup" ma:readOnly="true" ma:showField="LastPreviewTim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E1DF242F-2A85-4892-885C-E072ACF78A23}" ma:internalName="LastPreviewVersionLookup" ma:readOnly="true" ma:showField="LastPreviewVersion"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E1DF242F-2A85-4892-885C-E072ACF78A23}" ma:internalName="LastPublishErrorLookup" ma:readOnly="true" ma:showField="LastPublishError"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E1DF242F-2A85-4892-885C-E072ACF78A23}" ma:internalName="LastPublishResultLookup" ma:readOnly="true" ma:showField="LastPublishResult"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E1DF242F-2A85-4892-885C-E072ACF78A23}" ma:internalName="LastPublishAttemptDateLookup" ma:readOnly="true" ma:showField="LastPublishAttemptDat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E1DF242F-2A85-4892-885C-E072ACF78A23}" ma:internalName="LastPublishedByLookup" ma:readOnly="true" ma:showField="LastPublishedBy"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E1DF242F-2A85-4892-885C-E072ACF78A23}" ma:internalName="LastPublishTimeLookup" ma:readOnly="true" ma:showField="LastPublishTim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E1DF242F-2A85-4892-885C-E072ACF78A23}" ma:internalName="LastPublishVersionLookup" ma:readOnly="true" ma:showField="LastPublishVersion"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D8789D1B-66E7-4538-930C-3B8C6A9D68AA}" ma:internalName="LocLastLocAttemptVersionLookup" ma:readOnly="false" ma:showField="LastLocAttemptVersion" ma:web="e5d022ff-4ce9-4922-b5a4-f245e35e2aac">
      <xsd:simpleType>
        <xsd:restriction base="dms:Lookup"/>
      </xsd:simpleType>
    </xsd:element>
    <xsd:element name="LocLastLocAttemptVersionTypeLookup" ma:index="71" nillable="true" ma:displayName="Loc Last Loc Attempt Version Type" ma:default="" ma:list="{D8789D1B-66E7-4538-930C-3B8C6A9D68AA}" ma:internalName="LocLastLocAttemptVersionTypeLookup" ma:readOnly="true" ma:showField="LastLocAttemptVersionType" ma:web="e5d022ff-4ce9-4922-b5a4-f245e35e2aac">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D8789D1B-66E7-4538-930C-3B8C6A9D68AA}" ma:internalName="LocNewPublishedVersionLookup" ma:readOnly="true" ma:showField="NewPublishedVersion" ma:web="e5d022ff-4ce9-4922-b5a4-f245e35e2aac">
      <xsd:simpleType>
        <xsd:restriction base="dms:Lookup"/>
      </xsd:simpleType>
    </xsd:element>
    <xsd:element name="LocOverallHandbackStatusLookup" ma:index="75" nillable="true" ma:displayName="Loc Overall Handback Status" ma:default="" ma:list="{D8789D1B-66E7-4538-930C-3B8C6A9D68AA}" ma:internalName="LocOverallHandbackStatusLookup" ma:readOnly="true" ma:showField="OverallHandbackStatus" ma:web="e5d022ff-4ce9-4922-b5a4-f245e35e2aac">
      <xsd:simpleType>
        <xsd:restriction base="dms:Lookup"/>
      </xsd:simpleType>
    </xsd:element>
    <xsd:element name="LocOverallLocStatusLookup" ma:index="76" nillable="true" ma:displayName="Loc Overall Localize Status" ma:default="" ma:list="{D8789D1B-66E7-4538-930C-3B8C6A9D68AA}" ma:internalName="LocOverallLocStatusLookup" ma:readOnly="true" ma:showField="OverallLocStatus" ma:web="e5d022ff-4ce9-4922-b5a4-f245e35e2aac">
      <xsd:simpleType>
        <xsd:restriction base="dms:Lookup"/>
      </xsd:simpleType>
    </xsd:element>
    <xsd:element name="LocOverallPreviewStatusLookup" ma:index="77" nillable="true" ma:displayName="Loc Overall Preview Status" ma:default="" ma:list="{D8789D1B-66E7-4538-930C-3B8C6A9D68AA}" ma:internalName="LocOverallPreviewStatusLookup" ma:readOnly="true" ma:showField="OverallPreviewStatus" ma:web="e5d022ff-4ce9-4922-b5a4-f245e35e2aac">
      <xsd:simpleType>
        <xsd:restriction base="dms:Lookup"/>
      </xsd:simpleType>
    </xsd:element>
    <xsd:element name="LocOverallPublishStatusLookup" ma:index="78" nillable="true" ma:displayName="Loc Overall Publish Status" ma:default="" ma:list="{D8789D1B-66E7-4538-930C-3B8C6A9D68AA}" ma:internalName="LocOverallPublishStatusLookup" ma:readOnly="true" ma:showField="OverallPublishStatus" ma:web="e5d022ff-4ce9-4922-b5a4-f245e35e2aac">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D8789D1B-66E7-4538-930C-3B8C6A9D68AA}" ma:internalName="LocProcessedForHandoffsLookup" ma:readOnly="true" ma:showField="ProcessedForHandoffs" ma:web="e5d022ff-4ce9-4922-b5a4-f245e35e2aac">
      <xsd:simpleType>
        <xsd:restriction base="dms:Lookup"/>
      </xsd:simpleType>
    </xsd:element>
    <xsd:element name="LocProcessedForMarketsLookup" ma:index="81" nillable="true" ma:displayName="Loc Processed For Markets" ma:default="" ma:list="{D8789D1B-66E7-4538-930C-3B8C6A9D68AA}" ma:internalName="LocProcessedForMarketsLookup" ma:readOnly="true" ma:showField="ProcessedForMarkets" ma:web="e5d022ff-4ce9-4922-b5a4-f245e35e2aac">
      <xsd:simpleType>
        <xsd:restriction base="dms:Lookup"/>
      </xsd:simpleType>
    </xsd:element>
    <xsd:element name="LocPublishedDependentAssetsLookup" ma:index="82" nillable="true" ma:displayName="Loc Published Dependent Assets" ma:default="" ma:list="{D8789D1B-66E7-4538-930C-3B8C6A9D68AA}" ma:internalName="LocPublishedDependentAssetsLookup" ma:readOnly="true" ma:showField="PublishedDependentAssets" ma:web="e5d022ff-4ce9-4922-b5a4-f245e35e2aac">
      <xsd:simpleType>
        <xsd:restriction base="dms:Lookup"/>
      </xsd:simpleType>
    </xsd:element>
    <xsd:element name="LocPublishedLinkedAssetsLookup" ma:index="83" nillable="true" ma:displayName="Loc Published Linked Assets" ma:default="" ma:list="{D8789D1B-66E7-4538-930C-3B8C6A9D68AA}" ma:internalName="LocPublishedLinkedAssetsLookup" ma:readOnly="true" ma:showField="PublishedLinkedAssets" ma:web="e5d022ff-4ce9-4922-b5a4-f245e35e2aac">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63236a87-6c6d-4a5b-9fe1-c805ecae0bb8}"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E053CDA-25E6-45C3-8DB3-AEDB8C2D0B9A}" ma:internalName="Markets" ma:readOnly="false" ma:showField="MarketNam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E1DF242F-2A85-4892-885C-E072ACF78A23}" ma:internalName="NumOfRatingsLookup" ma:readOnly="true" ma:showField="NumOfRatings"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E1DF242F-2A85-4892-885C-E072ACF78A23}" ma:internalName="PublishStatusLookup" ma:readOnly="false" ma:showField="PublishStatus"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67a15031-dfad-40a3-960d-7cc941d4a98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2f397b98-bdf6-47da-a1ac-484548f5e091}" ma:internalName="TaxCatchAll" ma:showField="CatchAllData"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2f397b98-bdf6-47da-a1ac-484548f5e091}" ma:internalName="TaxCatchAllLabel" ma:readOnly="true" ma:showField="CatchAllDataLabel"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PExecutable xmlns="e5d022ff-4ce9-4922-b5a4-f245e35e2aac" xsi:nil="true"/>
    <DirectSourceMarket xmlns="e5d022ff-4ce9-4922-b5a4-f245e35e2aac">english</DirectSourceMarket>
    <ThumbnailAssetId xmlns="e5d022ff-4ce9-4922-b5a4-f245e35e2aac" xsi:nil="true"/>
    <AssetType xmlns="e5d022ff-4ce9-4922-b5a4-f245e35e2aac">TP</AssetType>
    <Milestone xmlns="e5d022ff-4ce9-4922-b5a4-f245e35e2aac" xsi:nil="true"/>
    <OriginAsset xmlns="e5d022ff-4ce9-4922-b5a4-f245e35e2aac" xsi:nil="true"/>
    <TPComponent xmlns="e5d022ff-4ce9-4922-b5a4-f245e35e2aac" xsi:nil="true"/>
    <AssetId xmlns="e5d022ff-4ce9-4922-b5a4-f245e35e2aac">TP101919213</AssetId>
    <TPFriendlyName xmlns="e5d022ff-4ce9-4922-b5a4-f245e35e2aac" xsi:nil="true"/>
    <SourceTitle xmlns="e5d022ff-4ce9-4922-b5a4-f245e35e2aac" xsi:nil="true"/>
    <TPApplication xmlns="e5d022ff-4ce9-4922-b5a4-f245e35e2aac" xsi:nil="true"/>
    <TPLaunchHelpLink xmlns="e5d022ff-4ce9-4922-b5a4-f245e35e2aac" xsi:nil="true"/>
    <OpenTemplate xmlns="e5d022ff-4ce9-4922-b5a4-f245e35e2aac">true</OpenTemplate>
    <PlannedPubDate xmlns="e5d022ff-4ce9-4922-b5a4-f245e35e2aac">2010-06-25T02:29:00+00:00</PlannedPubDate>
    <CrawlForDependencies xmlns="e5d022ff-4ce9-4922-b5a4-f245e35e2aac">false</CrawlForDependencies>
    <TrustLevel xmlns="e5d022ff-4ce9-4922-b5a4-f245e35e2aac">1 Microsoft Managed Content</TrustLevel>
    <PublishStatusLookup xmlns="e5d022ff-4ce9-4922-b5a4-f245e35e2aac">
      <Value>340503</Value>
      <Value>389098</Value>
    </PublishStatusLookup>
    <LocLastLocAttemptVersionLookup xmlns="e5d022ff-4ce9-4922-b5a4-f245e35e2aac">150648</LocLastLocAttemptVersionLookup>
    <TemplateTemplateType xmlns="e5d022ff-4ce9-4922-b5a4-f245e35e2aac">PowerPoint Presentation Template</TemplateTemplateType>
    <TPNamespace xmlns="e5d022ff-4ce9-4922-b5a4-f245e35e2aac" xsi:nil="true"/>
    <Markets xmlns="e5d022ff-4ce9-4922-b5a4-f245e35e2aac"/>
    <OriginalSourceMarket xmlns="e5d022ff-4ce9-4922-b5a4-f245e35e2aac">english</OriginalSourceMarket>
    <TPInstallLocation xmlns="e5d022ff-4ce9-4922-b5a4-f245e35e2aac" xsi:nil="true"/>
    <TPAppVersion xmlns="e5d022ff-4ce9-4922-b5a4-f245e35e2aac" xsi:nil="true"/>
    <TPCommandLine xmlns="e5d022ff-4ce9-4922-b5a4-f245e35e2aac" xsi:nil="true"/>
    <APAuthor xmlns="e5d022ff-4ce9-4922-b5a4-f245e35e2aac">
      <UserInfo>
        <DisplayName/>
        <AccountId>1073741823</AccountId>
        <AccountType/>
      </UserInfo>
    </APAuthor>
    <EditorialStatus xmlns="e5d022ff-4ce9-4922-b5a4-f245e35e2aac" xsi:nil="true"/>
    <PublishTargets xmlns="e5d022ff-4ce9-4922-b5a4-f245e35e2aac">OfficeOnline</PublishTargets>
    <TPLaunchHelpLinkType xmlns="e5d022ff-4ce9-4922-b5a4-f245e35e2aac">Template</TPLaunchHelpLinkType>
    <OriginalRelease xmlns="e5d022ff-4ce9-4922-b5a4-f245e35e2aac" xsi:nil="true"/>
    <TPClientViewer xmlns="e5d022ff-4ce9-4922-b5a4-f245e35e2aac" xsi:nil="true"/>
    <CSXHash xmlns="e5d022ff-4ce9-4922-b5a4-f245e35e2aac" xsi:nil="true"/>
    <IsDeleted xmlns="e5d022ff-4ce9-4922-b5a4-f245e35e2aac">false</IsDeleted>
    <UANotes xmlns="e5d022ff-4ce9-4922-b5a4-f245e35e2aac" xsi:nil="true"/>
    <TemplateStatus xmlns="e5d022ff-4ce9-4922-b5a4-f245e35e2aac" xsi:nil="true"/>
    <Downloads xmlns="e5d022ff-4ce9-4922-b5a4-f245e35e2aac">0</Downloads>
    <UACurrentWords xmlns="e5d022ff-4ce9-4922-b5a4-f245e35e2aac" xsi:nil="true"/>
    <NumericId xmlns="e5d022ff-4ce9-4922-b5a4-f245e35e2aac" xsi:nil="true"/>
    <OOCacheId xmlns="e5d022ff-4ce9-4922-b5a4-f245e35e2aac" xsi:nil="true"/>
    <AcquiredFrom xmlns="e5d022ff-4ce9-4922-b5a4-f245e35e2aac">Internal MS</AcquiredFrom>
    <IsSearchable xmlns="e5d022ff-4ce9-4922-b5a4-f245e35e2aac">false</IsSearchable>
    <ApprovalStatus xmlns="e5d022ff-4ce9-4922-b5a4-f245e35e2aac">InProgress</ApprovalStatus>
    <AssetStart xmlns="e5d022ff-4ce9-4922-b5a4-f245e35e2aac">2012-01-12T12:09:39+00:00</AssetStart>
    <EditorialTags xmlns="e5d022ff-4ce9-4922-b5a4-f245e35e2aac" xsi:nil="true"/>
    <InternalTagsTaxHTField0 xmlns="e5d022ff-4ce9-4922-b5a4-f245e35e2aac">
      <Terms xmlns="http://schemas.microsoft.com/office/infopath/2007/PartnerControls"/>
    </InternalTagsTaxHTField0>
    <LastHandOff xmlns="e5d022ff-4ce9-4922-b5a4-f245e35e2aac" xsi:nil="true"/>
    <LastModifiedDateTime xmlns="e5d022ff-4ce9-4922-b5a4-f245e35e2aac" xsi:nil="true"/>
    <LocComments xmlns="e5d022ff-4ce9-4922-b5a4-f245e35e2aac" xsi:nil="true"/>
    <RecommendationsModifier xmlns="e5d022ff-4ce9-4922-b5a4-f245e35e2aac" xsi:nil="true"/>
    <VoteCount xmlns="e5d022ff-4ce9-4922-b5a4-f245e35e2aac" xsi:nil="true"/>
    <CSXUpdate xmlns="e5d022ff-4ce9-4922-b5a4-f245e35e2aac">false</CSXUpdate>
    <AssetExpire xmlns="e5d022ff-4ce9-4922-b5a4-f245e35e2aac">2035-01-01T00:00:00+00:00</AssetExpire>
    <APEditor xmlns="e5d022ff-4ce9-4922-b5a4-f245e35e2aac">
      <UserInfo>
        <DisplayName/>
        <AccountId xsi:nil="true"/>
        <AccountType/>
      </UserInfo>
    </APEditor>
    <MachineTranslated xmlns="e5d022ff-4ce9-4922-b5a4-f245e35e2aac">false</MachineTranslated>
    <Manager xmlns="e5d022ff-4ce9-4922-b5a4-f245e35e2aac" xsi:nil="true"/>
    <ArtSampleDocs xmlns="e5d022ff-4ce9-4922-b5a4-f245e35e2aac" xsi:nil="true"/>
    <UALocComments xmlns="e5d022ff-4ce9-4922-b5a4-f245e35e2aac" xsi:nil="true"/>
    <BugNumber xmlns="e5d022ff-4ce9-4922-b5a4-f245e35e2aac" xsi:nil="true"/>
    <LocManualTestRequired xmlns="e5d022ff-4ce9-4922-b5a4-f245e35e2aac">false</LocManualTestRequired>
    <LocalizationTagsTaxHTField0 xmlns="e5d022ff-4ce9-4922-b5a4-f245e35e2aac">
      <Terms xmlns="http://schemas.microsoft.com/office/infopath/2007/PartnerControls"/>
    </LocalizationTagsTaxHTField0>
    <BusinessGroup xmlns="e5d022ff-4ce9-4922-b5a4-f245e35e2aac" xsi:nil="true"/>
    <ScenarioTagsTaxHTField0 xmlns="e5d022ff-4ce9-4922-b5a4-f245e35e2aac">
      <Terms xmlns="http://schemas.microsoft.com/office/infopath/2007/PartnerControls"/>
    </ScenarioTagsTaxHTField0>
    <TimesCloned xmlns="e5d022ff-4ce9-4922-b5a4-f245e35e2aac" xsi:nil="true"/>
    <CSXSubmissionDate xmlns="e5d022ff-4ce9-4922-b5a4-f245e35e2aac" xsi:nil="true"/>
    <DSATActionTaken xmlns="e5d022ff-4ce9-4922-b5a4-f245e35e2aac" xsi:nil="true"/>
    <ParentAssetId xmlns="e5d022ff-4ce9-4922-b5a4-f245e35e2aac" xsi:nil="true"/>
    <MarketSpecific xmlns="e5d022ff-4ce9-4922-b5a4-f245e35e2aac">false</MarketSpecific>
    <LocRecommendedHandoff xmlns="e5d022ff-4ce9-4922-b5a4-f245e35e2aac" xsi:nil="true"/>
    <ClipArtFilename xmlns="e5d022ff-4ce9-4922-b5a4-f245e35e2aac" xsi:nil="true"/>
    <FeatureTagsTaxHTField0 xmlns="e5d022ff-4ce9-4922-b5a4-f245e35e2aac">
      <Terms xmlns="http://schemas.microsoft.com/office/infopath/2007/PartnerControls"/>
    </FeatureTagsTaxHTField0>
    <IntlLocPriority xmlns="e5d022ff-4ce9-4922-b5a4-f245e35e2aac" xsi:nil="true"/>
    <Provider xmlns="e5d022ff-4ce9-4922-b5a4-f245e35e2aac" xsi:nil="true"/>
    <TaxCatchAll xmlns="e5d022ff-4ce9-4922-b5a4-f245e35e2aac"/>
    <IntlLangReview xmlns="e5d022ff-4ce9-4922-b5a4-f245e35e2aac">false</IntlLangReview>
    <OutputCachingOn xmlns="e5d022ff-4ce9-4922-b5a4-f245e35e2aac">false</OutputCachingOn>
    <ContentItem xmlns="e5d022ff-4ce9-4922-b5a4-f245e35e2aac" xsi:nil="true"/>
    <HandoffToMSDN xmlns="e5d022ff-4ce9-4922-b5a4-f245e35e2aac" xsi:nil="true"/>
    <ShowIn xmlns="e5d022ff-4ce9-4922-b5a4-f245e35e2aac">Show everywhere</ShowIn>
    <UALocRecommendation xmlns="e5d022ff-4ce9-4922-b5a4-f245e35e2aac">Localize</UALocRecommendation>
    <LegacyData xmlns="e5d022ff-4ce9-4922-b5a4-f245e35e2aac" xsi:nil="true"/>
    <Providers xmlns="e5d022ff-4ce9-4922-b5a4-f245e35e2aac" xsi:nil="true"/>
    <APDescription xmlns="e5d022ff-4ce9-4922-b5a4-f245e35e2aac" xsi:nil="true"/>
    <IntlLangReviewer xmlns="e5d022ff-4ce9-4922-b5a4-f245e35e2aac" xsi:nil="true"/>
    <UAProjectedTotalWords xmlns="e5d022ff-4ce9-4922-b5a4-f245e35e2aac" xsi:nil="true"/>
    <CampaignTagsTaxHTField0 xmlns="e5d022ff-4ce9-4922-b5a4-f245e35e2aac">
      <Terms xmlns="http://schemas.microsoft.com/office/infopath/2007/PartnerControls"/>
    </CampaignTagsTaxHTField0>
    <IntlLangReviewDate xmlns="e5d022ff-4ce9-4922-b5a4-f245e35e2aac" xsi:nil="true"/>
    <PrimaryImageGen xmlns="e5d022ff-4ce9-4922-b5a4-f245e35e2aac">false</PrimaryImageGen>
    <PolicheckWords xmlns="e5d022ff-4ce9-4922-b5a4-f245e35e2aac" xsi:nil="true"/>
    <SubmitterId xmlns="e5d022ff-4ce9-4922-b5a4-f245e35e2aac" xsi:nil="true"/>
    <CSXSubmissionMarket xmlns="e5d022ff-4ce9-4922-b5a4-f245e35e2aac" xsi:nil="true"/>
    <ApprovalLog xmlns="e5d022ff-4ce9-4922-b5a4-f245e35e2aac" xsi:nil="true"/>
    <BlockPublish xmlns="e5d022ff-4ce9-4922-b5a4-f245e35e2aac">false</BlockPublish>
    <FriendlyTitle xmlns="e5d022ff-4ce9-4922-b5a4-f245e35e2aac" xsi:nil="true"/>
    <LocMarketGroupTiers2 xmlns="e5d022ff-4ce9-4922-b5a4-f245e35e2aac" xsi:nil="true"/>
  </documentManagement>
</p:properties>
</file>

<file path=customXml/itemProps1.xml><?xml version="1.0" encoding="utf-8"?>
<ds:datastoreItem xmlns:ds="http://schemas.openxmlformats.org/officeDocument/2006/customXml" ds:itemID="{AB9D695E-665D-4C20-819E-F1B2D8E65F29}">
  <ds:schemaRefs>
    <ds:schemaRef ds:uri="http://schemas.microsoft.com/sharepoint/v3/contenttype/forms"/>
  </ds:schemaRefs>
</ds:datastoreItem>
</file>

<file path=customXml/itemProps2.xml><?xml version="1.0" encoding="utf-8"?>
<ds:datastoreItem xmlns:ds="http://schemas.openxmlformats.org/officeDocument/2006/customXml" ds:itemID="{AE6186B4-B1EF-4695-A72C-0ABA8BE594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d022ff-4ce9-4922-b5a4-f245e35e2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EA1D04-90B4-48FC-9230-D15C6BE0A837}">
  <ds:schemaRefs>
    <ds:schemaRef ds:uri="http://schemas.microsoft.com/office/2006/metadata/properties"/>
    <ds:schemaRef ds:uri="http://schemas.microsoft.com/office/infopath/2007/PartnerControls"/>
    <ds:schemaRef ds:uri="e5d022ff-4ce9-4922-b5a4-f245e35e2aac"/>
  </ds:schemaRefs>
</ds:datastoreItem>
</file>

<file path=docProps/app.xml><?xml version="1.0" encoding="utf-8"?>
<Properties xmlns="http://schemas.openxmlformats.org/officeDocument/2006/extended-properties" xmlns:vt="http://schemas.openxmlformats.org/officeDocument/2006/docPropsVTypes">
  <Template/>
  <TotalTime>219</TotalTime>
  <Words>1017</Words>
  <Application>Microsoft Office PowerPoint</Application>
  <PresentationFormat>Apresentação na tela (4:3)</PresentationFormat>
  <Paragraphs>67</Paragraphs>
  <Slides>12</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Arial</vt:lpstr>
      <vt:lpstr>Calibri</vt:lpstr>
      <vt:lpstr>Franklin Gothic Medium Cond</vt:lpstr>
      <vt:lpstr>Stacked_blocks_with_text_TP101919213</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Augusto César Reis Rossi</dc:creator>
  <cp:lastModifiedBy>Augusto César Reis Rossi</cp:lastModifiedBy>
  <cp:revision>1</cp:revision>
  <dcterms:created xsi:type="dcterms:W3CDTF">2022-06-01T02:20:28Z</dcterms:created>
  <dcterms:modified xsi:type="dcterms:W3CDTF">2022-06-01T06:00:23Z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0x01010062057737089D604C8995D725789FFFFD0400C05BDBFCDB0BE84BA6AEC1D1A4F5E4CE</vt:lpwstr>
  </property>
</Properties>
</file>