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4" r:id="rId5"/>
    <p:sldId id="260" r:id="rId6"/>
    <p:sldId id="265" r:id="rId7"/>
    <p:sldId id="262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2" autoAdjust="0"/>
    <p:restoredTop sz="94660"/>
  </p:normalViewPr>
  <p:slideViewPr>
    <p:cSldViewPr snapToGrid="0">
      <p:cViewPr varScale="1">
        <p:scale>
          <a:sx n="39" d="100"/>
          <a:sy n="39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Identifying Neighbourhoods of Toronto to open a Coffee Shop 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Coursera Project </a:t>
            </a:r>
          </a:p>
          <a:p>
            <a:r>
              <a:rPr lang="en-NZ" dirty="0"/>
              <a:t>2019</a:t>
            </a:r>
            <a:endParaRPr lang="en-NZ" dirty="0"/>
          </a:p>
        </p:txBody>
      </p:sp>
      <p:pic>
        <p:nvPicPr>
          <p:cNvPr id="4" name="Picture 3" descr="File:Teacup &lt;strong&gt;clipart&lt;/strong&gt;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1683067"/>
            <a:ext cx="3200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7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Conclusion and Future Directions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- Through using nearest neighbour and distance measures 10 neighbourhoods were identified where coffee shops could be successful based on their co-venues and their competition in the market</a:t>
            </a:r>
          </a:p>
          <a:p>
            <a:r>
              <a:rPr lang="en-NZ" dirty="0" smtClean="0"/>
              <a:t>This is a useful model as it could be applied to other cities or different types of venue within Toronto, such as restaurants, with little effort</a:t>
            </a:r>
          </a:p>
          <a:p>
            <a:r>
              <a:rPr lang="en-NZ" dirty="0" smtClean="0"/>
              <a:t>The model could be improved with more data to add a measure of classification rather than just clustering and distance</a:t>
            </a:r>
          </a:p>
          <a:p>
            <a:pPr lvl="1"/>
            <a:r>
              <a:rPr lang="en-NZ" dirty="0" smtClean="0"/>
              <a:t>Financial data about success of cafes in neighbourhoods could be applied</a:t>
            </a:r>
          </a:p>
          <a:p>
            <a:pPr lvl="1"/>
            <a:r>
              <a:rPr lang="en-NZ" dirty="0" smtClean="0"/>
              <a:t>Data from similar towns to Toronto could provide a more general model</a:t>
            </a:r>
          </a:p>
          <a:p>
            <a:pPr lvl="1"/>
            <a:r>
              <a:rPr lang="en-NZ" dirty="0" smtClean="0"/>
              <a:t> Census data on populations of the neighbourhoods would enrich the dataset and give sociological reasoning to whether or not a coffee shop will be successful</a:t>
            </a:r>
          </a:p>
        </p:txBody>
      </p:sp>
    </p:spTree>
    <p:extLst>
      <p:ext uri="{BB962C8B-B14F-4D97-AF65-F5344CB8AC3E}">
        <p14:creationId xmlns:p14="http://schemas.microsoft.com/office/powerpoint/2010/main" val="352209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4400" dirty="0" smtClean="0"/>
              <a:t>“I have measured out my life with coffee spoons”</a:t>
            </a:r>
            <a:br>
              <a:rPr lang="en-NZ" sz="4400" dirty="0" smtClean="0"/>
            </a:br>
            <a:r>
              <a:rPr lang="en-NZ" sz="1800" dirty="0" smtClean="0"/>
              <a:t>- T.S. Eliot</a:t>
            </a:r>
            <a:endParaRPr lang="en-NZ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tx1">
                    <a:lumMod val="85000"/>
                  </a:schemeClr>
                </a:solidFill>
              </a:rPr>
              <a:t>Coffee shops are a very lucrative venue to open across the world, providing the public with a very desired resource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tx1">
                    <a:lumMod val="85000"/>
                  </a:schemeClr>
                </a:solidFill>
              </a:rPr>
              <a:t>Many new business owners tap into the coffee shop market in order to establish themselves and carve their own piece of the consumer industry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tx1">
                    <a:lumMod val="85000"/>
                  </a:schemeClr>
                </a:solidFill>
              </a:rPr>
              <a:t>But there are a lot of coffee shops in Toronto, so there needs to be a way to identify neighbourhoods such that</a:t>
            </a:r>
          </a:p>
          <a:p>
            <a:r>
              <a:rPr lang="en-NZ" dirty="0">
                <a:solidFill>
                  <a:schemeClr val="tx1">
                    <a:lumMod val="85000"/>
                  </a:schemeClr>
                </a:solidFill>
              </a:rPr>
              <a:t>	- There are venues around the neighbourhood conducive to opening a coffee shop</a:t>
            </a:r>
          </a:p>
          <a:p>
            <a:r>
              <a:rPr lang="en-NZ" dirty="0">
                <a:solidFill>
                  <a:schemeClr val="tx1">
                    <a:lumMod val="85000"/>
                  </a:schemeClr>
                </a:solidFill>
              </a:rPr>
              <a:t>	- There is not already enough coffee shops in the neighbourhood to oversaturate the market and make it difficult for a new owner to break in</a:t>
            </a:r>
          </a:p>
          <a:p>
            <a:pPr marL="285750" indent="-285750">
              <a:buFontTx/>
              <a:buChar char="-"/>
            </a:pPr>
            <a:endParaRPr lang="en-NZ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7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Acquisition and Cleaning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- Toronto neighbourhood data has been scraped from: </a:t>
            </a:r>
            <a:r>
              <a:rPr lang="en-NZ" dirty="0"/>
              <a:t>https://en.wikipedia.org/wiki/List_of_postal_codes_of_Canada:_M </a:t>
            </a:r>
            <a:endParaRPr lang="en-NZ" dirty="0" smtClean="0"/>
          </a:p>
          <a:p>
            <a:r>
              <a:rPr lang="en-NZ" dirty="0" smtClean="0"/>
              <a:t>Geospatial data for these neighbourhoods was scraped from: </a:t>
            </a:r>
            <a:r>
              <a:rPr lang="en-NZ" dirty="0"/>
              <a:t>http://cocl.us/Geospatial_data </a:t>
            </a:r>
            <a:endParaRPr lang="en-NZ" dirty="0"/>
          </a:p>
          <a:p>
            <a:r>
              <a:rPr lang="en-NZ" dirty="0" smtClean="0"/>
              <a:t>The </a:t>
            </a:r>
            <a:r>
              <a:rPr lang="en-NZ" dirty="0" err="1" smtClean="0"/>
              <a:t>FourSquare</a:t>
            </a:r>
            <a:r>
              <a:rPr lang="en-NZ" dirty="0" smtClean="0"/>
              <a:t> API was used for venue and neighbourhood data, the website </a:t>
            </a:r>
            <a:r>
              <a:rPr lang="en-NZ" dirty="0"/>
              <a:t>of which is: </a:t>
            </a:r>
            <a:r>
              <a:rPr lang="en-NZ" dirty="0">
                <a:hlinkClick r:id="rId2"/>
              </a:rPr>
              <a:t>https://developer.foursquare.com</a:t>
            </a:r>
            <a:r>
              <a:rPr lang="en-NZ" dirty="0" smtClean="0">
                <a:hlinkClick r:id="rId2"/>
              </a:rPr>
              <a:t>/</a:t>
            </a:r>
            <a:endParaRPr lang="en-NZ" dirty="0" smtClean="0"/>
          </a:p>
          <a:p>
            <a:r>
              <a:rPr lang="en-NZ" dirty="0" smtClean="0"/>
              <a:t>This data was compiled into two main </a:t>
            </a:r>
            <a:r>
              <a:rPr lang="en-NZ" dirty="0" err="1" smtClean="0"/>
              <a:t>dataframes</a:t>
            </a:r>
            <a:r>
              <a:rPr lang="en-NZ" dirty="0" smtClean="0"/>
              <a:t>, one of which consisted of the longitude, latitude, neighbourhoods and boroughs while the other has neighbourhoods relevant to their venues contained within. The </a:t>
            </a:r>
            <a:r>
              <a:rPr lang="en-NZ" dirty="0" err="1" smtClean="0"/>
              <a:t>dataframes</a:t>
            </a:r>
            <a:r>
              <a:rPr lang="en-NZ" dirty="0" smtClean="0"/>
              <a:t> had the dimension (103, 5) and (100,275)) respectively.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50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Snapshot of the data in </a:t>
            </a:r>
            <a:r>
              <a:rPr lang="en-NZ" dirty="0" err="1" smtClean="0"/>
              <a:t>dataframes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785" y="822495"/>
            <a:ext cx="4996377" cy="2276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3830832"/>
            <a:ext cx="5619750" cy="2190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9784" y="444843"/>
            <a:ext cx="499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Candara" panose="020E0502030303020204" pitchFamily="34" charset="0"/>
              </a:rPr>
              <a:t>Coordinate data of Neighbourhoods in Toronto, CA</a:t>
            </a:r>
            <a:endParaRPr lang="en-NZ" sz="1400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973" y="3424428"/>
            <a:ext cx="499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 smtClean="0">
                <a:latin typeface="Candara" panose="020E0502030303020204" pitchFamily="34" charset="0"/>
              </a:rPr>
              <a:t>Comparison of Venues and Neighbourhoods in Toronto, CA</a:t>
            </a:r>
            <a:endParaRPr lang="en-NZ" sz="1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9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Visualisation of Toronto Neighbourhoods</a:t>
            </a:r>
            <a:endParaRPr lang="en-NZ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900" y="718494"/>
            <a:ext cx="7958351" cy="500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Comparison of correlation of other venues to coffee shops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Positive Correlation (as these increase in frequency, so do coffee shops)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NZ" sz="1600" dirty="0" smtClean="0"/>
              <a:t>Coffee shop 1.000</a:t>
            </a:r>
          </a:p>
          <a:p>
            <a:r>
              <a:rPr lang="en-NZ" sz="1600" dirty="0" smtClean="0"/>
              <a:t>Korean Restaurant 0.560</a:t>
            </a:r>
          </a:p>
          <a:p>
            <a:r>
              <a:rPr lang="en-NZ" sz="1600" dirty="0" smtClean="0"/>
              <a:t>Nightclub 0.256</a:t>
            </a:r>
          </a:p>
          <a:p>
            <a:r>
              <a:rPr lang="en-NZ" sz="1600" dirty="0" smtClean="0"/>
              <a:t>Restaurant 0.245</a:t>
            </a:r>
          </a:p>
          <a:p>
            <a:r>
              <a:rPr lang="en-NZ" sz="1600" dirty="0" smtClean="0"/>
              <a:t>Diner 0.235</a:t>
            </a:r>
          </a:p>
          <a:p>
            <a:r>
              <a:rPr lang="en-NZ" sz="1600" dirty="0" smtClean="0"/>
              <a:t>Theatre 0.230</a:t>
            </a:r>
          </a:p>
          <a:p>
            <a:r>
              <a:rPr lang="en-NZ" sz="1600" dirty="0" smtClean="0"/>
              <a:t>French Restaurant 0.212</a:t>
            </a:r>
            <a:endParaRPr lang="en-NZ" sz="1600" dirty="0"/>
          </a:p>
          <a:p>
            <a:r>
              <a:rPr lang="en-NZ" sz="1600" dirty="0" smtClean="0"/>
              <a:t>Seafood Restaurant 0.211</a:t>
            </a:r>
          </a:p>
          <a:p>
            <a:r>
              <a:rPr lang="en-NZ" sz="1600" dirty="0" smtClean="0"/>
              <a:t>Salad Place 0.208</a:t>
            </a:r>
          </a:p>
          <a:p>
            <a:r>
              <a:rPr lang="en-NZ" sz="1600" dirty="0" smtClean="0"/>
              <a:t>Metro Station 0.185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Negative Correlation (as these increase in frequency, coffee shops decrease)</a:t>
            </a:r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NZ" sz="1600" dirty="0" smtClean="0"/>
              <a:t>Park -0.270</a:t>
            </a:r>
          </a:p>
          <a:p>
            <a:r>
              <a:rPr lang="en-NZ" sz="1600" dirty="0" smtClean="0"/>
              <a:t>Bus Line -0.199</a:t>
            </a:r>
          </a:p>
          <a:p>
            <a:r>
              <a:rPr lang="en-NZ" sz="1600" dirty="0" smtClean="0"/>
              <a:t>Playground -0.155</a:t>
            </a:r>
          </a:p>
          <a:p>
            <a:r>
              <a:rPr lang="en-NZ" sz="1600" dirty="0" smtClean="0"/>
              <a:t>Trail -0.152</a:t>
            </a:r>
          </a:p>
          <a:p>
            <a:r>
              <a:rPr lang="en-NZ" sz="1600" dirty="0" smtClean="0"/>
              <a:t>Home Service -0.149</a:t>
            </a:r>
          </a:p>
          <a:p>
            <a:r>
              <a:rPr lang="en-NZ" sz="1600" dirty="0" smtClean="0"/>
              <a:t>Athletics and Sports -0.124</a:t>
            </a:r>
          </a:p>
          <a:p>
            <a:r>
              <a:rPr lang="en-NZ" sz="1600" dirty="0" smtClean="0"/>
              <a:t>Shopping Mall -0.121</a:t>
            </a:r>
          </a:p>
          <a:p>
            <a:r>
              <a:rPr lang="en-NZ" sz="1600" dirty="0" smtClean="0"/>
              <a:t>Baseball Field -0.120</a:t>
            </a:r>
          </a:p>
          <a:p>
            <a:r>
              <a:rPr lang="en-NZ" sz="1600" dirty="0" smtClean="0"/>
              <a:t>Construction &amp; Landscaping -0.120</a:t>
            </a:r>
          </a:p>
          <a:p>
            <a:r>
              <a:rPr lang="en-NZ" sz="1600" dirty="0" smtClean="0"/>
              <a:t>Fast Food Restaurant -0.119</a:t>
            </a:r>
            <a:endParaRPr lang="en-NZ" sz="1600" dirty="0"/>
          </a:p>
        </p:txBody>
      </p:sp>
    </p:spTree>
    <p:extLst>
      <p:ext uri="{BB962C8B-B14F-4D97-AF65-F5344CB8AC3E}">
        <p14:creationId xmlns:p14="http://schemas.microsoft.com/office/powerpoint/2010/main" val="39507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Using KNN we create a neighbourhood then calculate the distance between this ideal neighbourhood and those already existing in Toronto</a:t>
            </a:r>
            <a:endParaRPr lang="en-NZ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26" y="1519253"/>
            <a:ext cx="541972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35" y="3424428"/>
            <a:ext cx="5343525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2126" y="939114"/>
            <a:ext cx="541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First, take the dummy neighbourhood made of the correlations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5720535" y="2718517"/>
            <a:ext cx="541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Then compare to the mean frequencies of venues in each neighbourhood to find closest matches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906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Ten neighbourhoods likely to provide success to a new coffee shop based on low competition and desirable co-venues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70" y="795958"/>
            <a:ext cx="5842429" cy="52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6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Visualisation of locations of the ten chosen neighbourhoods</a:t>
            </a:r>
            <a:endParaRPr lang="en-NZ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351" b="15352"/>
          <a:stretch/>
        </p:blipFill>
        <p:spPr>
          <a:xfrm>
            <a:off x="4065828" y="815546"/>
            <a:ext cx="7332212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145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33</TotalTime>
  <Words>522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Candara</vt:lpstr>
      <vt:lpstr>Corbel</vt:lpstr>
      <vt:lpstr>Wingdings 2</vt:lpstr>
      <vt:lpstr>Frame</vt:lpstr>
      <vt:lpstr>Identifying Neighbourhoods of Toronto to open a Coffee Shop in</vt:lpstr>
      <vt:lpstr>“I have measured out my life with coffee spoons” - T.S. Eliot</vt:lpstr>
      <vt:lpstr>Data Acquisition and Cleaning</vt:lpstr>
      <vt:lpstr>Snapshot of the data in dataframes</vt:lpstr>
      <vt:lpstr>Visualisation of Toronto Neighbourhoods</vt:lpstr>
      <vt:lpstr>Comparison of correlation of other venues to coffee shops</vt:lpstr>
      <vt:lpstr>Using KNN we create a neighbourhood then calculate the distance between this ideal neighbourhood and those already existing in Toronto</vt:lpstr>
      <vt:lpstr>Ten neighbourhoods likely to provide success to a new coffee shop based on low competition and desirable co-venues</vt:lpstr>
      <vt:lpstr>Visualisation of locations of the ten chosen neighbourhoods</vt:lpstr>
      <vt:lpstr>Conclusion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Neighbourhoods of Toronto to open a Coffee Shop in</dc:title>
  <dc:creator>Ash Rosvall</dc:creator>
  <cp:lastModifiedBy>Ash Rosvall</cp:lastModifiedBy>
  <cp:revision>4</cp:revision>
  <dcterms:created xsi:type="dcterms:W3CDTF">2019-03-07T00:53:57Z</dcterms:created>
  <dcterms:modified xsi:type="dcterms:W3CDTF">2019-03-07T01:27:45Z</dcterms:modified>
</cp:coreProperties>
</file>