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3b151908e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3b15190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3b151908e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3b15190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3b151908e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3b151908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4032089ce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4032089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4032089ce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4032089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3b151908e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3b15190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4032089ce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4032089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alpython.com/python-sockets/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533000" y="199850"/>
            <a:ext cx="4584000" cy="44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How to </a:t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Set Up a Server and a Client</a:t>
            </a:r>
            <a:endParaRPr sz="6200"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5370025" y="866125"/>
            <a:ext cx="3304625" cy="35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136400" y="293150"/>
            <a:ext cx="7039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2D3B45"/>
                </a:solidFill>
                <a:latin typeface="Montserrat"/>
                <a:ea typeface="Montserrat"/>
                <a:cs typeface="Montserrat"/>
                <a:sym typeface="Montserrat"/>
              </a:rPr>
              <a:t>Everyday Server Use</a:t>
            </a:r>
            <a:endParaRPr b="1" sz="4900">
              <a:solidFill>
                <a:srgbClr val="2D3B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66375" y="1159275"/>
            <a:ext cx="4464000" cy="4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D3B45"/>
                </a:solidFill>
              </a:rPr>
              <a:t>Hypertext Transfer Protocol (HTTP):</a:t>
            </a:r>
            <a:endParaRPr sz="2200">
              <a:solidFill>
                <a:srgbClr val="2D3B45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Char char="➢"/>
            </a:pPr>
            <a:r>
              <a:rPr lang="en" sz="2200">
                <a:solidFill>
                  <a:srgbClr val="2D3B45"/>
                </a:solidFill>
              </a:rPr>
              <a:t>request-response protocol</a:t>
            </a:r>
            <a:endParaRPr sz="2200">
              <a:solidFill>
                <a:srgbClr val="2D3B45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Char char="➢"/>
            </a:pPr>
            <a:r>
              <a:rPr lang="en" sz="2200">
                <a:solidFill>
                  <a:srgbClr val="2D3B45"/>
                </a:solidFill>
              </a:rPr>
              <a:t>a</a:t>
            </a:r>
            <a:r>
              <a:rPr lang="en" sz="2200">
                <a:solidFill>
                  <a:srgbClr val="2D3B45"/>
                </a:solidFill>
              </a:rPr>
              <a:t>llows interaction with web resources by transmitting hypertext messages between clients and servers</a:t>
            </a:r>
            <a:endParaRPr sz="2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975" y="1858875"/>
            <a:ext cx="4200375" cy="29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119925" y="239850"/>
            <a:ext cx="71757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Google Search</a:t>
            </a:r>
            <a:endParaRPr b="1" sz="4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86550" y="1227450"/>
            <a:ext cx="5229300" cy="3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The client initiates a TCP connection to the server by creating a socket; the server accepts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The client sends an HTTP request over the established TCP connection.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The server sends an HTTP response back to client (the image) over the same TCP connection.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850" y="1454325"/>
            <a:ext cx="3575774" cy="2234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4294967295" type="ctrTitle"/>
          </p:nvPr>
        </p:nvSpPr>
        <p:spPr>
          <a:xfrm>
            <a:off x="975225" y="2369525"/>
            <a:ext cx="760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2D3B45"/>
                </a:solidFill>
              </a:rPr>
              <a:t>Demo: Create a Simple Chat Program</a:t>
            </a:r>
            <a:endParaRPr sz="6600">
              <a:solidFill>
                <a:srgbClr val="2D3B45"/>
              </a:solidFill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625" y="3030650"/>
            <a:ext cx="32480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493025" y="1385800"/>
            <a:ext cx="8356200" cy="324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realpython.com:</a:t>
            </a:r>
            <a:endParaRPr b="0" sz="25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300"/>
              <a:buFont typeface="Arial"/>
              <a:buChar char="➢"/>
            </a:pPr>
            <a:r>
              <a:rPr b="0" lang="en" sz="23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Offers detailed guide of </a:t>
            </a:r>
            <a:r>
              <a:rPr b="0" lang="en" sz="2300" u="sng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Socket Implementation</a:t>
            </a:r>
            <a:endParaRPr b="0" sz="23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Geeks for Geeks</a:t>
            </a:r>
            <a:endParaRPr b="0" sz="25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300"/>
              <a:buFont typeface="Arial"/>
              <a:buChar char="➢"/>
            </a:pPr>
            <a:r>
              <a:rPr b="0" lang="en" sz="23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Client-Server in C, Java</a:t>
            </a:r>
            <a:endParaRPr b="0" sz="23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techtarget.com</a:t>
            </a:r>
            <a:endParaRPr b="0" sz="25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500"/>
              <a:buFont typeface="Arial"/>
              <a:buChar char="➢"/>
            </a:pPr>
            <a:r>
              <a:rPr b="0" lang="en" sz="25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Articles on related concepts</a:t>
            </a:r>
            <a:endParaRPr sz="6500">
              <a:solidFill>
                <a:srgbClr val="2D3B45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39850" y="293150"/>
            <a:ext cx="7062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2D3B45"/>
                </a:solidFill>
                <a:latin typeface="Montserrat"/>
                <a:ea typeface="Montserrat"/>
                <a:cs typeface="Montserrat"/>
                <a:sym typeface="Montserrat"/>
              </a:rPr>
              <a:t>More Resources</a:t>
            </a:r>
            <a:endParaRPr sz="2500">
              <a:solidFill>
                <a:srgbClr val="2D3B4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200" y="2366925"/>
            <a:ext cx="4053799" cy="22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ctrTitle"/>
          </p:nvPr>
        </p:nvSpPr>
        <p:spPr>
          <a:xfrm>
            <a:off x="1934600" y="730325"/>
            <a:ext cx="8554500" cy="292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2D3B45"/>
                </a:solidFill>
              </a:rPr>
              <a:t>Thank you! Questions?</a:t>
            </a:r>
            <a:endParaRPr sz="6500">
              <a:solidFill>
                <a:srgbClr val="2D3B4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4294967295" type="ctrTitle"/>
          </p:nvPr>
        </p:nvSpPr>
        <p:spPr>
          <a:xfrm>
            <a:off x="273150" y="79950"/>
            <a:ext cx="7515300" cy="118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First Internet: </a:t>
            </a:r>
            <a:r>
              <a:rPr lang="en"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ARPANET</a:t>
            </a:r>
            <a:endParaRPr sz="8400">
              <a:solidFill>
                <a:schemeClr val="lt1"/>
              </a:solidFill>
            </a:endParaRPr>
          </a:p>
        </p:txBody>
      </p:sp>
      <p:sp>
        <p:nvSpPr>
          <p:cNvPr id="94" name="Google Shape;94;p13"/>
          <p:cNvSpPr txBox="1"/>
          <p:nvPr>
            <p:ph idx="4294967295" type="subTitle"/>
          </p:nvPr>
        </p:nvSpPr>
        <p:spPr>
          <a:xfrm>
            <a:off x="273150" y="906100"/>
            <a:ext cx="7288800" cy="40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➢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a computer required sitting at a terminal connected to a central computer (mainframe)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➢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Paul Baran developed the idea of packet communication (small groups of data sent along different paths to a destination)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➢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Robert Taylor had 3 different computer terminals connected to 3 mainframe computers in his office→</a:t>
            </a: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one terminal be used for a computer?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500" y="1845563"/>
            <a:ext cx="1725650" cy="14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239850" y="519675"/>
            <a:ext cx="8741400" cy="97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73763"/>
                </a:solidFill>
              </a:rPr>
              <a:t>Transmission Control Protocol (TCP) </a:t>
            </a:r>
            <a:endParaRPr sz="3700">
              <a:solidFill>
                <a:srgbClr val="073763"/>
              </a:solidFill>
            </a:endParaRPr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301775" y="1772250"/>
            <a:ext cx="5731800" cy="32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➢"/>
            </a:pPr>
            <a:r>
              <a:rPr lang="en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Enables communication between different networks by providing universal standard for data transmission</a:t>
            </a:r>
            <a:endParaRPr sz="21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➢"/>
            </a:pPr>
            <a:r>
              <a:rPr lang="en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Simplifies the complexity of each network's operations, enabling devices to communicate regardless of the specific technologies or equipment </a:t>
            </a:r>
            <a:endParaRPr sz="15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382125" y="1092650"/>
            <a:ext cx="178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033500" y="2225300"/>
            <a:ext cx="3014300" cy="2145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6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253175" y="0"/>
            <a:ext cx="8105700" cy="118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73763"/>
                </a:solidFill>
              </a:rPr>
              <a:t>Sockets and Ports</a:t>
            </a:r>
            <a:endParaRPr sz="4400">
              <a:solidFill>
                <a:srgbClr val="073763"/>
              </a:solidFill>
            </a:endParaRPr>
          </a:p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170925" y="1646750"/>
            <a:ext cx="5252100" cy="32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➢"/>
            </a:pPr>
            <a:r>
              <a:rPr lang="en" sz="19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9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" sz="19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is one endpoint of a two-way communication link between two programs running on the network; identified by IP Address and Port number</a:t>
            </a:r>
            <a:endParaRPr sz="19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➢"/>
            </a:pPr>
            <a:r>
              <a:rPr lang="en" sz="19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 socket is bound to a </a:t>
            </a:r>
            <a:r>
              <a:rPr b="1" lang="en" sz="19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port number </a:t>
            </a:r>
            <a:r>
              <a:rPr lang="en" sz="19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so the TCP layer can uniquely identify a connection </a:t>
            </a:r>
            <a:r>
              <a:rPr lang="en" sz="19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endpoint</a:t>
            </a:r>
            <a:r>
              <a:rPr lang="en" sz="19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and direct data to its </a:t>
            </a:r>
            <a:r>
              <a:rPr lang="en" sz="19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r>
              <a:rPr lang="en" sz="19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destination </a:t>
            </a:r>
            <a:endParaRPr sz="19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7382125" y="1092650"/>
            <a:ext cx="178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025" y="2167700"/>
            <a:ext cx="3690575" cy="13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ctrTitle"/>
          </p:nvPr>
        </p:nvSpPr>
        <p:spPr>
          <a:xfrm>
            <a:off x="239850" y="381625"/>
            <a:ext cx="7836600" cy="73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73763"/>
                </a:solidFill>
              </a:rPr>
              <a:t>Socket Programming</a:t>
            </a:r>
            <a:endParaRPr sz="4400">
              <a:solidFill>
                <a:srgbClr val="073763"/>
              </a:solidFill>
            </a:endParaRPr>
          </a:p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155400" y="1554825"/>
            <a:ext cx="4863900" cy="31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Arial"/>
              <a:buChar char="➢"/>
            </a:pPr>
            <a:r>
              <a:rPr lang="en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Way of connecting two nodes on a network to communicate, using TCP/IP protocols through sockets→establishes a connection between a client and a server</a:t>
            </a:r>
            <a:endParaRPr sz="2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Arial"/>
              <a:buChar char="➢"/>
            </a:pPr>
            <a:r>
              <a:rPr lang="en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lang="en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waits for a connection from the </a:t>
            </a:r>
            <a:r>
              <a:rPr b="1" lang="en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client, </a:t>
            </a:r>
            <a:r>
              <a:rPr lang="en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who initiates the connection</a:t>
            </a:r>
            <a:endParaRPr sz="2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750" y="1554825"/>
            <a:ext cx="3558476" cy="24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4294967295" type="title"/>
          </p:nvPr>
        </p:nvSpPr>
        <p:spPr>
          <a:xfrm>
            <a:off x="359775" y="166600"/>
            <a:ext cx="7928400" cy="93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The Berkeley Socket (1983)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37525" y="1439125"/>
            <a:ext cx="8150700" cy="3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➢"/>
            </a:pPr>
            <a:r>
              <a:rPr lang="en" sz="2400">
                <a:solidFill>
                  <a:schemeClr val="lt1"/>
                </a:solidFill>
              </a:rPr>
              <a:t>Berkeley</a:t>
            </a:r>
            <a:r>
              <a:rPr lang="en" sz="2400">
                <a:solidFill>
                  <a:schemeClr val="lt1"/>
                </a:solidFill>
              </a:rPr>
              <a:t> Software Distribution version of Unix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➢"/>
            </a:pPr>
            <a:r>
              <a:rPr lang="en" sz="2400">
                <a:solidFill>
                  <a:schemeClr val="lt1"/>
                </a:solidFill>
              </a:rPr>
              <a:t>API implementation of the TCP protocol used by all operating systems 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➢"/>
            </a:pPr>
            <a:r>
              <a:rPr lang="en" sz="2400">
                <a:solidFill>
                  <a:schemeClr val="lt1"/>
                </a:solidFill>
              </a:rPr>
              <a:t>Function call is the same for other programming languages 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1134375" y="380725"/>
            <a:ext cx="2307600" cy="4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2D3B45"/>
                </a:solidFill>
                <a:latin typeface="Montserrat"/>
                <a:ea typeface="Montserrat"/>
                <a:cs typeface="Montserrat"/>
                <a:sym typeface="Montserrat"/>
              </a:rPr>
              <a:t>Server</a:t>
            </a:r>
            <a:endParaRPr b="1" sz="4100">
              <a:solidFill>
                <a:srgbClr val="2D3B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socket()</a:t>
            </a:r>
            <a:endParaRPr b="1" sz="3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bind()</a:t>
            </a:r>
            <a:endParaRPr b="1" sz="3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listen()</a:t>
            </a:r>
            <a:endParaRPr b="1" sz="3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accept()</a:t>
            </a:r>
            <a:endParaRPr b="1" sz="3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recv()</a:t>
            </a:r>
            <a:endParaRPr b="1" sz="3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send()</a:t>
            </a:r>
            <a:endParaRPr b="1" sz="3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close()</a:t>
            </a:r>
            <a:endParaRPr b="1" sz="3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312300" y="380725"/>
            <a:ext cx="2470500" cy="4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2D3B45"/>
                </a:solidFill>
                <a:latin typeface="Montserrat"/>
                <a:ea typeface="Montserrat"/>
                <a:cs typeface="Montserrat"/>
                <a:sym typeface="Montserrat"/>
              </a:rPr>
              <a:t>Client</a:t>
            </a:r>
            <a:endParaRPr b="1" sz="4100">
              <a:solidFill>
                <a:srgbClr val="2D3B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socket()</a:t>
            </a:r>
            <a:endParaRPr b="1" sz="3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connect()</a:t>
            </a:r>
            <a:endParaRPr b="1" sz="3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send()</a:t>
            </a:r>
            <a:endParaRPr b="1" sz="3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recv()</a:t>
            </a:r>
            <a:endParaRPr b="1" sz="3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close()</a:t>
            </a:r>
            <a:endParaRPr b="1" sz="3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8"/>
          <p:cNvCxnSpPr/>
          <p:nvPr/>
        </p:nvCxnSpPr>
        <p:spPr>
          <a:xfrm>
            <a:off x="2804850" y="4382075"/>
            <a:ext cx="1375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3177800" y="2898100"/>
            <a:ext cx="1072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2680500" y="3333175"/>
            <a:ext cx="146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/>
          <p:nvPr/>
        </p:nvCxnSpPr>
        <p:spPr>
          <a:xfrm flipH="1" rot="10800000">
            <a:off x="2859225" y="3884800"/>
            <a:ext cx="1235400" cy="7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4294967295" type="ctrTitle"/>
          </p:nvPr>
        </p:nvSpPr>
        <p:spPr>
          <a:xfrm>
            <a:off x="239850" y="226525"/>
            <a:ext cx="8701500" cy="113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2D3B45"/>
                </a:solidFill>
              </a:rPr>
              <a:t>Code Requirements</a:t>
            </a:r>
            <a:endParaRPr sz="5700">
              <a:solidFill>
                <a:srgbClr val="2D3B45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439725" y="1932150"/>
            <a:ext cx="8021700" cy="26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400"/>
              <a:buAutoNum type="arabicPeriod"/>
            </a:pPr>
            <a:r>
              <a:rPr lang="en" sz="2400">
                <a:solidFill>
                  <a:srgbClr val="2D3B45"/>
                </a:solidFill>
              </a:rPr>
              <a:t>Create a socket (both client and server)</a:t>
            </a:r>
            <a:endParaRPr sz="2400">
              <a:solidFill>
                <a:srgbClr val="2D3B45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400"/>
              <a:buAutoNum type="arabicPeriod"/>
            </a:pPr>
            <a:r>
              <a:rPr lang="en" sz="2400">
                <a:solidFill>
                  <a:srgbClr val="2D3B45"/>
                </a:solidFill>
              </a:rPr>
              <a:t>(Server) Bind the socket to a specific local address (machine's IP address) and port number</a:t>
            </a:r>
            <a:endParaRPr sz="2400">
              <a:solidFill>
                <a:srgbClr val="2D3B45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400"/>
              <a:buAutoNum type="arabicPeriod"/>
            </a:pPr>
            <a:r>
              <a:rPr lang="en" sz="2400">
                <a:solidFill>
                  <a:srgbClr val="2D3B45"/>
                </a:solidFill>
              </a:rPr>
              <a:t>(Server) Passively listens for incoming connections</a:t>
            </a:r>
            <a:endParaRPr sz="24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116550" y="0"/>
            <a:ext cx="9027600" cy="11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Multiple Client Connections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301775" y="1492425"/>
            <a:ext cx="5628000" cy="28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For multiple client connections to one port, distinguish between clients with the source IP Address</a:t>
            </a:r>
            <a:endParaRPr sz="22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Distinguish between multiple connections from the same IP address with the incoming packet’s source IP address </a:t>
            </a:r>
            <a:r>
              <a:rPr b="1" lang="en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port number</a:t>
            </a:r>
            <a:endParaRPr sz="22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7382125" y="1092650"/>
            <a:ext cx="178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925" y="1376275"/>
            <a:ext cx="2784950" cy="32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