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Montserrat"/>
      <p:regular r:id="rId20"/>
      <p:bold r:id="rId21"/>
      <p:italic r:id="rId22"/>
      <p:boldItalic r:id="rId23"/>
    </p:embeddedFont>
    <p:embeddedFont>
      <p:font typeface="Montserrat Ligh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MontserratLight-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Light-italic.fntdata"/><Relationship Id="rId25" Type="http://schemas.openxmlformats.org/officeDocument/2006/relationships/font" Target="fonts/MontserratLight-bold.fntdata"/><Relationship Id="rId27" Type="http://schemas.openxmlformats.org/officeDocument/2006/relationships/font" Target="fonts/MontserratLigh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5ed75ccf_0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5ed75ccf_0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3b151908e_0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c3b151908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c3b151908e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c3b151908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c3b151908e_0_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c3b151908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c4032089ce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c4032089c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c4313bdbfa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c4313bdbf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Keyboard for input, printer for output (no screen). </a:t>
            </a:r>
            <a:r>
              <a:rPr lang="en"/>
              <a:t>In the early 1960s, Paul Baran, developed the concept of distributed adaptive message block switching. This would enable small groups of data to be sent along differing paths to the destination. This idea eventually became packet communication that underlies almost all data communication today.</a:t>
            </a:r>
            <a:r>
              <a:rPr lang="en"/>
              <a:t>Robert credits the idea of ARPANET to the fact that he had three different computer terminals connected to three mainframe computers in his office that he would need to move between.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666666"/>
                </a:solidFill>
                <a:highlight>
                  <a:srgbClr val="FFFFFF"/>
                </a:highlight>
              </a:rPr>
              <a:t>standard that defines how to establish and maintain a network conversation by which applications can exchange data. Created in 1974. Ensures reliable transmission of packets . TCP is connection-oriented, and a connection between client and server is established before data can be sent. The server must be listening (passive open) for connection requests from clients before a connection is established.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c4032089ce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c4032089c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c3b151908e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c3b151908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5ed75ccf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5ed75ccf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5ed75ccf_0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5ed75ccf_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5ed75ccf_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c4032089ce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c4032089c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gradFill>
          <a:gsLst>
            <a:gs pos="0">
              <a:schemeClr val="accent2"/>
            </a:gs>
            <a:gs pos="100000">
              <a:schemeClr val="accent1"/>
            </a:gs>
          </a:gsLst>
          <a:path path="circle">
            <a:fillToRect l="100%" t="100%"/>
          </a:path>
          <a:tileRect b="-100%" r="-100%"/>
        </a:gradFill>
      </p:bgPr>
    </p:bg>
    <p:spTree>
      <p:nvGrpSpPr>
        <p:cNvPr id="9" name="Shape 9"/>
        <p:cNvGrpSpPr/>
        <p:nvPr/>
      </p:nvGrpSpPr>
      <p:grpSpPr>
        <a:xfrm>
          <a:off x="0" y="0"/>
          <a:ext cx="0" cy="0"/>
          <a:chOff x="0" y="0"/>
          <a:chExt cx="0" cy="0"/>
        </a:xfrm>
      </p:grpSpPr>
      <p:grpSp>
        <p:nvGrpSpPr>
          <p:cNvPr id="10" name="Google Shape;10;p2"/>
          <p:cNvGrpSpPr/>
          <p:nvPr/>
        </p:nvGrpSpPr>
        <p:grpSpPr>
          <a:xfrm>
            <a:off x="3078602" y="0"/>
            <a:ext cx="6065389" cy="5143642"/>
            <a:chOff x="2052402" y="0"/>
            <a:chExt cx="6065389" cy="5143642"/>
          </a:xfrm>
        </p:grpSpPr>
        <p:sp>
          <p:nvSpPr>
            <p:cNvPr id="11" name="Google Shape;11;p2"/>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gradFill>
              <a:gsLst>
                <a:gs pos="0">
                  <a:srgbClr val="00D0FF">
                    <a:alpha val="11764"/>
                    <a:alpha val="11730"/>
                  </a:srgbClr>
                </a:gs>
                <a:gs pos="100000">
                  <a:srgbClr val="00D0FF">
                    <a:alpha val="0"/>
                    <a:alpha val="11730"/>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D0FF">
                <a:alpha val="117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D0FF">
                <a:alpha val="117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4" name="Google Shape;14;p2"/>
          <p:cNvSpPr txBox="1"/>
          <p:nvPr>
            <p:ph type="ctrTitle"/>
          </p:nvPr>
        </p:nvSpPr>
        <p:spPr>
          <a:xfrm>
            <a:off x="685800" y="1771550"/>
            <a:ext cx="7772400" cy="16005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gradFill>
          <a:gsLst>
            <a:gs pos="0">
              <a:schemeClr val="accent2"/>
            </a:gs>
            <a:gs pos="100000">
              <a:schemeClr val="accent1"/>
            </a:gs>
          </a:gsLst>
          <a:path path="circle">
            <a:fillToRect l="100%" t="100%"/>
          </a:path>
          <a:tileRect b="-100%" r="-100%"/>
        </a:gradFill>
      </p:bgPr>
    </p:bg>
    <p:spTree>
      <p:nvGrpSpPr>
        <p:cNvPr id="77" name="Shape 77"/>
        <p:cNvGrpSpPr/>
        <p:nvPr/>
      </p:nvGrpSpPr>
      <p:grpSpPr>
        <a:xfrm>
          <a:off x="0" y="0"/>
          <a:ext cx="0" cy="0"/>
          <a:chOff x="0" y="0"/>
          <a:chExt cx="0" cy="0"/>
        </a:xfrm>
      </p:grpSpPr>
      <p:grpSp>
        <p:nvGrpSpPr>
          <p:cNvPr id="78" name="Google Shape;78;p11"/>
          <p:cNvGrpSpPr/>
          <p:nvPr/>
        </p:nvGrpSpPr>
        <p:grpSpPr>
          <a:xfrm>
            <a:off x="3078602" y="0"/>
            <a:ext cx="6065389" cy="5143642"/>
            <a:chOff x="2052402" y="0"/>
            <a:chExt cx="6065389" cy="5143642"/>
          </a:xfrm>
        </p:grpSpPr>
        <p:sp>
          <p:nvSpPr>
            <p:cNvPr id="79" name="Google Shape;79;p11"/>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FFFFFF">
                <a:alpha val="50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11"/>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FFFFFF">
                <a:alpha val="50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11"/>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FFFFFF">
                <a:alpha val="50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2" name="Google Shape;82;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1"/>
            </a:gs>
            <a:gs pos="100000">
              <a:srgbClr val="D1F6FF"/>
            </a:gs>
          </a:gsLst>
          <a:path path="circle">
            <a:fillToRect l="100%" t="100%"/>
          </a:path>
          <a:tileRect b="-100%" r="-100%"/>
        </a:gradFill>
      </p:bgPr>
    </p:bg>
    <p:spTree>
      <p:nvGrpSpPr>
        <p:cNvPr id="15" name="Shape 15"/>
        <p:cNvGrpSpPr/>
        <p:nvPr/>
      </p:nvGrpSpPr>
      <p:grpSpPr>
        <a:xfrm>
          <a:off x="0" y="0"/>
          <a:ext cx="0" cy="0"/>
          <a:chOff x="0" y="0"/>
          <a:chExt cx="0" cy="0"/>
        </a:xfrm>
      </p:grpSpPr>
      <p:grpSp>
        <p:nvGrpSpPr>
          <p:cNvPr id="16" name="Google Shape;16;p3"/>
          <p:cNvGrpSpPr/>
          <p:nvPr/>
        </p:nvGrpSpPr>
        <p:grpSpPr>
          <a:xfrm>
            <a:off x="3078602" y="0"/>
            <a:ext cx="6065389" cy="5143642"/>
            <a:chOff x="2052402" y="0"/>
            <a:chExt cx="6065389" cy="5143642"/>
          </a:xfrm>
        </p:grpSpPr>
        <p:sp>
          <p:nvSpPr>
            <p:cNvPr id="17" name="Google Shape;17;p3"/>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3"/>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3"/>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0" name="Google Shape;20;p3"/>
          <p:cNvSpPr txBox="1"/>
          <p:nvPr>
            <p:ph type="ctrTitle"/>
          </p:nvPr>
        </p:nvSpPr>
        <p:spPr>
          <a:xfrm>
            <a:off x="685800" y="1668151"/>
            <a:ext cx="7772400" cy="1311600"/>
          </a:xfrm>
          <a:prstGeom prst="rect">
            <a:avLst/>
          </a:prstGeom>
        </p:spPr>
        <p:txBody>
          <a:bodyPr anchorCtr="0" anchor="b" bIns="0" lIns="0" spcFirstLastPara="1" rIns="0" wrap="square" tIns="0">
            <a:noAutofit/>
          </a:bodyPr>
          <a:lstStyle>
            <a:lvl1pPr lvl="0" rtl="0">
              <a:spcBef>
                <a:spcPts val="0"/>
              </a:spcBef>
              <a:spcAft>
                <a:spcPts val="0"/>
              </a:spcAft>
              <a:buClr>
                <a:schemeClr val="accent2"/>
              </a:buClr>
              <a:buSzPts val="4800"/>
              <a:buNone/>
              <a:defRPr sz="4800">
                <a:solidFill>
                  <a:schemeClr val="accent2"/>
                </a:solidFill>
              </a:defRPr>
            </a:lvl1pPr>
            <a:lvl2pPr lvl="1" rtl="0">
              <a:spcBef>
                <a:spcPts val="0"/>
              </a:spcBef>
              <a:spcAft>
                <a:spcPts val="0"/>
              </a:spcAft>
              <a:buClr>
                <a:schemeClr val="accent2"/>
              </a:buClr>
              <a:buSzPts val="4800"/>
              <a:buNone/>
              <a:defRPr sz="4800">
                <a:solidFill>
                  <a:schemeClr val="accent2"/>
                </a:solidFill>
              </a:defRPr>
            </a:lvl2pPr>
            <a:lvl3pPr lvl="2" rtl="0">
              <a:spcBef>
                <a:spcPts val="0"/>
              </a:spcBef>
              <a:spcAft>
                <a:spcPts val="0"/>
              </a:spcAft>
              <a:buClr>
                <a:schemeClr val="accent2"/>
              </a:buClr>
              <a:buSzPts val="4800"/>
              <a:buNone/>
              <a:defRPr sz="4800">
                <a:solidFill>
                  <a:schemeClr val="accent2"/>
                </a:solidFill>
              </a:defRPr>
            </a:lvl3pPr>
            <a:lvl4pPr lvl="3" rtl="0">
              <a:spcBef>
                <a:spcPts val="0"/>
              </a:spcBef>
              <a:spcAft>
                <a:spcPts val="0"/>
              </a:spcAft>
              <a:buClr>
                <a:schemeClr val="accent2"/>
              </a:buClr>
              <a:buSzPts val="4800"/>
              <a:buNone/>
              <a:defRPr sz="4800">
                <a:solidFill>
                  <a:schemeClr val="accent2"/>
                </a:solidFill>
              </a:defRPr>
            </a:lvl4pPr>
            <a:lvl5pPr lvl="4" rtl="0">
              <a:spcBef>
                <a:spcPts val="0"/>
              </a:spcBef>
              <a:spcAft>
                <a:spcPts val="0"/>
              </a:spcAft>
              <a:buClr>
                <a:schemeClr val="accent2"/>
              </a:buClr>
              <a:buSzPts val="4800"/>
              <a:buNone/>
              <a:defRPr sz="4800">
                <a:solidFill>
                  <a:schemeClr val="accent2"/>
                </a:solidFill>
              </a:defRPr>
            </a:lvl5pPr>
            <a:lvl6pPr lvl="5" rtl="0">
              <a:spcBef>
                <a:spcPts val="0"/>
              </a:spcBef>
              <a:spcAft>
                <a:spcPts val="0"/>
              </a:spcAft>
              <a:buClr>
                <a:schemeClr val="accent2"/>
              </a:buClr>
              <a:buSzPts val="4800"/>
              <a:buNone/>
              <a:defRPr sz="4800">
                <a:solidFill>
                  <a:schemeClr val="accent2"/>
                </a:solidFill>
              </a:defRPr>
            </a:lvl6pPr>
            <a:lvl7pPr lvl="6" rtl="0">
              <a:spcBef>
                <a:spcPts val="0"/>
              </a:spcBef>
              <a:spcAft>
                <a:spcPts val="0"/>
              </a:spcAft>
              <a:buClr>
                <a:schemeClr val="accent2"/>
              </a:buClr>
              <a:buSzPts val="4800"/>
              <a:buNone/>
              <a:defRPr sz="4800">
                <a:solidFill>
                  <a:schemeClr val="accent2"/>
                </a:solidFill>
              </a:defRPr>
            </a:lvl7pPr>
            <a:lvl8pPr lvl="7" rtl="0">
              <a:spcBef>
                <a:spcPts val="0"/>
              </a:spcBef>
              <a:spcAft>
                <a:spcPts val="0"/>
              </a:spcAft>
              <a:buClr>
                <a:schemeClr val="accent2"/>
              </a:buClr>
              <a:buSzPts val="4800"/>
              <a:buNone/>
              <a:defRPr sz="4800">
                <a:solidFill>
                  <a:schemeClr val="accent2"/>
                </a:solidFill>
              </a:defRPr>
            </a:lvl8pPr>
            <a:lvl9pPr lvl="8" rtl="0">
              <a:spcBef>
                <a:spcPts val="0"/>
              </a:spcBef>
              <a:spcAft>
                <a:spcPts val="0"/>
              </a:spcAft>
              <a:buClr>
                <a:schemeClr val="accent2"/>
              </a:buClr>
              <a:buSzPts val="4800"/>
              <a:buNone/>
              <a:defRPr sz="4800">
                <a:solidFill>
                  <a:schemeClr val="accent2"/>
                </a:solidFill>
              </a:defRPr>
            </a:lvl9pPr>
          </a:lstStyle>
          <a:p/>
        </p:txBody>
      </p:sp>
      <p:sp>
        <p:nvSpPr>
          <p:cNvPr id="21" name="Google Shape;21;p3"/>
          <p:cNvSpPr txBox="1"/>
          <p:nvPr>
            <p:ph idx="1" type="subTitle"/>
          </p:nvPr>
        </p:nvSpPr>
        <p:spPr>
          <a:xfrm>
            <a:off x="685800" y="3076652"/>
            <a:ext cx="7772400" cy="3987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400"/>
              <a:buNone/>
              <a:defRPr/>
            </a:lvl1pPr>
            <a:lvl2pPr lvl="1" rtl="0">
              <a:spcBef>
                <a:spcPts val="600"/>
              </a:spcBef>
              <a:spcAft>
                <a:spcPts val="0"/>
              </a:spcAft>
              <a:buClr>
                <a:schemeClr val="dk1"/>
              </a:buClr>
              <a:buSzPts val="3000"/>
              <a:buNone/>
              <a:defRPr sz="3000"/>
            </a:lvl2pPr>
            <a:lvl3pPr lvl="2" rtl="0">
              <a:spcBef>
                <a:spcPts val="600"/>
              </a:spcBef>
              <a:spcAft>
                <a:spcPts val="0"/>
              </a:spcAft>
              <a:buSzPts val="3000"/>
              <a:buNone/>
              <a:defRPr sz="3000"/>
            </a:lvl3pPr>
            <a:lvl4pPr lvl="3" rtl="0">
              <a:spcBef>
                <a:spcPts val="600"/>
              </a:spcBef>
              <a:spcAft>
                <a:spcPts val="0"/>
              </a:spcAft>
              <a:buSzPts val="3000"/>
              <a:buNone/>
              <a:defRPr sz="3000"/>
            </a:lvl4pPr>
            <a:lvl5pPr lvl="4" rtl="0">
              <a:spcBef>
                <a:spcPts val="600"/>
              </a:spcBef>
              <a:spcAft>
                <a:spcPts val="0"/>
              </a:spcAft>
              <a:buSzPts val="3000"/>
              <a:buNone/>
              <a:defRPr sz="3000"/>
            </a:lvl5pPr>
            <a:lvl6pPr lvl="5" rtl="0">
              <a:spcBef>
                <a:spcPts val="600"/>
              </a:spcBef>
              <a:spcAft>
                <a:spcPts val="0"/>
              </a:spcAft>
              <a:buSzPts val="3000"/>
              <a:buNone/>
              <a:defRPr sz="3000"/>
            </a:lvl6pPr>
            <a:lvl7pPr lvl="6" rtl="0">
              <a:spcBef>
                <a:spcPts val="600"/>
              </a:spcBef>
              <a:spcAft>
                <a:spcPts val="0"/>
              </a:spcAft>
              <a:buSzPts val="3000"/>
              <a:buNone/>
              <a:defRPr sz="3000"/>
            </a:lvl7pPr>
            <a:lvl8pPr lvl="7" rtl="0">
              <a:spcBef>
                <a:spcPts val="600"/>
              </a:spcBef>
              <a:spcAft>
                <a:spcPts val="0"/>
              </a:spcAft>
              <a:buSzPts val="3000"/>
              <a:buNone/>
              <a:defRPr sz="3000"/>
            </a:lvl8pPr>
            <a:lvl9pPr lvl="8" rtl="0">
              <a:spcBef>
                <a:spcPts val="600"/>
              </a:spcBef>
              <a:spcAft>
                <a:spcPts val="600"/>
              </a:spcAft>
              <a:buSzPts val="3000"/>
              <a:buNone/>
              <a:defRPr sz="3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dk1"/>
            </a:gs>
            <a:gs pos="100000">
              <a:schemeClr val="accent2"/>
            </a:gs>
          </a:gsLst>
          <a:path path="circle">
            <a:fillToRect l="100%" t="100%"/>
          </a:path>
          <a:tileRect b="-100%" r="-100%"/>
        </a:gradFill>
      </p:bgPr>
    </p:bg>
    <p:spTree>
      <p:nvGrpSpPr>
        <p:cNvPr id="22" name="Shape 22"/>
        <p:cNvGrpSpPr/>
        <p:nvPr/>
      </p:nvGrpSpPr>
      <p:grpSpPr>
        <a:xfrm>
          <a:off x="0" y="0"/>
          <a:ext cx="0" cy="0"/>
          <a:chOff x="0" y="0"/>
          <a:chExt cx="0" cy="0"/>
        </a:xfrm>
      </p:grpSpPr>
      <p:grpSp>
        <p:nvGrpSpPr>
          <p:cNvPr id="23" name="Google Shape;23;p4"/>
          <p:cNvGrpSpPr/>
          <p:nvPr/>
        </p:nvGrpSpPr>
        <p:grpSpPr>
          <a:xfrm>
            <a:off x="3078602" y="0"/>
            <a:ext cx="6065389" cy="5143642"/>
            <a:chOff x="2052402" y="0"/>
            <a:chExt cx="6065389" cy="5143642"/>
          </a:xfrm>
        </p:grpSpPr>
        <p:sp>
          <p:nvSpPr>
            <p:cNvPr id="24" name="Google Shape;24;p4"/>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4"/>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4"/>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7" name="Google Shape;27;p4"/>
          <p:cNvSpPr txBox="1"/>
          <p:nvPr>
            <p:ph idx="1" type="body"/>
          </p:nvPr>
        </p:nvSpPr>
        <p:spPr>
          <a:xfrm>
            <a:off x="810450" y="1593500"/>
            <a:ext cx="5783700" cy="2736900"/>
          </a:xfrm>
          <a:prstGeom prst="rect">
            <a:avLst/>
          </a:prstGeom>
        </p:spPr>
        <p:txBody>
          <a:bodyPr anchorCtr="0" anchor="t" bIns="0" lIns="0" spcFirstLastPara="1" rIns="0" wrap="square" tIns="0">
            <a:noAutofit/>
          </a:bodyPr>
          <a:lstStyle>
            <a:lvl1pPr indent="-431800" lvl="0" marL="457200" rtl="0">
              <a:spcBef>
                <a:spcPts val="0"/>
              </a:spcBef>
              <a:spcAft>
                <a:spcPts val="0"/>
              </a:spcAft>
              <a:buClr>
                <a:schemeClr val="lt1"/>
              </a:buClr>
              <a:buSzPts val="3200"/>
              <a:buChar char="●"/>
              <a:defRPr sz="3200">
                <a:solidFill>
                  <a:schemeClr val="lt1"/>
                </a:solidFill>
              </a:defRPr>
            </a:lvl1pPr>
            <a:lvl2pPr indent="-431800" lvl="1" marL="914400" rtl="0">
              <a:spcBef>
                <a:spcPts val="600"/>
              </a:spcBef>
              <a:spcAft>
                <a:spcPts val="0"/>
              </a:spcAft>
              <a:buClr>
                <a:schemeClr val="lt1"/>
              </a:buClr>
              <a:buSzPts val="3200"/>
              <a:buChar char="○"/>
              <a:defRPr sz="3200">
                <a:solidFill>
                  <a:schemeClr val="lt1"/>
                </a:solidFill>
              </a:defRPr>
            </a:lvl2pPr>
            <a:lvl3pPr indent="-431800" lvl="2" marL="1371600" rtl="0">
              <a:spcBef>
                <a:spcPts val="600"/>
              </a:spcBef>
              <a:spcAft>
                <a:spcPts val="0"/>
              </a:spcAft>
              <a:buClr>
                <a:schemeClr val="lt1"/>
              </a:buClr>
              <a:buSzPts val="3200"/>
              <a:buChar char="■"/>
              <a:defRPr sz="3200">
                <a:solidFill>
                  <a:schemeClr val="lt1"/>
                </a:solidFill>
              </a:defRPr>
            </a:lvl3pPr>
            <a:lvl4pPr indent="-431800" lvl="3" marL="1828800" rtl="0">
              <a:spcBef>
                <a:spcPts val="600"/>
              </a:spcBef>
              <a:spcAft>
                <a:spcPts val="0"/>
              </a:spcAft>
              <a:buClr>
                <a:schemeClr val="lt1"/>
              </a:buClr>
              <a:buSzPts val="3200"/>
              <a:buChar char="●"/>
              <a:defRPr sz="3200">
                <a:solidFill>
                  <a:schemeClr val="lt1"/>
                </a:solidFill>
              </a:defRPr>
            </a:lvl4pPr>
            <a:lvl5pPr indent="-431800" lvl="4" marL="2286000" rtl="0">
              <a:spcBef>
                <a:spcPts val="600"/>
              </a:spcBef>
              <a:spcAft>
                <a:spcPts val="0"/>
              </a:spcAft>
              <a:buClr>
                <a:schemeClr val="lt1"/>
              </a:buClr>
              <a:buSzPts val="3200"/>
              <a:buChar char="○"/>
              <a:defRPr sz="3200">
                <a:solidFill>
                  <a:schemeClr val="lt1"/>
                </a:solidFill>
              </a:defRPr>
            </a:lvl5pPr>
            <a:lvl6pPr indent="-431800" lvl="5" marL="2743200" rtl="0">
              <a:spcBef>
                <a:spcPts val="600"/>
              </a:spcBef>
              <a:spcAft>
                <a:spcPts val="0"/>
              </a:spcAft>
              <a:buClr>
                <a:schemeClr val="lt1"/>
              </a:buClr>
              <a:buSzPts val="3200"/>
              <a:buChar char="■"/>
              <a:defRPr sz="3200">
                <a:solidFill>
                  <a:schemeClr val="lt1"/>
                </a:solidFill>
              </a:defRPr>
            </a:lvl6pPr>
            <a:lvl7pPr indent="-431800" lvl="6" marL="3200400" rtl="0">
              <a:spcBef>
                <a:spcPts val="600"/>
              </a:spcBef>
              <a:spcAft>
                <a:spcPts val="0"/>
              </a:spcAft>
              <a:buClr>
                <a:schemeClr val="lt1"/>
              </a:buClr>
              <a:buSzPts val="3200"/>
              <a:buChar char="●"/>
              <a:defRPr sz="3200">
                <a:solidFill>
                  <a:schemeClr val="lt1"/>
                </a:solidFill>
              </a:defRPr>
            </a:lvl7pPr>
            <a:lvl8pPr indent="-431800" lvl="7" marL="3657600" rtl="0">
              <a:spcBef>
                <a:spcPts val="600"/>
              </a:spcBef>
              <a:spcAft>
                <a:spcPts val="0"/>
              </a:spcAft>
              <a:buClr>
                <a:schemeClr val="lt1"/>
              </a:buClr>
              <a:buSzPts val="3200"/>
              <a:buChar char="○"/>
              <a:defRPr sz="3200">
                <a:solidFill>
                  <a:schemeClr val="lt1"/>
                </a:solidFill>
              </a:defRPr>
            </a:lvl8pPr>
            <a:lvl9pPr indent="-431800" lvl="8" marL="4114800" rtl="0">
              <a:spcBef>
                <a:spcPts val="600"/>
              </a:spcBef>
              <a:spcAft>
                <a:spcPts val="600"/>
              </a:spcAft>
              <a:buClr>
                <a:schemeClr val="lt1"/>
              </a:buClr>
              <a:buSzPts val="3200"/>
              <a:buChar char="■"/>
              <a:defRPr sz="3200">
                <a:solidFill>
                  <a:schemeClr val="lt1"/>
                </a:solidFill>
              </a:defRPr>
            </a:lvl9pPr>
          </a:lstStyle>
          <a:p/>
        </p:txBody>
      </p:sp>
      <p:sp>
        <p:nvSpPr>
          <p:cNvPr id="28" name="Google Shape;28;p4"/>
          <p:cNvSpPr txBox="1"/>
          <p:nvPr/>
        </p:nvSpPr>
        <p:spPr>
          <a:xfrm>
            <a:off x="810450" y="670269"/>
            <a:ext cx="1957200" cy="653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9600">
                <a:solidFill>
                  <a:schemeClr val="lt1"/>
                </a:solidFill>
                <a:latin typeface="Montserrat"/>
                <a:ea typeface="Montserrat"/>
                <a:cs typeface="Montserrat"/>
                <a:sym typeface="Montserrat"/>
              </a:rPr>
              <a:t>“</a:t>
            </a:r>
            <a:endParaRPr b="1" sz="9600">
              <a:solidFill>
                <a:schemeClr val="lt1"/>
              </a:solidFill>
              <a:latin typeface="Montserrat"/>
              <a:ea typeface="Montserrat"/>
              <a:cs typeface="Montserrat"/>
              <a:sym typeface="Montserrat"/>
            </a:endParaRPr>
          </a:p>
        </p:txBody>
      </p:sp>
      <p:sp>
        <p:nvSpPr>
          <p:cNvPr id="29" name="Google Shape;29;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0" name="Shape 30"/>
        <p:cNvGrpSpPr/>
        <p:nvPr/>
      </p:nvGrpSpPr>
      <p:grpSpPr>
        <a:xfrm>
          <a:off x="0" y="0"/>
          <a:ext cx="0" cy="0"/>
          <a:chOff x="0" y="0"/>
          <a:chExt cx="0" cy="0"/>
        </a:xfrm>
      </p:grpSpPr>
      <p:grpSp>
        <p:nvGrpSpPr>
          <p:cNvPr id="31" name="Google Shape;31;p5"/>
          <p:cNvGrpSpPr/>
          <p:nvPr/>
        </p:nvGrpSpPr>
        <p:grpSpPr>
          <a:xfrm>
            <a:off x="5005048" y="0"/>
            <a:ext cx="4138960" cy="5143642"/>
            <a:chOff x="5005048" y="0"/>
            <a:chExt cx="4138960" cy="5143642"/>
          </a:xfrm>
        </p:grpSpPr>
        <p:sp>
          <p:nvSpPr>
            <p:cNvPr id="32" name="Google Shape;32;p5"/>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5"/>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5"/>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5" name="Google Shape;35;p5"/>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5"/>
          <p:cNvSpPr txBox="1"/>
          <p:nvPr>
            <p:ph idx="1" type="body"/>
          </p:nvPr>
        </p:nvSpPr>
        <p:spPr>
          <a:xfrm>
            <a:off x="855300" y="1430147"/>
            <a:ext cx="7433400" cy="30339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a:lvl1pPr>
            <a:lvl2pPr indent="-381000" lvl="1" marL="914400" rtl="0">
              <a:spcBef>
                <a:spcPts val="600"/>
              </a:spcBef>
              <a:spcAft>
                <a:spcPts val="0"/>
              </a:spcAft>
              <a:buSzPts val="2400"/>
              <a:buChar char="○"/>
              <a:defRPr/>
            </a:lvl2pPr>
            <a:lvl3pPr indent="-381000" lvl="2" marL="1371600" rtl="0">
              <a:spcBef>
                <a:spcPts val="600"/>
              </a:spcBef>
              <a:spcAft>
                <a:spcPts val="0"/>
              </a:spcAft>
              <a:buSzPts val="2400"/>
              <a:buChar char="■"/>
              <a:defRPr/>
            </a:lvl3pPr>
            <a:lvl4pPr indent="-381000" lvl="3" marL="1828800" rtl="0">
              <a:spcBef>
                <a:spcPts val="600"/>
              </a:spcBef>
              <a:spcAft>
                <a:spcPts val="0"/>
              </a:spcAft>
              <a:buSzPts val="2400"/>
              <a:buChar char="●"/>
              <a:defRPr/>
            </a:lvl4pPr>
            <a:lvl5pPr indent="-381000" lvl="4" marL="2286000" rtl="0">
              <a:spcBef>
                <a:spcPts val="600"/>
              </a:spcBef>
              <a:spcAft>
                <a:spcPts val="0"/>
              </a:spcAft>
              <a:buSzPts val="2400"/>
              <a:buChar char="○"/>
              <a:defRPr/>
            </a:lvl5pPr>
            <a:lvl6pPr indent="-381000" lvl="5" marL="2743200" rtl="0">
              <a:spcBef>
                <a:spcPts val="600"/>
              </a:spcBef>
              <a:spcAft>
                <a:spcPts val="0"/>
              </a:spcAft>
              <a:buSzPts val="2400"/>
              <a:buChar char="■"/>
              <a:defRPr/>
            </a:lvl6pPr>
            <a:lvl7pPr indent="-381000" lvl="6" marL="3200400" rtl="0">
              <a:spcBef>
                <a:spcPts val="600"/>
              </a:spcBef>
              <a:spcAft>
                <a:spcPts val="0"/>
              </a:spcAft>
              <a:buSzPts val="2400"/>
              <a:buChar char="●"/>
              <a:defRPr/>
            </a:lvl7pPr>
            <a:lvl8pPr indent="-381000" lvl="7" marL="3657600" rtl="0">
              <a:spcBef>
                <a:spcPts val="600"/>
              </a:spcBef>
              <a:spcAft>
                <a:spcPts val="0"/>
              </a:spcAft>
              <a:buSzPts val="2400"/>
              <a:buChar char="○"/>
              <a:defRPr/>
            </a:lvl8pPr>
            <a:lvl9pPr indent="-381000" lvl="8" marL="4114800" rtl="0">
              <a:spcBef>
                <a:spcPts val="600"/>
              </a:spcBef>
              <a:spcAft>
                <a:spcPts val="600"/>
              </a:spcAft>
              <a:buSzPts val="2400"/>
              <a:buChar char="■"/>
              <a:defRPr/>
            </a:lvl9pPr>
          </a:lstStyle>
          <a:p/>
        </p:txBody>
      </p:sp>
      <p:sp>
        <p:nvSpPr>
          <p:cNvPr id="37" name="Google Shape;37;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8" name="Shape 38"/>
        <p:cNvGrpSpPr/>
        <p:nvPr/>
      </p:nvGrpSpPr>
      <p:grpSpPr>
        <a:xfrm>
          <a:off x="0" y="0"/>
          <a:ext cx="0" cy="0"/>
          <a:chOff x="0" y="0"/>
          <a:chExt cx="0" cy="0"/>
        </a:xfrm>
      </p:grpSpPr>
      <p:grpSp>
        <p:nvGrpSpPr>
          <p:cNvPr id="39" name="Google Shape;39;p6"/>
          <p:cNvGrpSpPr/>
          <p:nvPr/>
        </p:nvGrpSpPr>
        <p:grpSpPr>
          <a:xfrm>
            <a:off x="5005048" y="0"/>
            <a:ext cx="4138960" cy="5143642"/>
            <a:chOff x="5005048" y="0"/>
            <a:chExt cx="4138960" cy="5143642"/>
          </a:xfrm>
        </p:grpSpPr>
        <p:sp>
          <p:nvSpPr>
            <p:cNvPr id="40" name="Google Shape;40;p6"/>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6"/>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6"/>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3" name="Google Shape;43;p6"/>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 name="Google Shape;44;p6"/>
          <p:cNvSpPr txBox="1"/>
          <p:nvPr>
            <p:ph idx="1" type="body"/>
          </p:nvPr>
        </p:nvSpPr>
        <p:spPr>
          <a:xfrm>
            <a:off x="855300" y="1430150"/>
            <a:ext cx="3473100" cy="3319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45" name="Google Shape;45;p6"/>
          <p:cNvSpPr txBox="1"/>
          <p:nvPr>
            <p:ph idx="2" type="body"/>
          </p:nvPr>
        </p:nvSpPr>
        <p:spPr>
          <a:xfrm>
            <a:off x="4815605" y="1430150"/>
            <a:ext cx="3473100" cy="3319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46" name="Google Shape;46;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7" name="Shape 47"/>
        <p:cNvGrpSpPr/>
        <p:nvPr/>
      </p:nvGrpSpPr>
      <p:grpSpPr>
        <a:xfrm>
          <a:off x="0" y="0"/>
          <a:ext cx="0" cy="0"/>
          <a:chOff x="0" y="0"/>
          <a:chExt cx="0" cy="0"/>
        </a:xfrm>
      </p:grpSpPr>
      <p:grpSp>
        <p:nvGrpSpPr>
          <p:cNvPr id="48" name="Google Shape;48;p7"/>
          <p:cNvGrpSpPr/>
          <p:nvPr/>
        </p:nvGrpSpPr>
        <p:grpSpPr>
          <a:xfrm>
            <a:off x="5005048" y="0"/>
            <a:ext cx="4138960" cy="5143642"/>
            <a:chOff x="5005048" y="0"/>
            <a:chExt cx="4138960" cy="5143642"/>
          </a:xfrm>
        </p:grpSpPr>
        <p:sp>
          <p:nvSpPr>
            <p:cNvPr id="49" name="Google Shape;49;p7"/>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7"/>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 name="Google Shape;51;p7"/>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2" name="Google Shape;52;p7"/>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3" name="Google Shape;53;p7"/>
          <p:cNvSpPr txBox="1"/>
          <p:nvPr>
            <p:ph idx="1" type="body"/>
          </p:nvPr>
        </p:nvSpPr>
        <p:spPr>
          <a:xfrm>
            <a:off x="855300" y="1430150"/>
            <a:ext cx="2315700" cy="33198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54" name="Google Shape;54;p7"/>
          <p:cNvSpPr txBox="1"/>
          <p:nvPr>
            <p:ph idx="2" type="body"/>
          </p:nvPr>
        </p:nvSpPr>
        <p:spPr>
          <a:xfrm>
            <a:off x="3414211" y="1430150"/>
            <a:ext cx="2315700" cy="33198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55" name="Google Shape;55;p7"/>
          <p:cNvSpPr txBox="1"/>
          <p:nvPr>
            <p:ph idx="3" type="body"/>
          </p:nvPr>
        </p:nvSpPr>
        <p:spPr>
          <a:xfrm>
            <a:off x="5973122" y="1430150"/>
            <a:ext cx="2315700" cy="33198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56" name="Google Shape;56;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grpSp>
        <p:nvGrpSpPr>
          <p:cNvPr id="58" name="Google Shape;58;p8"/>
          <p:cNvGrpSpPr/>
          <p:nvPr/>
        </p:nvGrpSpPr>
        <p:grpSpPr>
          <a:xfrm>
            <a:off x="5005048" y="0"/>
            <a:ext cx="4138960" cy="5143642"/>
            <a:chOff x="5005048" y="0"/>
            <a:chExt cx="4138960" cy="5143642"/>
          </a:xfrm>
        </p:grpSpPr>
        <p:sp>
          <p:nvSpPr>
            <p:cNvPr id="59" name="Google Shape;59;p8"/>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 name="Google Shape;60;p8"/>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8"/>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2" name="Google Shape;62;p8"/>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3" name="Google Shape;63;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4" name="Shape 64"/>
        <p:cNvGrpSpPr/>
        <p:nvPr/>
      </p:nvGrpSpPr>
      <p:grpSpPr>
        <a:xfrm>
          <a:off x="0" y="0"/>
          <a:ext cx="0" cy="0"/>
          <a:chOff x="0" y="0"/>
          <a:chExt cx="0" cy="0"/>
        </a:xfrm>
      </p:grpSpPr>
      <p:grpSp>
        <p:nvGrpSpPr>
          <p:cNvPr id="65" name="Google Shape;65;p9"/>
          <p:cNvGrpSpPr/>
          <p:nvPr/>
        </p:nvGrpSpPr>
        <p:grpSpPr>
          <a:xfrm>
            <a:off x="5005048" y="0"/>
            <a:ext cx="4138960" cy="5143642"/>
            <a:chOff x="5005048" y="0"/>
            <a:chExt cx="4138960" cy="5143642"/>
          </a:xfrm>
        </p:grpSpPr>
        <p:sp>
          <p:nvSpPr>
            <p:cNvPr id="66" name="Google Shape;66;p9"/>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9"/>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9"/>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9" name="Google Shape;69;p9"/>
          <p:cNvSpPr txBox="1"/>
          <p:nvPr>
            <p:ph idx="1" type="body"/>
          </p:nvPr>
        </p:nvSpPr>
        <p:spPr>
          <a:xfrm>
            <a:off x="855300" y="4406300"/>
            <a:ext cx="7433400" cy="300000"/>
          </a:xfrm>
          <a:prstGeom prst="rect">
            <a:avLst/>
          </a:prstGeom>
        </p:spPr>
        <p:txBody>
          <a:bodyPr anchorCtr="0" anchor="t" bIns="0" lIns="0" spcFirstLastPara="1" rIns="0" wrap="square" tIns="0">
            <a:noAutofit/>
          </a:bodyPr>
          <a:lstStyle>
            <a:lvl1pPr indent="-228600" lvl="0" marL="457200" rtl="0">
              <a:spcBef>
                <a:spcPts val="0"/>
              </a:spcBef>
              <a:spcAft>
                <a:spcPts val="600"/>
              </a:spcAft>
              <a:buClr>
                <a:schemeClr val="accent2"/>
              </a:buClr>
              <a:buSzPts val="1800"/>
              <a:buNone/>
              <a:defRPr sz="1800">
                <a:solidFill>
                  <a:schemeClr val="accent2"/>
                </a:solidFill>
              </a:defRPr>
            </a:lvl1pPr>
          </a:lstStyle>
          <a:p/>
        </p:txBody>
      </p:sp>
      <p:sp>
        <p:nvSpPr>
          <p:cNvPr id="70" name="Google Shape;70;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grpSp>
        <p:nvGrpSpPr>
          <p:cNvPr id="72" name="Google Shape;72;p10"/>
          <p:cNvGrpSpPr/>
          <p:nvPr/>
        </p:nvGrpSpPr>
        <p:grpSpPr>
          <a:xfrm>
            <a:off x="3078602" y="0"/>
            <a:ext cx="6065389" cy="5143642"/>
            <a:chOff x="2052402" y="0"/>
            <a:chExt cx="6065389" cy="5143642"/>
          </a:xfrm>
        </p:grpSpPr>
        <p:sp>
          <p:nvSpPr>
            <p:cNvPr id="73" name="Google Shape;73;p10"/>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10"/>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10"/>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6" name="Google Shape;76;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55300" y="836000"/>
            <a:ext cx="7433400" cy="3963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1pPr>
            <a:lvl2pPr lvl="1"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2pPr>
            <a:lvl3pPr lvl="2"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3pPr>
            <a:lvl4pPr lvl="3"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4pPr>
            <a:lvl5pPr lvl="4"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5pPr>
            <a:lvl6pPr lvl="5"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6pPr>
            <a:lvl7pPr lvl="6"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7pPr>
            <a:lvl8pPr lvl="7"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8pPr>
            <a:lvl9pPr lvl="8"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9pPr>
          </a:lstStyle>
          <a:p/>
        </p:txBody>
      </p:sp>
      <p:sp>
        <p:nvSpPr>
          <p:cNvPr id="7" name="Google Shape;7;p1"/>
          <p:cNvSpPr txBox="1"/>
          <p:nvPr>
            <p:ph idx="1" type="body"/>
          </p:nvPr>
        </p:nvSpPr>
        <p:spPr>
          <a:xfrm>
            <a:off x="855300" y="1430147"/>
            <a:ext cx="7433400" cy="3033900"/>
          </a:xfrm>
          <a:prstGeom prst="rect">
            <a:avLst/>
          </a:prstGeom>
          <a:noFill/>
          <a:ln>
            <a:noFill/>
          </a:ln>
        </p:spPr>
        <p:txBody>
          <a:bodyPr anchorCtr="0" anchor="t" bIns="0" lIns="0" spcFirstLastPara="1" rIns="0" wrap="square" tIns="0">
            <a:noAutofit/>
          </a:bodyPr>
          <a:lstStyle>
            <a:lvl1pPr indent="-381000" lvl="0" marL="457200" rtl="0">
              <a:spcBef>
                <a:spcPts val="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1pPr>
            <a:lvl2pPr indent="-381000" lvl="1" marL="914400" rtl="0">
              <a:spcBef>
                <a:spcPts val="60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2pPr>
            <a:lvl3pPr indent="-381000" lvl="2" marL="13716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3pPr>
            <a:lvl4pPr indent="-381000" lvl="3" marL="18288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4pPr>
            <a:lvl5pPr indent="-381000" lvl="4" marL="2286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5pPr>
            <a:lvl6pPr indent="-381000" lvl="5" marL="27432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6pPr>
            <a:lvl7pPr indent="-381000" lvl="6" marL="32004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7pPr>
            <a:lvl8pPr indent="-381000" lvl="7" marL="36576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8pPr>
            <a:lvl9pPr indent="-381000" lvl="8" marL="4114800" rtl="0">
              <a:spcBef>
                <a:spcPts val="600"/>
              </a:spcBef>
              <a:spcAft>
                <a:spcPts val="60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rtl="0" algn="r">
              <a:buNone/>
              <a:defRPr b="1" sz="1300">
                <a:solidFill>
                  <a:schemeClr val="dk2"/>
                </a:solidFill>
                <a:latin typeface="Montserrat"/>
                <a:ea typeface="Montserrat"/>
                <a:cs typeface="Montserrat"/>
                <a:sym typeface="Montserrat"/>
              </a:defRPr>
            </a:lvl1pPr>
            <a:lvl2pPr lvl="1" rtl="0" algn="r">
              <a:buNone/>
              <a:defRPr b="1" sz="1300">
                <a:solidFill>
                  <a:schemeClr val="dk2"/>
                </a:solidFill>
                <a:latin typeface="Montserrat"/>
                <a:ea typeface="Montserrat"/>
                <a:cs typeface="Montserrat"/>
                <a:sym typeface="Montserrat"/>
              </a:defRPr>
            </a:lvl2pPr>
            <a:lvl3pPr lvl="2" rtl="0" algn="r">
              <a:buNone/>
              <a:defRPr b="1" sz="1300">
                <a:solidFill>
                  <a:schemeClr val="dk2"/>
                </a:solidFill>
                <a:latin typeface="Montserrat"/>
                <a:ea typeface="Montserrat"/>
                <a:cs typeface="Montserrat"/>
                <a:sym typeface="Montserrat"/>
              </a:defRPr>
            </a:lvl3pPr>
            <a:lvl4pPr lvl="3" rtl="0" algn="r">
              <a:buNone/>
              <a:defRPr b="1" sz="1300">
                <a:solidFill>
                  <a:schemeClr val="dk2"/>
                </a:solidFill>
                <a:latin typeface="Montserrat"/>
                <a:ea typeface="Montserrat"/>
                <a:cs typeface="Montserrat"/>
                <a:sym typeface="Montserrat"/>
              </a:defRPr>
            </a:lvl4pPr>
            <a:lvl5pPr lvl="4" rtl="0" algn="r">
              <a:buNone/>
              <a:defRPr b="1" sz="1300">
                <a:solidFill>
                  <a:schemeClr val="dk2"/>
                </a:solidFill>
                <a:latin typeface="Montserrat"/>
                <a:ea typeface="Montserrat"/>
                <a:cs typeface="Montserrat"/>
                <a:sym typeface="Montserrat"/>
              </a:defRPr>
            </a:lvl5pPr>
            <a:lvl6pPr lvl="5" rtl="0" algn="r">
              <a:buNone/>
              <a:defRPr b="1" sz="1300">
                <a:solidFill>
                  <a:schemeClr val="dk2"/>
                </a:solidFill>
                <a:latin typeface="Montserrat"/>
                <a:ea typeface="Montserrat"/>
                <a:cs typeface="Montserrat"/>
                <a:sym typeface="Montserrat"/>
              </a:defRPr>
            </a:lvl6pPr>
            <a:lvl7pPr lvl="6" rtl="0" algn="r">
              <a:buNone/>
              <a:defRPr b="1" sz="1300">
                <a:solidFill>
                  <a:schemeClr val="dk2"/>
                </a:solidFill>
                <a:latin typeface="Montserrat"/>
                <a:ea typeface="Montserrat"/>
                <a:cs typeface="Montserrat"/>
                <a:sym typeface="Montserrat"/>
              </a:defRPr>
            </a:lvl7pPr>
            <a:lvl8pPr lvl="7" rtl="0" algn="r">
              <a:buNone/>
              <a:defRPr b="1" sz="1300">
                <a:solidFill>
                  <a:schemeClr val="dk2"/>
                </a:solidFill>
                <a:latin typeface="Montserrat"/>
                <a:ea typeface="Montserrat"/>
                <a:cs typeface="Montserrat"/>
                <a:sym typeface="Montserrat"/>
              </a:defRPr>
            </a:lvl8pPr>
            <a:lvl9pPr lvl="8" rtl="0" algn="r">
              <a:buNone/>
              <a:defRPr b="1" sz="1300">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realpython.com/python-sockets/" TargetMode="Externa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hyperlink" Target="https://www.cs.rpi.edu/~moorthy/Courses/os98/Pgms/socket.html" TargetMode="External"/><Relationship Id="rId4" Type="http://schemas.openxmlformats.org/officeDocument/2006/relationships/hyperlink" Target="https://www.techtarget.com/searchnetworking/definition/ARPANET" TargetMode="External"/><Relationship Id="rId5" Type="http://schemas.openxmlformats.org/officeDocument/2006/relationships/hyperlink" Target="https://www.techtarget.com/searchnetworking/definition/TCP" TargetMode="External"/><Relationship Id="rId6" Type="http://schemas.openxmlformats.org/officeDocument/2006/relationships/hyperlink" Target="https://enzircle.hashnode.dev/introduction-to-socket-programm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2"/>
          <p:cNvSpPr txBox="1"/>
          <p:nvPr>
            <p:ph type="ctrTitle"/>
          </p:nvPr>
        </p:nvSpPr>
        <p:spPr>
          <a:xfrm>
            <a:off x="533000" y="199850"/>
            <a:ext cx="4584000" cy="4477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6200"/>
              <a:t>How to </a:t>
            </a:r>
            <a:endParaRPr sz="6200"/>
          </a:p>
          <a:p>
            <a:pPr indent="0" lvl="0" marL="0" rtl="0" algn="l">
              <a:spcBef>
                <a:spcPts val="0"/>
              </a:spcBef>
              <a:spcAft>
                <a:spcPts val="0"/>
              </a:spcAft>
              <a:buNone/>
            </a:pPr>
            <a:r>
              <a:rPr lang="en" sz="6200"/>
              <a:t>Set Up a Server and a Client</a:t>
            </a:r>
            <a:endParaRPr sz="6200"/>
          </a:p>
        </p:txBody>
      </p:sp>
      <p:pic>
        <p:nvPicPr>
          <p:cNvPr id="88" name="Google Shape;88;p12"/>
          <p:cNvPicPr preferRelativeResize="0"/>
          <p:nvPr/>
        </p:nvPicPr>
        <p:blipFill>
          <a:blip r:embed="rId3">
            <a:alphaModFix amt="40000"/>
          </a:blip>
          <a:stretch>
            <a:fillRect/>
          </a:stretch>
        </p:blipFill>
        <p:spPr>
          <a:xfrm>
            <a:off x="5370025" y="866125"/>
            <a:ext cx="3304625" cy="3544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1"/>
            </a:gs>
            <a:gs pos="100000">
              <a:srgbClr val="D1F6FF"/>
            </a:gs>
          </a:gsLst>
          <a:path path="circle">
            <a:fillToRect l="100%" t="100%"/>
          </a:path>
          <a:tileRect b="-100%" r="-100%"/>
        </a:gradFill>
      </p:bgPr>
    </p:bg>
    <p:spTree>
      <p:nvGrpSpPr>
        <p:cNvPr id="152" name="Shape 152"/>
        <p:cNvGrpSpPr/>
        <p:nvPr/>
      </p:nvGrpSpPr>
      <p:grpSpPr>
        <a:xfrm>
          <a:off x="0" y="0"/>
          <a:ext cx="0" cy="0"/>
          <a:chOff x="0" y="0"/>
          <a:chExt cx="0" cy="0"/>
        </a:xfrm>
      </p:grpSpPr>
      <p:sp>
        <p:nvSpPr>
          <p:cNvPr id="153" name="Google Shape;153;p21"/>
          <p:cNvSpPr txBox="1"/>
          <p:nvPr/>
        </p:nvSpPr>
        <p:spPr>
          <a:xfrm>
            <a:off x="136400" y="293150"/>
            <a:ext cx="7039200" cy="10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900">
                <a:solidFill>
                  <a:srgbClr val="2D3B45"/>
                </a:solidFill>
                <a:latin typeface="Montserrat"/>
                <a:ea typeface="Montserrat"/>
                <a:cs typeface="Montserrat"/>
                <a:sym typeface="Montserrat"/>
              </a:rPr>
              <a:t>Everyday Server Use</a:t>
            </a:r>
            <a:endParaRPr b="1" sz="4900">
              <a:solidFill>
                <a:srgbClr val="2D3B45"/>
              </a:solidFill>
              <a:latin typeface="Montserrat"/>
              <a:ea typeface="Montserrat"/>
              <a:cs typeface="Montserrat"/>
              <a:sym typeface="Montserrat"/>
            </a:endParaRPr>
          </a:p>
        </p:txBody>
      </p:sp>
      <p:sp>
        <p:nvSpPr>
          <p:cNvPr id="154" name="Google Shape;154;p21"/>
          <p:cNvSpPr txBox="1"/>
          <p:nvPr/>
        </p:nvSpPr>
        <p:spPr>
          <a:xfrm>
            <a:off x="266375" y="1159275"/>
            <a:ext cx="4464000" cy="4370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200">
                <a:solidFill>
                  <a:srgbClr val="2D3B45"/>
                </a:solidFill>
              </a:rPr>
              <a:t>Hypertext Transfer Protocol (HTTP):</a:t>
            </a:r>
            <a:endParaRPr sz="2200">
              <a:solidFill>
                <a:srgbClr val="2D3B45"/>
              </a:solidFill>
            </a:endParaRPr>
          </a:p>
          <a:p>
            <a:pPr indent="-368300" lvl="0" marL="457200" rtl="0" algn="l">
              <a:lnSpc>
                <a:spcPct val="150000"/>
              </a:lnSpc>
              <a:spcBef>
                <a:spcPts val="0"/>
              </a:spcBef>
              <a:spcAft>
                <a:spcPts val="0"/>
              </a:spcAft>
              <a:buClr>
                <a:srgbClr val="2D3B45"/>
              </a:buClr>
              <a:buSzPts val="2200"/>
              <a:buChar char="➢"/>
            </a:pPr>
            <a:r>
              <a:rPr lang="en" sz="2200">
                <a:solidFill>
                  <a:srgbClr val="2D3B45"/>
                </a:solidFill>
              </a:rPr>
              <a:t>request-response protocol</a:t>
            </a:r>
            <a:endParaRPr sz="2200">
              <a:solidFill>
                <a:srgbClr val="2D3B45"/>
              </a:solidFill>
            </a:endParaRPr>
          </a:p>
          <a:p>
            <a:pPr indent="-368300" lvl="0" marL="457200" rtl="0" algn="l">
              <a:lnSpc>
                <a:spcPct val="150000"/>
              </a:lnSpc>
              <a:spcBef>
                <a:spcPts val="0"/>
              </a:spcBef>
              <a:spcAft>
                <a:spcPts val="0"/>
              </a:spcAft>
              <a:buClr>
                <a:srgbClr val="2D3B45"/>
              </a:buClr>
              <a:buSzPts val="2200"/>
              <a:buChar char="➢"/>
            </a:pPr>
            <a:r>
              <a:rPr lang="en" sz="2200">
                <a:solidFill>
                  <a:srgbClr val="2D3B45"/>
                </a:solidFill>
              </a:rPr>
              <a:t>a</a:t>
            </a:r>
            <a:r>
              <a:rPr lang="en" sz="2200">
                <a:solidFill>
                  <a:srgbClr val="2D3B45"/>
                </a:solidFill>
              </a:rPr>
              <a:t>llows interaction with web resources by transmitting hypertext messages between clients and servers</a:t>
            </a:r>
            <a:endParaRPr sz="2200">
              <a:solidFill>
                <a:srgbClr val="2D3B45"/>
              </a:solidFill>
            </a:endParaRPr>
          </a:p>
          <a:p>
            <a:pPr indent="0" lvl="0" marL="0" rtl="0" algn="l">
              <a:spcBef>
                <a:spcPts val="0"/>
              </a:spcBef>
              <a:spcAft>
                <a:spcPts val="0"/>
              </a:spcAft>
              <a:buNone/>
            </a:pPr>
            <a:r>
              <a:t/>
            </a:r>
            <a:endParaRPr sz="1900">
              <a:solidFill>
                <a:schemeClr val="lt1"/>
              </a:solidFill>
            </a:endParaRPr>
          </a:p>
          <a:p>
            <a:pPr indent="0" lvl="0" marL="0" rtl="0" algn="l">
              <a:spcBef>
                <a:spcPts val="0"/>
              </a:spcBef>
              <a:spcAft>
                <a:spcPts val="0"/>
              </a:spcAft>
              <a:buNone/>
            </a:pPr>
            <a:r>
              <a:t/>
            </a:r>
            <a:endParaRPr sz="1900">
              <a:solidFill>
                <a:schemeClr val="lt1"/>
              </a:solidFill>
            </a:endParaRPr>
          </a:p>
          <a:p>
            <a:pPr indent="0" lvl="0" marL="0" rtl="0" algn="l">
              <a:spcBef>
                <a:spcPts val="0"/>
              </a:spcBef>
              <a:spcAft>
                <a:spcPts val="0"/>
              </a:spcAft>
              <a:buNone/>
            </a:pPr>
            <a:r>
              <a:t/>
            </a:r>
            <a:endParaRPr sz="1900">
              <a:solidFill>
                <a:schemeClr val="lt1"/>
              </a:solidFill>
            </a:endParaRPr>
          </a:p>
          <a:p>
            <a:pPr indent="0" lvl="0" marL="0" rtl="0" algn="l">
              <a:spcBef>
                <a:spcPts val="0"/>
              </a:spcBef>
              <a:spcAft>
                <a:spcPts val="0"/>
              </a:spcAft>
              <a:buNone/>
            </a:pPr>
            <a:r>
              <a:t/>
            </a:r>
            <a:endParaRPr sz="1900">
              <a:solidFill>
                <a:schemeClr val="lt1"/>
              </a:solidFill>
            </a:endParaRPr>
          </a:p>
          <a:p>
            <a:pPr indent="0" lvl="0" marL="0" rtl="0" algn="l">
              <a:spcBef>
                <a:spcPts val="0"/>
              </a:spcBef>
              <a:spcAft>
                <a:spcPts val="0"/>
              </a:spcAft>
              <a:buNone/>
            </a:pPr>
            <a:r>
              <a:t/>
            </a:r>
            <a:endParaRPr sz="1900">
              <a:solidFill>
                <a:schemeClr val="lt1"/>
              </a:solidFill>
            </a:endParaRPr>
          </a:p>
          <a:p>
            <a:pPr indent="0" lvl="0" marL="0" rtl="0" algn="l">
              <a:spcBef>
                <a:spcPts val="0"/>
              </a:spcBef>
              <a:spcAft>
                <a:spcPts val="0"/>
              </a:spcAft>
              <a:buNone/>
            </a:pPr>
            <a:r>
              <a:t/>
            </a:r>
            <a:endParaRPr sz="1900">
              <a:solidFill>
                <a:schemeClr val="dk1"/>
              </a:solidFill>
              <a:latin typeface="Montserrat Light"/>
              <a:ea typeface="Montserrat Light"/>
              <a:cs typeface="Montserrat Light"/>
              <a:sym typeface="Montserrat Light"/>
            </a:endParaRPr>
          </a:p>
          <a:p>
            <a:pPr indent="0" lvl="0" marL="0" rtl="0" algn="l">
              <a:spcBef>
                <a:spcPts val="0"/>
              </a:spcBef>
              <a:spcAft>
                <a:spcPts val="0"/>
              </a:spcAft>
              <a:buNone/>
            </a:pPr>
            <a:r>
              <a:t/>
            </a:r>
            <a:endParaRPr sz="1900">
              <a:solidFill>
                <a:schemeClr val="dk1"/>
              </a:solidFill>
              <a:latin typeface="Montserrat Light"/>
              <a:ea typeface="Montserrat Light"/>
              <a:cs typeface="Montserrat Light"/>
              <a:sym typeface="Montserrat Light"/>
            </a:endParaRPr>
          </a:p>
        </p:txBody>
      </p:sp>
      <p:pic>
        <p:nvPicPr>
          <p:cNvPr id="155" name="Google Shape;155;p21"/>
          <p:cNvPicPr preferRelativeResize="0"/>
          <p:nvPr/>
        </p:nvPicPr>
        <p:blipFill>
          <a:blip r:embed="rId3">
            <a:alphaModFix/>
          </a:blip>
          <a:stretch>
            <a:fillRect/>
          </a:stretch>
        </p:blipFill>
        <p:spPr>
          <a:xfrm>
            <a:off x="4796975" y="1858875"/>
            <a:ext cx="4200375" cy="2971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nvSpPr>
        <p:spPr>
          <a:xfrm>
            <a:off x="119925" y="239850"/>
            <a:ext cx="7175700" cy="987600"/>
          </a:xfrm>
          <a:prstGeom prst="rect">
            <a:avLst/>
          </a:prstGeom>
          <a:noFill/>
          <a:ln>
            <a:noFill/>
          </a:ln>
        </p:spPr>
        <p:txBody>
          <a:bodyPr anchorCtr="0" anchor="t" bIns="91425" lIns="91425" spcFirstLastPara="1" rIns="91425" wrap="square" tIns="91425">
            <a:noAutofit/>
          </a:bodyPr>
          <a:lstStyle/>
          <a:p>
            <a:pPr indent="114300" lvl="0" marL="0" rtl="0" algn="l">
              <a:spcBef>
                <a:spcPts val="0"/>
              </a:spcBef>
              <a:spcAft>
                <a:spcPts val="0"/>
              </a:spcAft>
              <a:buNone/>
            </a:pPr>
            <a:r>
              <a:rPr b="1" lang="en" sz="4500">
                <a:solidFill>
                  <a:schemeClr val="lt1"/>
                </a:solidFill>
                <a:latin typeface="Montserrat"/>
                <a:ea typeface="Montserrat"/>
                <a:cs typeface="Montserrat"/>
                <a:sym typeface="Montserrat"/>
              </a:rPr>
              <a:t>Google Search</a:t>
            </a:r>
            <a:endParaRPr b="1" sz="4500">
              <a:solidFill>
                <a:schemeClr val="lt1"/>
              </a:solidFill>
              <a:latin typeface="Montserrat"/>
              <a:ea typeface="Montserrat"/>
              <a:cs typeface="Montserrat"/>
              <a:sym typeface="Montserrat"/>
            </a:endParaRPr>
          </a:p>
        </p:txBody>
      </p:sp>
      <p:sp>
        <p:nvSpPr>
          <p:cNvPr id="161" name="Google Shape;161;p22"/>
          <p:cNvSpPr txBox="1"/>
          <p:nvPr/>
        </p:nvSpPr>
        <p:spPr>
          <a:xfrm>
            <a:off x="186550" y="1227450"/>
            <a:ext cx="5229300" cy="39159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chemeClr val="lt1"/>
              </a:buClr>
              <a:buSzPts val="2000"/>
              <a:buAutoNum type="arabicPeriod"/>
            </a:pPr>
            <a:r>
              <a:rPr lang="en" sz="2000">
                <a:solidFill>
                  <a:schemeClr val="lt1"/>
                </a:solidFill>
              </a:rPr>
              <a:t>The client initiates a TCP connection to the server by creating a socket; the server accepts</a:t>
            </a:r>
            <a:endParaRPr sz="2000">
              <a:solidFill>
                <a:schemeClr val="lt1"/>
              </a:solidFill>
            </a:endParaRPr>
          </a:p>
          <a:p>
            <a:pPr indent="-355600" lvl="0" marL="457200" rtl="0" algn="l">
              <a:lnSpc>
                <a:spcPct val="150000"/>
              </a:lnSpc>
              <a:spcBef>
                <a:spcPts val="0"/>
              </a:spcBef>
              <a:spcAft>
                <a:spcPts val="0"/>
              </a:spcAft>
              <a:buClr>
                <a:schemeClr val="lt1"/>
              </a:buClr>
              <a:buSzPts val="2000"/>
              <a:buAutoNum type="arabicPeriod"/>
            </a:pPr>
            <a:r>
              <a:rPr lang="en" sz="2000">
                <a:solidFill>
                  <a:schemeClr val="lt1"/>
                </a:solidFill>
              </a:rPr>
              <a:t>The client sends an HTTP request over the established TCP connection.</a:t>
            </a:r>
            <a:endParaRPr sz="2000">
              <a:solidFill>
                <a:schemeClr val="lt1"/>
              </a:solidFill>
            </a:endParaRPr>
          </a:p>
          <a:p>
            <a:pPr indent="-355600" lvl="0" marL="457200" rtl="0" algn="l">
              <a:lnSpc>
                <a:spcPct val="150000"/>
              </a:lnSpc>
              <a:spcBef>
                <a:spcPts val="0"/>
              </a:spcBef>
              <a:spcAft>
                <a:spcPts val="0"/>
              </a:spcAft>
              <a:buClr>
                <a:schemeClr val="lt1"/>
              </a:buClr>
              <a:buSzPts val="2000"/>
              <a:buAutoNum type="arabicPeriod"/>
            </a:pPr>
            <a:r>
              <a:rPr lang="en" sz="2000">
                <a:solidFill>
                  <a:schemeClr val="lt1"/>
                </a:solidFill>
              </a:rPr>
              <a:t>The server sends an HTTP response back to client (the image) over the same TCP connection.</a:t>
            </a:r>
            <a:endParaRPr sz="2000">
              <a:solidFill>
                <a:schemeClr val="lt1"/>
              </a:solidFill>
            </a:endParaRPr>
          </a:p>
          <a:p>
            <a:pPr indent="0" lvl="0" marL="457200" rtl="0" algn="l">
              <a:lnSpc>
                <a:spcPct val="150000"/>
              </a:lnSpc>
              <a:spcBef>
                <a:spcPts val="0"/>
              </a:spcBef>
              <a:spcAft>
                <a:spcPts val="0"/>
              </a:spcAft>
              <a:buNone/>
            </a:pPr>
            <a:r>
              <a:t/>
            </a:r>
            <a:endParaRPr sz="2300">
              <a:solidFill>
                <a:schemeClr val="lt1"/>
              </a:solidFill>
            </a:endParaRPr>
          </a:p>
          <a:p>
            <a:pPr indent="0" lvl="0" marL="0" rtl="0" algn="l">
              <a:spcBef>
                <a:spcPts val="0"/>
              </a:spcBef>
              <a:spcAft>
                <a:spcPts val="0"/>
              </a:spcAft>
              <a:buNone/>
            </a:pPr>
            <a:r>
              <a:t/>
            </a:r>
            <a:endParaRPr sz="1900">
              <a:solidFill>
                <a:schemeClr val="lt1"/>
              </a:solidFill>
            </a:endParaRPr>
          </a:p>
          <a:p>
            <a:pPr indent="0" lvl="0" marL="0" rtl="0" algn="l">
              <a:spcBef>
                <a:spcPts val="0"/>
              </a:spcBef>
              <a:spcAft>
                <a:spcPts val="0"/>
              </a:spcAft>
              <a:buNone/>
            </a:pPr>
            <a:r>
              <a:t/>
            </a:r>
            <a:endParaRPr sz="1900">
              <a:solidFill>
                <a:schemeClr val="lt1"/>
              </a:solidFill>
            </a:endParaRPr>
          </a:p>
          <a:p>
            <a:pPr indent="0" lvl="0" marL="0" rtl="0" algn="l">
              <a:spcBef>
                <a:spcPts val="0"/>
              </a:spcBef>
              <a:spcAft>
                <a:spcPts val="0"/>
              </a:spcAft>
              <a:buNone/>
            </a:pPr>
            <a:r>
              <a:t/>
            </a:r>
            <a:endParaRPr sz="1900">
              <a:solidFill>
                <a:schemeClr val="lt1"/>
              </a:solidFill>
            </a:endParaRPr>
          </a:p>
          <a:p>
            <a:pPr indent="0" lvl="0" marL="0" rtl="0" algn="l">
              <a:spcBef>
                <a:spcPts val="0"/>
              </a:spcBef>
              <a:spcAft>
                <a:spcPts val="0"/>
              </a:spcAft>
              <a:buNone/>
            </a:pPr>
            <a:r>
              <a:t/>
            </a:r>
            <a:endParaRPr sz="1900">
              <a:solidFill>
                <a:schemeClr val="lt1"/>
              </a:solidFill>
            </a:endParaRPr>
          </a:p>
          <a:p>
            <a:pPr indent="0" lvl="0" marL="0" rtl="0" algn="l">
              <a:spcBef>
                <a:spcPts val="0"/>
              </a:spcBef>
              <a:spcAft>
                <a:spcPts val="0"/>
              </a:spcAft>
              <a:buNone/>
            </a:pPr>
            <a:r>
              <a:t/>
            </a:r>
            <a:endParaRPr sz="1900">
              <a:solidFill>
                <a:schemeClr val="lt1"/>
              </a:solidFill>
            </a:endParaRPr>
          </a:p>
          <a:p>
            <a:pPr indent="0" lvl="0" marL="0" rtl="0" algn="l">
              <a:spcBef>
                <a:spcPts val="0"/>
              </a:spcBef>
              <a:spcAft>
                <a:spcPts val="0"/>
              </a:spcAft>
              <a:buNone/>
            </a:pPr>
            <a:r>
              <a:t/>
            </a:r>
            <a:endParaRPr sz="1900">
              <a:solidFill>
                <a:schemeClr val="dk1"/>
              </a:solidFill>
              <a:latin typeface="Montserrat Light"/>
              <a:ea typeface="Montserrat Light"/>
              <a:cs typeface="Montserrat Light"/>
              <a:sym typeface="Montserrat Light"/>
            </a:endParaRPr>
          </a:p>
          <a:p>
            <a:pPr indent="0" lvl="0" marL="0" rtl="0" algn="l">
              <a:spcBef>
                <a:spcPts val="0"/>
              </a:spcBef>
              <a:spcAft>
                <a:spcPts val="0"/>
              </a:spcAft>
              <a:buNone/>
            </a:pPr>
            <a:r>
              <a:t/>
            </a:r>
            <a:endParaRPr sz="1900">
              <a:solidFill>
                <a:schemeClr val="dk1"/>
              </a:solidFill>
              <a:latin typeface="Montserrat Light"/>
              <a:ea typeface="Montserrat Light"/>
              <a:cs typeface="Montserrat Light"/>
              <a:sym typeface="Montserrat Light"/>
            </a:endParaRPr>
          </a:p>
        </p:txBody>
      </p:sp>
      <p:pic>
        <p:nvPicPr>
          <p:cNvPr id="162" name="Google Shape;162;p22"/>
          <p:cNvPicPr preferRelativeResize="0"/>
          <p:nvPr/>
        </p:nvPicPr>
        <p:blipFill>
          <a:blip r:embed="rId3">
            <a:alphaModFix/>
          </a:blip>
          <a:stretch>
            <a:fillRect/>
          </a:stretch>
        </p:blipFill>
        <p:spPr>
          <a:xfrm>
            <a:off x="5415850" y="1454325"/>
            <a:ext cx="3575774" cy="223485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1"/>
            </a:gs>
            <a:gs pos="100000">
              <a:srgbClr val="D1F6FF"/>
            </a:gs>
          </a:gsLst>
          <a:path path="circle">
            <a:fillToRect l="100%" t="100%"/>
          </a:path>
          <a:tileRect b="-100%" r="-100%"/>
        </a:gradFill>
      </p:bgPr>
    </p:bg>
    <p:spTree>
      <p:nvGrpSpPr>
        <p:cNvPr id="166" name="Shape 166"/>
        <p:cNvGrpSpPr/>
        <p:nvPr/>
      </p:nvGrpSpPr>
      <p:grpSpPr>
        <a:xfrm>
          <a:off x="0" y="0"/>
          <a:ext cx="0" cy="0"/>
          <a:chOff x="0" y="0"/>
          <a:chExt cx="0" cy="0"/>
        </a:xfrm>
      </p:grpSpPr>
      <p:sp>
        <p:nvSpPr>
          <p:cNvPr id="167" name="Google Shape;167;p23"/>
          <p:cNvSpPr txBox="1"/>
          <p:nvPr>
            <p:ph idx="4294967295" type="ctrTitle"/>
          </p:nvPr>
        </p:nvSpPr>
        <p:spPr>
          <a:xfrm>
            <a:off x="975225" y="2369525"/>
            <a:ext cx="76029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6600">
                <a:solidFill>
                  <a:srgbClr val="2D3B45"/>
                </a:solidFill>
              </a:rPr>
              <a:t>Demo: Create a Simple Chat Program</a:t>
            </a:r>
            <a:endParaRPr sz="6600">
              <a:solidFill>
                <a:srgbClr val="2D3B45"/>
              </a:solidFill>
            </a:endParaRPr>
          </a:p>
        </p:txBody>
      </p:sp>
      <p:pic>
        <p:nvPicPr>
          <p:cNvPr id="168" name="Google Shape;168;p23"/>
          <p:cNvPicPr preferRelativeResize="0"/>
          <p:nvPr/>
        </p:nvPicPr>
        <p:blipFill>
          <a:blip r:embed="rId3">
            <a:alphaModFix/>
          </a:blip>
          <a:stretch>
            <a:fillRect/>
          </a:stretch>
        </p:blipFill>
        <p:spPr>
          <a:xfrm>
            <a:off x="5202625" y="3030650"/>
            <a:ext cx="3248025" cy="1409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ph type="ctrTitle"/>
          </p:nvPr>
        </p:nvSpPr>
        <p:spPr>
          <a:xfrm>
            <a:off x="493025" y="1385800"/>
            <a:ext cx="8356200" cy="3246600"/>
          </a:xfrm>
          <a:prstGeom prst="rect">
            <a:avLst/>
          </a:prstGeom>
        </p:spPr>
        <p:txBody>
          <a:bodyPr anchorCtr="0" anchor="b" bIns="0" lIns="0" spcFirstLastPara="1" rIns="0" wrap="square" tIns="0">
            <a:noAutofit/>
          </a:bodyPr>
          <a:lstStyle/>
          <a:p>
            <a:pPr indent="0" lvl="0" marL="0" rtl="0" algn="l">
              <a:lnSpc>
                <a:spcPct val="150000"/>
              </a:lnSpc>
              <a:spcBef>
                <a:spcPts val="0"/>
              </a:spcBef>
              <a:spcAft>
                <a:spcPts val="0"/>
              </a:spcAft>
              <a:buNone/>
            </a:pPr>
            <a:r>
              <a:rPr b="0" lang="en" sz="2500">
                <a:solidFill>
                  <a:srgbClr val="2D3B45"/>
                </a:solidFill>
                <a:latin typeface="Arial"/>
                <a:ea typeface="Arial"/>
                <a:cs typeface="Arial"/>
                <a:sym typeface="Arial"/>
              </a:rPr>
              <a:t>realpython.com:</a:t>
            </a:r>
            <a:endParaRPr b="0" sz="2500">
              <a:solidFill>
                <a:srgbClr val="2D3B45"/>
              </a:solidFill>
              <a:latin typeface="Arial"/>
              <a:ea typeface="Arial"/>
              <a:cs typeface="Arial"/>
              <a:sym typeface="Arial"/>
            </a:endParaRPr>
          </a:p>
          <a:p>
            <a:pPr indent="-374650" lvl="0" marL="457200" rtl="0" algn="l">
              <a:lnSpc>
                <a:spcPct val="150000"/>
              </a:lnSpc>
              <a:spcBef>
                <a:spcPts val="0"/>
              </a:spcBef>
              <a:spcAft>
                <a:spcPts val="0"/>
              </a:spcAft>
              <a:buClr>
                <a:srgbClr val="2D3B45"/>
              </a:buClr>
              <a:buSzPts val="2300"/>
              <a:buFont typeface="Arial"/>
              <a:buChar char="➢"/>
            </a:pPr>
            <a:r>
              <a:rPr b="0" lang="en" sz="2300">
                <a:solidFill>
                  <a:srgbClr val="2D3B45"/>
                </a:solidFill>
                <a:latin typeface="Arial"/>
                <a:ea typeface="Arial"/>
                <a:cs typeface="Arial"/>
                <a:sym typeface="Arial"/>
              </a:rPr>
              <a:t>Offers detailed guide of </a:t>
            </a:r>
            <a:r>
              <a:rPr b="0" lang="en" sz="2300" u="sng">
                <a:solidFill>
                  <a:srgbClr val="2D3B45"/>
                </a:solidFill>
                <a:latin typeface="Arial"/>
                <a:ea typeface="Arial"/>
                <a:cs typeface="Arial"/>
                <a:sym typeface="Arial"/>
                <a:hlinkClick r:id="rId3">
                  <a:extLst>
                    <a:ext uri="{A12FA001-AC4F-418D-AE19-62706E023703}">
                      <ahyp:hlinkClr val="tx"/>
                    </a:ext>
                  </a:extLst>
                </a:hlinkClick>
              </a:rPr>
              <a:t>Python Socket Implementation</a:t>
            </a:r>
            <a:endParaRPr b="0" sz="2300">
              <a:solidFill>
                <a:srgbClr val="2D3B45"/>
              </a:solidFill>
              <a:latin typeface="Arial"/>
              <a:ea typeface="Arial"/>
              <a:cs typeface="Arial"/>
              <a:sym typeface="Arial"/>
            </a:endParaRPr>
          </a:p>
          <a:p>
            <a:pPr indent="0" lvl="0" marL="0" rtl="0" algn="l">
              <a:lnSpc>
                <a:spcPct val="150000"/>
              </a:lnSpc>
              <a:spcBef>
                <a:spcPts val="0"/>
              </a:spcBef>
              <a:spcAft>
                <a:spcPts val="0"/>
              </a:spcAft>
              <a:buNone/>
            </a:pPr>
            <a:r>
              <a:rPr b="0" lang="en" sz="2500">
                <a:solidFill>
                  <a:srgbClr val="2D3B45"/>
                </a:solidFill>
                <a:latin typeface="Arial"/>
                <a:ea typeface="Arial"/>
                <a:cs typeface="Arial"/>
                <a:sym typeface="Arial"/>
              </a:rPr>
              <a:t>Geeks for Geeks</a:t>
            </a:r>
            <a:endParaRPr b="0" sz="2500">
              <a:solidFill>
                <a:srgbClr val="2D3B45"/>
              </a:solidFill>
              <a:latin typeface="Arial"/>
              <a:ea typeface="Arial"/>
              <a:cs typeface="Arial"/>
              <a:sym typeface="Arial"/>
            </a:endParaRPr>
          </a:p>
          <a:p>
            <a:pPr indent="-374650" lvl="0" marL="457200" rtl="0" algn="l">
              <a:lnSpc>
                <a:spcPct val="150000"/>
              </a:lnSpc>
              <a:spcBef>
                <a:spcPts val="0"/>
              </a:spcBef>
              <a:spcAft>
                <a:spcPts val="0"/>
              </a:spcAft>
              <a:buClr>
                <a:srgbClr val="2D3B45"/>
              </a:buClr>
              <a:buSzPts val="2300"/>
              <a:buFont typeface="Arial"/>
              <a:buChar char="➢"/>
            </a:pPr>
            <a:r>
              <a:rPr b="0" lang="en" sz="2300">
                <a:solidFill>
                  <a:srgbClr val="2D3B45"/>
                </a:solidFill>
                <a:latin typeface="Arial"/>
                <a:ea typeface="Arial"/>
                <a:cs typeface="Arial"/>
                <a:sym typeface="Arial"/>
              </a:rPr>
              <a:t>Client-Server in C, Java</a:t>
            </a:r>
            <a:endParaRPr b="0" sz="2300">
              <a:solidFill>
                <a:srgbClr val="2D3B45"/>
              </a:solidFill>
              <a:latin typeface="Arial"/>
              <a:ea typeface="Arial"/>
              <a:cs typeface="Arial"/>
              <a:sym typeface="Arial"/>
            </a:endParaRPr>
          </a:p>
          <a:p>
            <a:pPr indent="0" lvl="0" marL="0" rtl="0" algn="l">
              <a:lnSpc>
                <a:spcPct val="150000"/>
              </a:lnSpc>
              <a:spcBef>
                <a:spcPts val="0"/>
              </a:spcBef>
              <a:spcAft>
                <a:spcPts val="0"/>
              </a:spcAft>
              <a:buNone/>
            </a:pPr>
            <a:r>
              <a:rPr b="0" lang="en" sz="2500">
                <a:solidFill>
                  <a:srgbClr val="2D3B45"/>
                </a:solidFill>
                <a:latin typeface="Arial"/>
                <a:ea typeface="Arial"/>
                <a:cs typeface="Arial"/>
                <a:sym typeface="Arial"/>
              </a:rPr>
              <a:t>techtarget.com</a:t>
            </a:r>
            <a:endParaRPr b="0" sz="2500">
              <a:solidFill>
                <a:srgbClr val="2D3B45"/>
              </a:solidFill>
              <a:latin typeface="Arial"/>
              <a:ea typeface="Arial"/>
              <a:cs typeface="Arial"/>
              <a:sym typeface="Arial"/>
            </a:endParaRPr>
          </a:p>
          <a:p>
            <a:pPr indent="-387350" lvl="0" marL="457200" rtl="0" algn="l">
              <a:lnSpc>
                <a:spcPct val="150000"/>
              </a:lnSpc>
              <a:spcBef>
                <a:spcPts val="0"/>
              </a:spcBef>
              <a:spcAft>
                <a:spcPts val="0"/>
              </a:spcAft>
              <a:buClr>
                <a:srgbClr val="2D3B45"/>
              </a:buClr>
              <a:buSzPts val="2500"/>
              <a:buFont typeface="Arial"/>
              <a:buChar char="➢"/>
            </a:pPr>
            <a:r>
              <a:rPr b="0" lang="en" sz="2500">
                <a:solidFill>
                  <a:srgbClr val="2D3B45"/>
                </a:solidFill>
                <a:latin typeface="Arial"/>
                <a:ea typeface="Arial"/>
                <a:cs typeface="Arial"/>
                <a:sym typeface="Arial"/>
              </a:rPr>
              <a:t>Articles on related concepts</a:t>
            </a:r>
            <a:endParaRPr sz="6500">
              <a:solidFill>
                <a:srgbClr val="2D3B45"/>
              </a:solidFill>
            </a:endParaRPr>
          </a:p>
        </p:txBody>
      </p:sp>
      <p:sp>
        <p:nvSpPr>
          <p:cNvPr id="174" name="Google Shape;174;p24"/>
          <p:cNvSpPr txBox="1"/>
          <p:nvPr/>
        </p:nvSpPr>
        <p:spPr>
          <a:xfrm>
            <a:off x="239850" y="293150"/>
            <a:ext cx="7062300" cy="5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300">
                <a:solidFill>
                  <a:srgbClr val="2D3B45"/>
                </a:solidFill>
                <a:latin typeface="Montserrat"/>
                <a:ea typeface="Montserrat"/>
                <a:cs typeface="Montserrat"/>
                <a:sym typeface="Montserrat"/>
              </a:rPr>
              <a:t>More Resources</a:t>
            </a:r>
            <a:endParaRPr sz="2500">
              <a:solidFill>
                <a:srgbClr val="2D3B45"/>
              </a:solidFill>
              <a:latin typeface="Montserrat Light"/>
              <a:ea typeface="Montserrat Light"/>
              <a:cs typeface="Montserrat Light"/>
              <a:sym typeface="Montserrat Light"/>
            </a:endParaRPr>
          </a:p>
        </p:txBody>
      </p:sp>
      <p:pic>
        <p:nvPicPr>
          <p:cNvPr id="175" name="Google Shape;175;p24"/>
          <p:cNvPicPr preferRelativeResize="0"/>
          <p:nvPr/>
        </p:nvPicPr>
        <p:blipFill>
          <a:blip r:embed="rId4">
            <a:alphaModFix/>
          </a:blip>
          <a:stretch>
            <a:fillRect/>
          </a:stretch>
        </p:blipFill>
        <p:spPr>
          <a:xfrm>
            <a:off x="5090200" y="2366925"/>
            <a:ext cx="4053799" cy="2265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ph type="ctrTitle"/>
          </p:nvPr>
        </p:nvSpPr>
        <p:spPr>
          <a:xfrm>
            <a:off x="1934600" y="730325"/>
            <a:ext cx="8554500" cy="2929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6500">
                <a:solidFill>
                  <a:srgbClr val="2D3B45"/>
                </a:solidFill>
              </a:rPr>
              <a:t>Thank you! Questions?</a:t>
            </a:r>
            <a:endParaRPr sz="6500">
              <a:solidFill>
                <a:srgbClr val="2D3B45"/>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nvSpPr>
        <p:spPr>
          <a:xfrm>
            <a:off x="119925" y="239850"/>
            <a:ext cx="7175700" cy="98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chemeClr val="lt1"/>
                </a:solidFill>
                <a:latin typeface="Montserrat"/>
                <a:ea typeface="Montserrat"/>
                <a:cs typeface="Montserrat"/>
                <a:sym typeface="Montserrat"/>
              </a:rPr>
              <a:t>Works Cited</a:t>
            </a:r>
            <a:endParaRPr b="1" sz="4500">
              <a:solidFill>
                <a:schemeClr val="lt1"/>
              </a:solidFill>
              <a:latin typeface="Montserrat"/>
              <a:ea typeface="Montserrat"/>
              <a:cs typeface="Montserrat"/>
              <a:sym typeface="Montserrat"/>
            </a:endParaRPr>
          </a:p>
        </p:txBody>
      </p:sp>
      <p:sp>
        <p:nvSpPr>
          <p:cNvPr id="186" name="Google Shape;186;p26"/>
          <p:cNvSpPr txBox="1"/>
          <p:nvPr/>
        </p:nvSpPr>
        <p:spPr>
          <a:xfrm>
            <a:off x="186550" y="1227450"/>
            <a:ext cx="7595400" cy="39159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chemeClr val="lt1"/>
              </a:buClr>
              <a:buSzPts val="2000"/>
              <a:buAutoNum type="arabicPeriod"/>
            </a:pPr>
            <a:r>
              <a:rPr lang="en" sz="2000" u="sng">
                <a:solidFill>
                  <a:schemeClr val="hlink"/>
                </a:solidFill>
                <a:hlinkClick r:id="rId3"/>
              </a:rPr>
              <a:t>https://www.cs.rpi.edu/~moorthy/Courses/os98/Pgms/socket.html</a:t>
            </a:r>
            <a:endParaRPr sz="2000">
              <a:solidFill>
                <a:schemeClr val="lt1"/>
              </a:solidFill>
            </a:endParaRPr>
          </a:p>
          <a:p>
            <a:pPr indent="-355600" lvl="0" marL="457200" rtl="0" algn="l">
              <a:lnSpc>
                <a:spcPct val="150000"/>
              </a:lnSpc>
              <a:spcBef>
                <a:spcPts val="0"/>
              </a:spcBef>
              <a:spcAft>
                <a:spcPts val="0"/>
              </a:spcAft>
              <a:buClr>
                <a:schemeClr val="lt1"/>
              </a:buClr>
              <a:buSzPts val="2000"/>
              <a:buAutoNum type="arabicPeriod"/>
            </a:pPr>
            <a:r>
              <a:rPr lang="en" sz="2000" u="sng">
                <a:solidFill>
                  <a:schemeClr val="hlink"/>
                </a:solidFill>
                <a:hlinkClick r:id="rId4"/>
              </a:rPr>
              <a:t>https://www.techtarget.com/searchnetworking/definition/ARPANET</a:t>
            </a:r>
            <a:endParaRPr sz="2000">
              <a:solidFill>
                <a:schemeClr val="lt1"/>
              </a:solidFill>
            </a:endParaRPr>
          </a:p>
          <a:p>
            <a:pPr indent="-355600" lvl="0" marL="457200" rtl="0" algn="l">
              <a:lnSpc>
                <a:spcPct val="150000"/>
              </a:lnSpc>
              <a:spcBef>
                <a:spcPts val="0"/>
              </a:spcBef>
              <a:spcAft>
                <a:spcPts val="0"/>
              </a:spcAft>
              <a:buClr>
                <a:schemeClr val="lt1"/>
              </a:buClr>
              <a:buSzPts val="2000"/>
              <a:buAutoNum type="arabicPeriod"/>
            </a:pPr>
            <a:r>
              <a:rPr lang="en" sz="2000" u="sng">
                <a:solidFill>
                  <a:schemeClr val="hlink"/>
                </a:solidFill>
                <a:hlinkClick r:id="rId5"/>
              </a:rPr>
              <a:t>https://www.techtarget.com/searchnetworking/definition/TCP</a:t>
            </a:r>
            <a:endParaRPr sz="2000">
              <a:solidFill>
                <a:schemeClr val="lt1"/>
              </a:solidFill>
            </a:endParaRPr>
          </a:p>
          <a:p>
            <a:pPr indent="-355600" lvl="0" marL="457200" rtl="0" algn="l">
              <a:lnSpc>
                <a:spcPct val="150000"/>
              </a:lnSpc>
              <a:spcBef>
                <a:spcPts val="0"/>
              </a:spcBef>
              <a:spcAft>
                <a:spcPts val="0"/>
              </a:spcAft>
              <a:buClr>
                <a:schemeClr val="lt1"/>
              </a:buClr>
              <a:buSzPts val="2000"/>
              <a:buAutoNum type="arabicPeriod"/>
            </a:pPr>
            <a:r>
              <a:rPr lang="en" sz="2000" u="sng">
                <a:solidFill>
                  <a:schemeClr val="hlink"/>
                </a:solidFill>
                <a:hlinkClick r:id="rId6"/>
              </a:rPr>
              <a:t>https://enzircle.hashnode.dev/introduction-to-socket-programming</a:t>
            </a:r>
            <a:endParaRPr sz="2000">
              <a:solidFill>
                <a:schemeClr val="lt1"/>
              </a:solidFill>
            </a:endParaRPr>
          </a:p>
          <a:p>
            <a:pPr indent="0" lvl="0" marL="457200" rtl="0" algn="l">
              <a:lnSpc>
                <a:spcPct val="150000"/>
              </a:lnSpc>
              <a:spcBef>
                <a:spcPts val="0"/>
              </a:spcBef>
              <a:spcAft>
                <a:spcPts val="0"/>
              </a:spcAft>
              <a:buNone/>
            </a:pPr>
            <a:r>
              <a:t/>
            </a:r>
            <a:endParaRPr sz="2000">
              <a:solidFill>
                <a:schemeClr val="lt1"/>
              </a:solidFill>
            </a:endParaRPr>
          </a:p>
          <a:p>
            <a:pPr indent="0" lvl="0" marL="457200" rtl="0" algn="l">
              <a:lnSpc>
                <a:spcPct val="150000"/>
              </a:lnSpc>
              <a:spcBef>
                <a:spcPts val="0"/>
              </a:spcBef>
              <a:spcAft>
                <a:spcPts val="0"/>
              </a:spcAft>
              <a:buNone/>
            </a:pPr>
            <a:r>
              <a:t/>
            </a:r>
            <a:endParaRPr sz="2300">
              <a:solidFill>
                <a:schemeClr val="lt1"/>
              </a:solidFill>
            </a:endParaRPr>
          </a:p>
          <a:p>
            <a:pPr indent="0" lvl="0" marL="0" rtl="0" algn="l">
              <a:spcBef>
                <a:spcPts val="0"/>
              </a:spcBef>
              <a:spcAft>
                <a:spcPts val="0"/>
              </a:spcAft>
              <a:buNone/>
            </a:pPr>
            <a:r>
              <a:t/>
            </a:r>
            <a:endParaRPr sz="1900">
              <a:solidFill>
                <a:schemeClr val="lt1"/>
              </a:solidFill>
            </a:endParaRPr>
          </a:p>
          <a:p>
            <a:pPr indent="0" lvl="0" marL="0" rtl="0" algn="l">
              <a:spcBef>
                <a:spcPts val="0"/>
              </a:spcBef>
              <a:spcAft>
                <a:spcPts val="0"/>
              </a:spcAft>
              <a:buNone/>
            </a:pPr>
            <a:r>
              <a:t/>
            </a:r>
            <a:endParaRPr sz="1900">
              <a:solidFill>
                <a:schemeClr val="lt1"/>
              </a:solidFill>
            </a:endParaRPr>
          </a:p>
          <a:p>
            <a:pPr indent="0" lvl="0" marL="0" rtl="0" algn="l">
              <a:spcBef>
                <a:spcPts val="0"/>
              </a:spcBef>
              <a:spcAft>
                <a:spcPts val="0"/>
              </a:spcAft>
              <a:buNone/>
            </a:pPr>
            <a:r>
              <a:t/>
            </a:r>
            <a:endParaRPr sz="1900">
              <a:solidFill>
                <a:schemeClr val="lt1"/>
              </a:solidFill>
            </a:endParaRPr>
          </a:p>
          <a:p>
            <a:pPr indent="0" lvl="0" marL="0" rtl="0" algn="l">
              <a:spcBef>
                <a:spcPts val="0"/>
              </a:spcBef>
              <a:spcAft>
                <a:spcPts val="0"/>
              </a:spcAft>
              <a:buNone/>
            </a:pPr>
            <a:r>
              <a:t/>
            </a:r>
            <a:endParaRPr sz="1900">
              <a:solidFill>
                <a:schemeClr val="lt1"/>
              </a:solidFill>
            </a:endParaRPr>
          </a:p>
          <a:p>
            <a:pPr indent="0" lvl="0" marL="0" rtl="0" algn="l">
              <a:spcBef>
                <a:spcPts val="0"/>
              </a:spcBef>
              <a:spcAft>
                <a:spcPts val="0"/>
              </a:spcAft>
              <a:buNone/>
            </a:pPr>
            <a:r>
              <a:t/>
            </a:r>
            <a:endParaRPr sz="1900">
              <a:solidFill>
                <a:schemeClr val="lt1"/>
              </a:solidFill>
            </a:endParaRPr>
          </a:p>
          <a:p>
            <a:pPr indent="0" lvl="0" marL="0" rtl="0" algn="l">
              <a:spcBef>
                <a:spcPts val="0"/>
              </a:spcBef>
              <a:spcAft>
                <a:spcPts val="0"/>
              </a:spcAft>
              <a:buNone/>
            </a:pPr>
            <a:r>
              <a:t/>
            </a:r>
            <a:endParaRPr sz="1900">
              <a:solidFill>
                <a:schemeClr val="dk1"/>
              </a:solidFill>
              <a:latin typeface="Montserrat Light"/>
              <a:ea typeface="Montserrat Light"/>
              <a:cs typeface="Montserrat Light"/>
              <a:sym typeface="Montserrat Light"/>
            </a:endParaRPr>
          </a:p>
          <a:p>
            <a:pPr indent="0" lvl="0" marL="0" rtl="0" algn="l">
              <a:spcBef>
                <a:spcPts val="0"/>
              </a:spcBef>
              <a:spcAft>
                <a:spcPts val="0"/>
              </a:spcAft>
              <a:buNone/>
            </a:pPr>
            <a:r>
              <a:t/>
            </a:r>
            <a:endParaRPr sz="1900">
              <a:solidFill>
                <a:schemeClr val="dk1"/>
              </a:solidFill>
              <a:latin typeface="Montserrat Light"/>
              <a:ea typeface="Montserrat Light"/>
              <a:cs typeface="Montserrat Light"/>
              <a:sym typeface="Montserrat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3"/>
          <p:cNvSpPr txBox="1"/>
          <p:nvPr>
            <p:ph idx="4294967295" type="ctrTitle"/>
          </p:nvPr>
        </p:nvSpPr>
        <p:spPr>
          <a:xfrm>
            <a:off x="273150" y="79950"/>
            <a:ext cx="7515300" cy="1185900"/>
          </a:xfrm>
          <a:prstGeom prst="rect">
            <a:avLst/>
          </a:prstGeom>
        </p:spPr>
        <p:txBody>
          <a:bodyPr anchorCtr="0" anchor="b" bIns="0" lIns="0" spcFirstLastPara="1" rIns="0" wrap="square" tIns="0">
            <a:noAutofit/>
          </a:bodyPr>
          <a:lstStyle/>
          <a:p>
            <a:pPr indent="0" lvl="0" marL="0" rtl="0" algn="l">
              <a:lnSpc>
                <a:spcPct val="115000"/>
              </a:lnSpc>
              <a:spcBef>
                <a:spcPts val="0"/>
              </a:spcBef>
              <a:spcAft>
                <a:spcPts val="600"/>
              </a:spcAft>
              <a:buNone/>
            </a:pPr>
            <a:r>
              <a:rPr lang="en" sz="4200">
                <a:solidFill>
                  <a:schemeClr val="lt1"/>
                </a:solidFill>
                <a:latin typeface="Arial"/>
                <a:ea typeface="Arial"/>
                <a:cs typeface="Arial"/>
                <a:sym typeface="Arial"/>
              </a:rPr>
              <a:t>The First Internet: </a:t>
            </a:r>
            <a:r>
              <a:rPr lang="en" sz="4200">
                <a:solidFill>
                  <a:schemeClr val="lt1"/>
                </a:solidFill>
                <a:latin typeface="Arial"/>
                <a:ea typeface="Arial"/>
                <a:cs typeface="Arial"/>
                <a:sym typeface="Arial"/>
              </a:rPr>
              <a:t>ARPANET</a:t>
            </a:r>
            <a:endParaRPr sz="8400">
              <a:solidFill>
                <a:schemeClr val="lt1"/>
              </a:solidFill>
            </a:endParaRPr>
          </a:p>
        </p:txBody>
      </p:sp>
      <p:sp>
        <p:nvSpPr>
          <p:cNvPr id="94" name="Google Shape;94;p13"/>
          <p:cNvSpPr txBox="1"/>
          <p:nvPr>
            <p:ph idx="4294967295" type="subTitle"/>
          </p:nvPr>
        </p:nvSpPr>
        <p:spPr>
          <a:xfrm>
            <a:off x="273150" y="906100"/>
            <a:ext cx="7288800" cy="4064700"/>
          </a:xfrm>
          <a:prstGeom prst="rect">
            <a:avLst/>
          </a:prstGeom>
        </p:spPr>
        <p:txBody>
          <a:bodyPr anchorCtr="0" anchor="t" bIns="0" lIns="0" spcFirstLastPara="1" rIns="0" wrap="square" tIns="0">
            <a:noAutofit/>
          </a:bodyPr>
          <a:lstStyle/>
          <a:p>
            <a:pPr indent="0" lvl="0" marL="457200" rtl="0" algn="l">
              <a:lnSpc>
                <a:spcPct val="115000"/>
              </a:lnSpc>
              <a:spcBef>
                <a:spcPts val="0"/>
              </a:spcBef>
              <a:spcAft>
                <a:spcPts val="0"/>
              </a:spcAft>
              <a:buNone/>
            </a:pPr>
            <a:r>
              <a:t/>
            </a:r>
            <a:endParaRPr b="1" sz="2300">
              <a:solidFill>
                <a:schemeClr val="lt1"/>
              </a:solidFill>
              <a:latin typeface="Arial"/>
              <a:ea typeface="Arial"/>
              <a:cs typeface="Arial"/>
              <a:sym typeface="Arial"/>
            </a:endParaRPr>
          </a:p>
          <a:p>
            <a:pPr indent="-355600" lvl="0" marL="457200" rtl="0" algn="l">
              <a:lnSpc>
                <a:spcPct val="150000"/>
              </a:lnSpc>
              <a:spcBef>
                <a:spcPts val="600"/>
              </a:spcBef>
              <a:spcAft>
                <a:spcPts val="0"/>
              </a:spcAft>
              <a:buClr>
                <a:schemeClr val="lt1"/>
              </a:buClr>
              <a:buSzPts val="2000"/>
              <a:buFont typeface="Arial"/>
              <a:buChar char="➢"/>
            </a:pPr>
            <a:r>
              <a:rPr lang="en" sz="2000">
                <a:solidFill>
                  <a:schemeClr val="lt1"/>
                </a:solidFill>
                <a:latin typeface="Arial"/>
                <a:ea typeface="Arial"/>
                <a:cs typeface="Arial"/>
                <a:sym typeface="Arial"/>
              </a:rPr>
              <a:t>Using a computer required sitting at a terminal connected to a central computer (mainframe)</a:t>
            </a:r>
            <a:endParaRPr sz="2000">
              <a:solidFill>
                <a:schemeClr val="lt1"/>
              </a:solidFill>
              <a:latin typeface="Arial"/>
              <a:ea typeface="Arial"/>
              <a:cs typeface="Arial"/>
              <a:sym typeface="Arial"/>
            </a:endParaRPr>
          </a:p>
          <a:p>
            <a:pPr indent="-355600" lvl="0" marL="457200" rtl="0" algn="l">
              <a:lnSpc>
                <a:spcPct val="150000"/>
              </a:lnSpc>
              <a:spcBef>
                <a:spcPts val="0"/>
              </a:spcBef>
              <a:spcAft>
                <a:spcPts val="0"/>
              </a:spcAft>
              <a:buClr>
                <a:schemeClr val="lt1"/>
              </a:buClr>
              <a:buSzPts val="2000"/>
              <a:buFont typeface="Arial"/>
              <a:buChar char="➢"/>
            </a:pPr>
            <a:r>
              <a:rPr lang="en" sz="2000">
                <a:solidFill>
                  <a:schemeClr val="lt1"/>
                </a:solidFill>
                <a:latin typeface="Arial"/>
                <a:ea typeface="Arial"/>
                <a:cs typeface="Arial"/>
                <a:sym typeface="Arial"/>
              </a:rPr>
              <a:t>Paul Baran developed the idea of packet communication (small groups of data sent along different paths to a destination)</a:t>
            </a:r>
            <a:endParaRPr sz="2000">
              <a:solidFill>
                <a:schemeClr val="lt1"/>
              </a:solidFill>
              <a:latin typeface="Arial"/>
              <a:ea typeface="Arial"/>
              <a:cs typeface="Arial"/>
              <a:sym typeface="Arial"/>
            </a:endParaRPr>
          </a:p>
          <a:p>
            <a:pPr indent="-355600" lvl="0" marL="457200" rtl="0" algn="l">
              <a:lnSpc>
                <a:spcPct val="150000"/>
              </a:lnSpc>
              <a:spcBef>
                <a:spcPts val="0"/>
              </a:spcBef>
              <a:spcAft>
                <a:spcPts val="0"/>
              </a:spcAft>
              <a:buClr>
                <a:schemeClr val="lt1"/>
              </a:buClr>
              <a:buSzPts val="2000"/>
              <a:buFont typeface="Arial"/>
              <a:buChar char="➢"/>
            </a:pPr>
            <a:r>
              <a:rPr lang="en" sz="2000">
                <a:solidFill>
                  <a:schemeClr val="lt1"/>
                </a:solidFill>
                <a:latin typeface="Arial"/>
                <a:ea typeface="Arial"/>
                <a:cs typeface="Arial"/>
                <a:sym typeface="Arial"/>
              </a:rPr>
              <a:t>Robert Taylor had 3 different computer terminals connected to 3 mainframe computers in his office→</a:t>
            </a:r>
            <a:r>
              <a:rPr b="1" lang="en" sz="2000">
                <a:solidFill>
                  <a:schemeClr val="lt1"/>
                </a:solidFill>
                <a:latin typeface="Arial"/>
                <a:ea typeface="Arial"/>
                <a:cs typeface="Arial"/>
                <a:sym typeface="Arial"/>
              </a:rPr>
              <a:t>Can one terminal be used for a computer?</a:t>
            </a:r>
            <a:endParaRPr b="1" sz="2000">
              <a:solidFill>
                <a:schemeClr val="lt1"/>
              </a:solidFill>
              <a:latin typeface="Arial"/>
              <a:ea typeface="Arial"/>
              <a:cs typeface="Arial"/>
              <a:sym typeface="Arial"/>
            </a:endParaRPr>
          </a:p>
        </p:txBody>
      </p:sp>
      <p:pic>
        <p:nvPicPr>
          <p:cNvPr id="95" name="Google Shape;95;p13"/>
          <p:cNvPicPr preferRelativeResize="0"/>
          <p:nvPr/>
        </p:nvPicPr>
        <p:blipFill>
          <a:blip r:embed="rId3">
            <a:alphaModFix/>
          </a:blip>
          <a:stretch>
            <a:fillRect/>
          </a:stretch>
        </p:blipFill>
        <p:spPr>
          <a:xfrm>
            <a:off x="7215500" y="1845563"/>
            <a:ext cx="1725650" cy="1452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4"/>
          <p:cNvSpPr txBox="1"/>
          <p:nvPr>
            <p:ph type="ctrTitle"/>
          </p:nvPr>
        </p:nvSpPr>
        <p:spPr>
          <a:xfrm>
            <a:off x="239850" y="519675"/>
            <a:ext cx="8741400" cy="972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700">
                <a:solidFill>
                  <a:srgbClr val="073763"/>
                </a:solidFill>
              </a:rPr>
              <a:t>Transmission Control Protocol (TCP) </a:t>
            </a:r>
            <a:endParaRPr sz="3700">
              <a:solidFill>
                <a:srgbClr val="073763"/>
              </a:solidFill>
            </a:endParaRPr>
          </a:p>
        </p:txBody>
      </p:sp>
      <p:sp>
        <p:nvSpPr>
          <p:cNvPr id="101" name="Google Shape;101;p14"/>
          <p:cNvSpPr txBox="1"/>
          <p:nvPr>
            <p:ph idx="1" type="subTitle"/>
          </p:nvPr>
        </p:nvSpPr>
        <p:spPr>
          <a:xfrm>
            <a:off x="301775" y="1772250"/>
            <a:ext cx="5731800" cy="3277800"/>
          </a:xfrm>
          <a:prstGeom prst="rect">
            <a:avLst/>
          </a:prstGeom>
        </p:spPr>
        <p:txBody>
          <a:bodyPr anchorCtr="0" anchor="t" bIns="0" lIns="0" spcFirstLastPara="1" rIns="0" wrap="square" tIns="0">
            <a:noAutofit/>
          </a:bodyPr>
          <a:lstStyle/>
          <a:p>
            <a:pPr indent="-361950" lvl="0" marL="457200" rtl="0" algn="l">
              <a:lnSpc>
                <a:spcPct val="150000"/>
              </a:lnSpc>
              <a:spcBef>
                <a:spcPts val="0"/>
              </a:spcBef>
              <a:spcAft>
                <a:spcPts val="0"/>
              </a:spcAft>
              <a:buClr>
                <a:srgbClr val="073763"/>
              </a:buClr>
              <a:buSzPts val="2100"/>
              <a:buFont typeface="Arial"/>
              <a:buChar char="➢"/>
            </a:pPr>
            <a:r>
              <a:rPr lang="en" sz="2100">
                <a:solidFill>
                  <a:srgbClr val="073763"/>
                </a:solidFill>
                <a:latin typeface="Arial"/>
                <a:ea typeface="Arial"/>
                <a:cs typeface="Arial"/>
                <a:sym typeface="Arial"/>
              </a:rPr>
              <a:t>Enables communication between different networks by providing universal standard for data transmission</a:t>
            </a:r>
            <a:endParaRPr sz="2100">
              <a:solidFill>
                <a:srgbClr val="073763"/>
              </a:solidFill>
              <a:latin typeface="Arial"/>
              <a:ea typeface="Arial"/>
              <a:cs typeface="Arial"/>
              <a:sym typeface="Arial"/>
            </a:endParaRPr>
          </a:p>
          <a:p>
            <a:pPr indent="-361950" lvl="0" marL="457200" rtl="0" algn="l">
              <a:lnSpc>
                <a:spcPct val="150000"/>
              </a:lnSpc>
              <a:spcBef>
                <a:spcPts val="0"/>
              </a:spcBef>
              <a:spcAft>
                <a:spcPts val="0"/>
              </a:spcAft>
              <a:buClr>
                <a:srgbClr val="073763"/>
              </a:buClr>
              <a:buSzPts val="2100"/>
              <a:buFont typeface="Arial"/>
              <a:buChar char="➢"/>
            </a:pPr>
            <a:r>
              <a:rPr lang="en" sz="2100">
                <a:solidFill>
                  <a:srgbClr val="073763"/>
                </a:solidFill>
                <a:latin typeface="Arial"/>
                <a:ea typeface="Arial"/>
                <a:cs typeface="Arial"/>
                <a:sym typeface="Arial"/>
              </a:rPr>
              <a:t>Simplifies the complexity of each network's operations, enabling devices to communicate regardless of the specific technologies or equipment </a:t>
            </a:r>
            <a:endParaRPr sz="1500">
              <a:solidFill>
                <a:srgbClr val="073763"/>
              </a:solidFill>
              <a:latin typeface="Arial"/>
              <a:ea typeface="Arial"/>
              <a:cs typeface="Arial"/>
              <a:sym typeface="Arial"/>
            </a:endParaRPr>
          </a:p>
        </p:txBody>
      </p:sp>
      <p:sp>
        <p:nvSpPr>
          <p:cNvPr id="102" name="Google Shape;102;p14"/>
          <p:cNvSpPr txBox="1"/>
          <p:nvPr/>
        </p:nvSpPr>
        <p:spPr>
          <a:xfrm>
            <a:off x="7382125" y="1092650"/>
            <a:ext cx="1785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solidFill>
                <a:schemeClr val="dk1"/>
              </a:solidFill>
              <a:latin typeface="Montserrat Light"/>
              <a:ea typeface="Montserrat Light"/>
              <a:cs typeface="Montserrat Light"/>
              <a:sym typeface="Montserrat Light"/>
            </a:endParaRPr>
          </a:p>
        </p:txBody>
      </p:sp>
      <p:pic>
        <p:nvPicPr>
          <p:cNvPr id="103" name="Google Shape;103;p14"/>
          <p:cNvPicPr preferRelativeResize="0"/>
          <p:nvPr/>
        </p:nvPicPr>
        <p:blipFill>
          <a:blip r:embed="rId3">
            <a:alphaModFix amt="85000"/>
          </a:blip>
          <a:stretch>
            <a:fillRect/>
          </a:stretch>
        </p:blipFill>
        <p:spPr>
          <a:xfrm>
            <a:off x="6033500" y="2225300"/>
            <a:ext cx="3014300" cy="2145350"/>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A="6000" stPos="0" sy="-100000" ky="0"/>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5"/>
          <p:cNvSpPr txBox="1"/>
          <p:nvPr>
            <p:ph type="ctrTitle"/>
          </p:nvPr>
        </p:nvSpPr>
        <p:spPr>
          <a:xfrm>
            <a:off x="253175" y="0"/>
            <a:ext cx="8105700" cy="1185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400">
                <a:solidFill>
                  <a:srgbClr val="073763"/>
                </a:solidFill>
              </a:rPr>
              <a:t>Sockets and Ports</a:t>
            </a:r>
            <a:endParaRPr sz="4400">
              <a:solidFill>
                <a:srgbClr val="073763"/>
              </a:solidFill>
            </a:endParaRPr>
          </a:p>
        </p:txBody>
      </p:sp>
      <p:sp>
        <p:nvSpPr>
          <p:cNvPr id="109" name="Google Shape;109;p15"/>
          <p:cNvSpPr txBox="1"/>
          <p:nvPr>
            <p:ph idx="1" type="subTitle"/>
          </p:nvPr>
        </p:nvSpPr>
        <p:spPr>
          <a:xfrm>
            <a:off x="170925" y="1646750"/>
            <a:ext cx="5252100" cy="3263700"/>
          </a:xfrm>
          <a:prstGeom prst="rect">
            <a:avLst/>
          </a:prstGeom>
        </p:spPr>
        <p:txBody>
          <a:bodyPr anchorCtr="0" anchor="t" bIns="0" lIns="0" spcFirstLastPara="1" rIns="0" wrap="square" tIns="0">
            <a:noAutofit/>
          </a:bodyPr>
          <a:lstStyle/>
          <a:p>
            <a:pPr indent="-349250" lvl="0" marL="457200" rtl="0" algn="l">
              <a:lnSpc>
                <a:spcPct val="150000"/>
              </a:lnSpc>
              <a:spcBef>
                <a:spcPts val="0"/>
              </a:spcBef>
              <a:spcAft>
                <a:spcPts val="0"/>
              </a:spcAft>
              <a:buClr>
                <a:srgbClr val="073763"/>
              </a:buClr>
              <a:buSzPts val="1900"/>
              <a:buFont typeface="Arial"/>
              <a:buChar char="➢"/>
            </a:pPr>
            <a:r>
              <a:rPr lang="en" sz="1900">
                <a:solidFill>
                  <a:srgbClr val="073763"/>
                </a:solidFill>
                <a:latin typeface="Arial"/>
                <a:ea typeface="Arial"/>
                <a:cs typeface="Arial"/>
                <a:sym typeface="Arial"/>
              </a:rPr>
              <a:t>A </a:t>
            </a:r>
            <a:r>
              <a:rPr b="1" lang="en" sz="1900">
                <a:solidFill>
                  <a:srgbClr val="073763"/>
                </a:solidFill>
                <a:latin typeface="Arial"/>
                <a:ea typeface="Arial"/>
                <a:cs typeface="Arial"/>
                <a:sym typeface="Arial"/>
              </a:rPr>
              <a:t>socket </a:t>
            </a:r>
            <a:r>
              <a:rPr lang="en" sz="1900">
                <a:solidFill>
                  <a:srgbClr val="073763"/>
                </a:solidFill>
                <a:latin typeface="Arial"/>
                <a:ea typeface="Arial"/>
                <a:cs typeface="Arial"/>
                <a:sym typeface="Arial"/>
              </a:rPr>
              <a:t>is one endpoint of a two-way communication link between two programs running on the network; identified by IP Address and Port number</a:t>
            </a:r>
            <a:endParaRPr sz="1900">
              <a:solidFill>
                <a:srgbClr val="073763"/>
              </a:solidFill>
              <a:latin typeface="Arial"/>
              <a:ea typeface="Arial"/>
              <a:cs typeface="Arial"/>
              <a:sym typeface="Arial"/>
            </a:endParaRPr>
          </a:p>
          <a:p>
            <a:pPr indent="-349250" lvl="0" marL="457200" rtl="0" algn="l">
              <a:lnSpc>
                <a:spcPct val="150000"/>
              </a:lnSpc>
              <a:spcBef>
                <a:spcPts val="0"/>
              </a:spcBef>
              <a:spcAft>
                <a:spcPts val="0"/>
              </a:spcAft>
              <a:buClr>
                <a:srgbClr val="073763"/>
              </a:buClr>
              <a:buSzPts val="1900"/>
              <a:buFont typeface="Arial"/>
              <a:buChar char="➢"/>
            </a:pPr>
            <a:r>
              <a:rPr lang="en" sz="1900">
                <a:solidFill>
                  <a:srgbClr val="073763"/>
                </a:solidFill>
                <a:latin typeface="Arial"/>
                <a:ea typeface="Arial"/>
                <a:cs typeface="Arial"/>
                <a:sym typeface="Arial"/>
              </a:rPr>
              <a:t>A socket is bound to a </a:t>
            </a:r>
            <a:r>
              <a:rPr b="1" lang="en" sz="1900">
                <a:solidFill>
                  <a:srgbClr val="073763"/>
                </a:solidFill>
                <a:latin typeface="Arial"/>
                <a:ea typeface="Arial"/>
                <a:cs typeface="Arial"/>
                <a:sym typeface="Arial"/>
              </a:rPr>
              <a:t>port number </a:t>
            </a:r>
            <a:r>
              <a:rPr lang="en" sz="1900">
                <a:solidFill>
                  <a:srgbClr val="073763"/>
                </a:solidFill>
                <a:latin typeface="Arial"/>
                <a:ea typeface="Arial"/>
                <a:cs typeface="Arial"/>
                <a:sym typeface="Arial"/>
              </a:rPr>
              <a:t>so the TCP layer can uniquely identify a connection </a:t>
            </a:r>
            <a:r>
              <a:rPr lang="en" sz="1900">
                <a:solidFill>
                  <a:srgbClr val="073763"/>
                </a:solidFill>
                <a:latin typeface="Arial"/>
                <a:ea typeface="Arial"/>
                <a:cs typeface="Arial"/>
                <a:sym typeface="Arial"/>
              </a:rPr>
              <a:t>endpoint</a:t>
            </a:r>
            <a:r>
              <a:rPr lang="en" sz="1900">
                <a:solidFill>
                  <a:srgbClr val="073763"/>
                </a:solidFill>
                <a:latin typeface="Arial"/>
                <a:ea typeface="Arial"/>
                <a:cs typeface="Arial"/>
                <a:sym typeface="Arial"/>
              </a:rPr>
              <a:t> and direct data to its </a:t>
            </a:r>
            <a:r>
              <a:rPr lang="en" sz="1900">
                <a:solidFill>
                  <a:srgbClr val="073763"/>
                </a:solidFill>
                <a:latin typeface="Arial"/>
                <a:ea typeface="Arial"/>
                <a:cs typeface="Arial"/>
                <a:sym typeface="Arial"/>
              </a:rPr>
              <a:t>specific</a:t>
            </a:r>
            <a:r>
              <a:rPr lang="en" sz="1900">
                <a:solidFill>
                  <a:srgbClr val="073763"/>
                </a:solidFill>
                <a:latin typeface="Arial"/>
                <a:ea typeface="Arial"/>
                <a:cs typeface="Arial"/>
                <a:sym typeface="Arial"/>
              </a:rPr>
              <a:t> destination </a:t>
            </a:r>
            <a:endParaRPr sz="1900">
              <a:solidFill>
                <a:srgbClr val="073763"/>
              </a:solidFill>
              <a:latin typeface="Arial"/>
              <a:ea typeface="Arial"/>
              <a:cs typeface="Arial"/>
              <a:sym typeface="Arial"/>
            </a:endParaRPr>
          </a:p>
          <a:p>
            <a:pPr indent="0" lvl="0" marL="457200" rtl="0" algn="l">
              <a:lnSpc>
                <a:spcPct val="150000"/>
              </a:lnSpc>
              <a:spcBef>
                <a:spcPts val="0"/>
              </a:spcBef>
              <a:spcAft>
                <a:spcPts val="0"/>
              </a:spcAft>
              <a:buNone/>
            </a:pPr>
            <a:r>
              <a:t/>
            </a:r>
            <a:endParaRPr sz="1500">
              <a:solidFill>
                <a:srgbClr val="073763"/>
              </a:solidFill>
              <a:latin typeface="Arial"/>
              <a:ea typeface="Arial"/>
              <a:cs typeface="Arial"/>
              <a:sym typeface="Arial"/>
            </a:endParaRPr>
          </a:p>
        </p:txBody>
      </p:sp>
      <p:sp>
        <p:nvSpPr>
          <p:cNvPr id="110" name="Google Shape;110;p15"/>
          <p:cNvSpPr txBox="1"/>
          <p:nvPr/>
        </p:nvSpPr>
        <p:spPr>
          <a:xfrm>
            <a:off x="7382125" y="1092650"/>
            <a:ext cx="1785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solidFill>
                <a:schemeClr val="dk1"/>
              </a:solidFill>
              <a:latin typeface="Montserrat Light"/>
              <a:ea typeface="Montserrat Light"/>
              <a:cs typeface="Montserrat Light"/>
              <a:sym typeface="Montserrat Light"/>
            </a:endParaRPr>
          </a:p>
        </p:txBody>
      </p:sp>
      <p:pic>
        <p:nvPicPr>
          <p:cNvPr id="111" name="Google Shape;111;p15"/>
          <p:cNvPicPr preferRelativeResize="0"/>
          <p:nvPr/>
        </p:nvPicPr>
        <p:blipFill>
          <a:blip r:embed="rId3">
            <a:alphaModFix/>
          </a:blip>
          <a:stretch>
            <a:fillRect/>
          </a:stretch>
        </p:blipFill>
        <p:spPr>
          <a:xfrm>
            <a:off x="5423025" y="2167700"/>
            <a:ext cx="3690575" cy="1344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ctrTitle"/>
          </p:nvPr>
        </p:nvSpPr>
        <p:spPr>
          <a:xfrm>
            <a:off x="239850" y="381625"/>
            <a:ext cx="7836600" cy="737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400">
                <a:solidFill>
                  <a:srgbClr val="073763"/>
                </a:solidFill>
              </a:rPr>
              <a:t>Socket Programming</a:t>
            </a:r>
            <a:endParaRPr sz="4400">
              <a:solidFill>
                <a:srgbClr val="073763"/>
              </a:solidFill>
            </a:endParaRPr>
          </a:p>
        </p:txBody>
      </p:sp>
      <p:sp>
        <p:nvSpPr>
          <p:cNvPr id="117" name="Google Shape;117;p16"/>
          <p:cNvSpPr txBox="1"/>
          <p:nvPr>
            <p:ph idx="1" type="subTitle"/>
          </p:nvPr>
        </p:nvSpPr>
        <p:spPr>
          <a:xfrm>
            <a:off x="155400" y="1554825"/>
            <a:ext cx="4863900" cy="3184500"/>
          </a:xfrm>
          <a:prstGeom prst="rect">
            <a:avLst/>
          </a:prstGeom>
        </p:spPr>
        <p:txBody>
          <a:bodyPr anchorCtr="0" anchor="t" bIns="0" lIns="0" spcFirstLastPara="1" rIns="0" wrap="square" tIns="0">
            <a:noAutofit/>
          </a:bodyPr>
          <a:lstStyle/>
          <a:p>
            <a:pPr indent="-355600" lvl="0" marL="457200" rtl="0" algn="l">
              <a:lnSpc>
                <a:spcPct val="150000"/>
              </a:lnSpc>
              <a:spcBef>
                <a:spcPts val="0"/>
              </a:spcBef>
              <a:spcAft>
                <a:spcPts val="0"/>
              </a:spcAft>
              <a:buClr>
                <a:srgbClr val="073763"/>
              </a:buClr>
              <a:buSzPts val="2000"/>
              <a:buFont typeface="Arial"/>
              <a:buChar char="➢"/>
            </a:pPr>
            <a:r>
              <a:rPr lang="en" sz="2000">
                <a:solidFill>
                  <a:srgbClr val="073763"/>
                </a:solidFill>
                <a:latin typeface="Arial"/>
                <a:ea typeface="Arial"/>
                <a:cs typeface="Arial"/>
                <a:sym typeface="Arial"/>
              </a:rPr>
              <a:t>Way of connecting two nodes on a network to communicate, using TCP/IP protocols through sockets→establishes a connection between a client and a server</a:t>
            </a:r>
            <a:endParaRPr sz="2000">
              <a:solidFill>
                <a:srgbClr val="073763"/>
              </a:solidFill>
              <a:latin typeface="Arial"/>
              <a:ea typeface="Arial"/>
              <a:cs typeface="Arial"/>
              <a:sym typeface="Arial"/>
            </a:endParaRPr>
          </a:p>
          <a:p>
            <a:pPr indent="-355600" lvl="0" marL="457200" rtl="0" algn="l">
              <a:lnSpc>
                <a:spcPct val="150000"/>
              </a:lnSpc>
              <a:spcBef>
                <a:spcPts val="0"/>
              </a:spcBef>
              <a:spcAft>
                <a:spcPts val="0"/>
              </a:spcAft>
              <a:buClr>
                <a:srgbClr val="073763"/>
              </a:buClr>
              <a:buSzPts val="2000"/>
              <a:buFont typeface="Arial"/>
              <a:buChar char="➢"/>
            </a:pPr>
            <a:r>
              <a:rPr lang="en" sz="2000">
                <a:solidFill>
                  <a:srgbClr val="073763"/>
                </a:solidFill>
                <a:latin typeface="Arial"/>
                <a:ea typeface="Arial"/>
                <a:cs typeface="Arial"/>
                <a:sym typeface="Arial"/>
              </a:rPr>
              <a:t>A </a:t>
            </a:r>
            <a:r>
              <a:rPr b="1" lang="en" sz="2000">
                <a:solidFill>
                  <a:srgbClr val="073763"/>
                </a:solidFill>
                <a:latin typeface="Arial"/>
                <a:ea typeface="Arial"/>
                <a:cs typeface="Arial"/>
                <a:sym typeface="Arial"/>
              </a:rPr>
              <a:t>server </a:t>
            </a:r>
            <a:r>
              <a:rPr lang="en" sz="2000">
                <a:solidFill>
                  <a:srgbClr val="073763"/>
                </a:solidFill>
                <a:latin typeface="Arial"/>
                <a:ea typeface="Arial"/>
                <a:cs typeface="Arial"/>
                <a:sym typeface="Arial"/>
              </a:rPr>
              <a:t>waits for a connection from the </a:t>
            </a:r>
            <a:r>
              <a:rPr b="1" lang="en" sz="2000">
                <a:solidFill>
                  <a:srgbClr val="073763"/>
                </a:solidFill>
                <a:latin typeface="Arial"/>
                <a:ea typeface="Arial"/>
                <a:cs typeface="Arial"/>
                <a:sym typeface="Arial"/>
              </a:rPr>
              <a:t>client, </a:t>
            </a:r>
            <a:r>
              <a:rPr lang="en" sz="2000">
                <a:solidFill>
                  <a:srgbClr val="073763"/>
                </a:solidFill>
                <a:latin typeface="Arial"/>
                <a:ea typeface="Arial"/>
                <a:cs typeface="Arial"/>
                <a:sym typeface="Arial"/>
              </a:rPr>
              <a:t>who initiates the connection</a:t>
            </a:r>
            <a:endParaRPr sz="2000">
              <a:solidFill>
                <a:srgbClr val="073763"/>
              </a:solidFill>
              <a:latin typeface="Arial"/>
              <a:ea typeface="Arial"/>
              <a:cs typeface="Arial"/>
              <a:sym typeface="Arial"/>
            </a:endParaRPr>
          </a:p>
          <a:p>
            <a:pPr indent="0" lvl="0" marL="0" rtl="0" algn="l">
              <a:lnSpc>
                <a:spcPct val="150000"/>
              </a:lnSpc>
              <a:spcBef>
                <a:spcPts val="0"/>
              </a:spcBef>
              <a:spcAft>
                <a:spcPts val="0"/>
              </a:spcAft>
              <a:buNone/>
            </a:pPr>
            <a:r>
              <a:t/>
            </a:r>
            <a:endParaRPr sz="2200">
              <a:solidFill>
                <a:srgbClr val="073763"/>
              </a:solidFill>
              <a:latin typeface="Arial"/>
              <a:ea typeface="Arial"/>
              <a:cs typeface="Arial"/>
              <a:sym typeface="Arial"/>
            </a:endParaRPr>
          </a:p>
          <a:p>
            <a:pPr indent="0" lvl="0" marL="0" rtl="0" algn="l">
              <a:lnSpc>
                <a:spcPct val="150000"/>
              </a:lnSpc>
              <a:spcBef>
                <a:spcPts val="0"/>
              </a:spcBef>
              <a:spcAft>
                <a:spcPts val="0"/>
              </a:spcAft>
              <a:buNone/>
            </a:pPr>
            <a:r>
              <a:t/>
            </a:r>
            <a:endParaRPr sz="2200">
              <a:solidFill>
                <a:srgbClr val="073763"/>
              </a:solidFill>
              <a:latin typeface="Arial"/>
              <a:ea typeface="Arial"/>
              <a:cs typeface="Arial"/>
              <a:sym typeface="Arial"/>
            </a:endParaRPr>
          </a:p>
          <a:p>
            <a:pPr indent="0" lvl="0" marL="457200" rtl="0" algn="l">
              <a:lnSpc>
                <a:spcPct val="115000"/>
              </a:lnSpc>
              <a:spcBef>
                <a:spcPts val="0"/>
              </a:spcBef>
              <a:spcAft>
                <a:spcPts val="0"/>
              </a:spcAft>
              <a:buNone/>
            </a:pPr>
            <a:r>
              <a:t/>
            </a:r>
            <a:endParaRPr sz="2200">
              <a:solidFill>
                <a:srgbClr val="073763"/>
              </a:solidFill>
              <a:latin typeface="Arial"/>
              <a:ea typeface="Arial"/>
              <a:cs typeface="Arial"/>
              <a:sym typeface="Arial"/>
            </a:endParaRPr>
          </a:p>
        </p:txBody>
      </p:sp>
      <p:pic>
        <p:nvPicPr>
          <p:cNvPr id="118" name="Google Shape;118;p16"/>
          <p:cNvPicPr preferRelativeResize="0"/>
          <p:nvPr/>
        </p:nvPicPr>
        <p:blipFill>
          <a:blip r:embed="rId3">
            <a:alphaModFix/>
          </a:blip>
          <a:stretch>
            <a:fillRect/>
          </a:stretch>
        </p:blipFill>
        <p:spPr>
          <a:xfrm>
            <a:off x="5337750" y="1554825"/>
            <a:ext cx="3558476" cy="2469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idx="4294967295" type="title"/>
          </p:nvPr>
        </p:nvSpPr>
        <p:spPr>
          <a:xfrm>
            <a:off x="359775" y="166600"/>
            <a:ext cx="7928400" cy="933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200">
                <a:solidFill>
                  <a:schemeClr val="lt1"/>
                </a:solidFill>
              </a:rPr>
              <a:t>The Berkeley Socket (1983)</a:t>
            </a:r>
            <a:endParaRPr sz="4200">
              <a:solidFill>
                <a:schemeClr val="lt1"/>
              </a:solidFill>
            </a:endParaRPr>
          </a:p>
        </p:txBody>
      </p:sp>
      <p:sp>
        <p:nvSpPr>
          <p:cNvPr id="124" name="Google Shape;124;p17"/>
          <p:cNvSpPr txBox="1"/>
          <p:nvPr/>
        </p:nvSpPr>
        <p:spPr>
          <a:xfrm>
            <a:off x="137525" y="1439125"/>
            <a:ext cx="8150700" cy="35445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chemeClr val="lt1"/>
              </a:buClr>
              <a:buSzPts val="2400"/>
              <a:buChar char="➢"/>
            </a:pPr>
            <a:r>
              <a:rPr lang="en" sz="2400">
                <a:solidFill>
                  <a:schemeClr val="lt1"/>
                </a:solidFill>
              </a:rPr>
              <a:t>Berkeley</a:t>
            </a:r>
            <a:r>
              <a:rPr lang="en" sz="2400">
                <a:solidFill>
                  <a:schemeClr val="lt1"/>
                </a:solidFill>
              </a:rPr>
              <a:t> Software Distribution version of Unix</a:t>
            </a:r>
            <a:endParaRPr sz="2400">
              <a:solidFill>
                <a:schemeClr val="lt1"/>
              </a:solidFill>
            </a:endParaRPr>
          </a:p>
          <a:p>
            <a:pPr indent="-381000" lvl="0" marL="457200" rtl="0" algn="l">
              <a:lnSpc>
                <a:spcPct val="150000"/>
              </a:lnSpc>
              <a:spcBef>
                <a:spcPts val="0"/>
              </a:spcBef>
              <a:spcAft>
                <a:spcPts val="0"/>
              </a:spcAft>
              <a:buClr>
                <a:schemeClr val="lt1"/>
              </a:buClr>
              <a:buSzPts val="2400"/>
              <a:buChar char="➢"/>
            </a:pPr>
            <a:r>
              <a:rPr lang="en" sz="2400">
                <a:solidFill>
                  <a:schemeClr val="lt1"/>
                </a:solidFill>
              </a:rPr>
              <a:t>API implementation of the TCP protocol used by all operating systems </a:t>
            </a:r>
            <a:endParaRPr sz="2400">
              <a:solidFill>
                <a:schemeClr val="lt1"/>
              </a:solidFill>
            </a:endParaRPr>
          </a:p>
          <a:p>
            <a:pPr indent="-381000" lvl="0" marL="457200" rtl="0" algn="l">
              <a:lnSpc>
                <a:spcPct val="150000"/>
              </a:lnSpc>
              <a:spcBef>
                <a:spcPts val="0"/>
              </a:spcBef>
              <a:spcAft>
                <a:spcPts val="0"/>
              </a:spcAft>
              <a:buClr>
                <a:schemeClr val="lt1"/>
              </a:buClr>
              <a:buSzPts val="2400"/>
              <a:buChar char="➢"/>
            </a:pPr>
            <a:r>
              <a:rPr lang="en" sz="2400">
                <a:solidFill>
                  <a:schemeClr val="lt1"/>
                </a:solidFill>
              </a:rPr>
              <a:t>Function call is the same for other programming languages </a:t>
            </a:r>
            <a:endParaRPr sz="24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nvSpPr>
        <p:spPr>
          <a:xfrm>
            <a:off x="1134375" y="380725"/>
            <a:ext cx="2307600" cy="46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100">
                <a:solidFill>
                  <a:srgbClr val="2D3B45"/>
                </a:solidFill>
                <a:latin typeface="Montserrat"/>
                <a:ea typeface="Montserrat"/>
                <a:cs typeface="Montserrat"/>
                <a:sym typeface="Montserrat"/>
              </a:rPr>
              <a:t>Server</a:t>
            </a:r>
            <a:endParaRPr b="1" sz="4100">
              <a:solidFill>
                <a:srgbClr val="2D3B45"/>
              </a:solidFill>
              <a:latin typeface="Montserrat"/>
              <a:ea typeface="Montserrat"/>
              <a:cs typeface="Montserrat"/>
              <a:sym typeface="Montserrat"/>
            </a:endParaRPr>
          </a:p>
          <a:p>
            <a:pPr indent="0" lvl="0" marL="0" rtl="0" algn="l">
              <a:spcBef>
                <a:spcPts val="0"/>
              </a:spcBef>
              <a:spcAft>
                <a:spcPts val="0"/>
              </a:spcAft>
              <a:buNone/>
            </a:pPr>
            <a:r>
              <a:rPr b="1" lang="en" sz="3300">
                <a:solidFill>
                  <a:schemeClr val="lt1"/>
                </a:solidFill>
                <a:latin typeface="Montserrat"/>
                <a:ea typeface="Montserrat"/>
                <a:cs typeface="Montserrat"/>
                <a:sym typeface="Montserrat"/>
              </a:rPr>
              <a:t>socket()</a:t>
            </a:r>
            <a:endParaRPr b="1" sz="3300">
              <a:solidFill>
                <a:schemeClr val="lt1"/>
              </a:solidFill>
              <a:latin typeface="Montserrat"/>
              <a:ea typeface="Montserrat"/>
              <a:cs typeface="Montserrat"/>
              <a:sym typeface="Montserrat"/>
            </a:endParaRPr>
          </a:p>
          <a:p>
            <a:pPr indent="0" lvl="0" marL="0" rtl="0" algn="l">
              <a:spcBef>
                <a:spcPts val="0"/>
              </a:spcBef>
              <a:spcAft>
                <a:spcPts val="0"/>
              </a:spcAft>
              <a:buNone/>
            </a:pPr>
            <a:r>
              <a:rPr b="1" lang="en" sz="3300">
                <a:solidFill>
                  <a:schemeClr val="lt1"/>
                </a:solidFill>
                <a:latin typeface="Montserrat"/>
                <a:ea typeface="Montserrat"/>
                <a:cs typeface="Montserrat"/>
                <a:sym typeface="Montserrat"/>
              </a:rPr>
              <a:t>bind()</a:t>
            </a:r>
            <a:endParaRPr b="1" sz="3300">
              <a:solidFill>
                <a:schemeClr val="lt1"/>
              </a:solidFill>
              <a:latin typeface="Montserrat"/>
              <a:ea typeface="Montserrat"/>
              <a:cs typeface="Montserrat"/>
              <a:sym typeface="Montserrat"/>
            </a:endParaRPr>
          </a:p>
          <a:p>
            <a:pPr indent="0" lvl="0" marL="0" rtl="0" algn="l">
              <a:spcBef>
                <a:spcPts val="0"/>
              </a:spcBef>
              <a:spcAft>
                <a:spcPts val="0"/>
              </a:spcAft>
              <a:buNone/>
            </a:pPr>
            <a:r>
              <a:rPr b="1" lang="en" sz="3300">
                <a:solidFill>
                  <a:schemeClr val="lt1"/>
                </a:solidFill>
                <a:latin typeface="Montserrat"/>
                <a:ea typeface="Montserrat"/>
                <a:cs typeface="Montserrat"/>
                <a:sym typeface="Montserrat"/>
              </a:rPr>
              <a:t>listen()</a:t>
            </a:r>
            <a:endParaRPr b="1" sz="3300">
              <a:solidFill>
                <a:schemeClr val="lt1"/>
              </a:solidFill>
              <a:latin typeface="Montserrat"/>
              <a:ea typeface="Montserrat"/>
              <a:cs typeface="Montserrat"/>
              <a:sym typeface="Montserrat"/>
            </a:endParaRPr>
          </a:p>
          <a:p>
            <a:pPr indent="0" lvl="0" marL="0" rtl="0" algn="l">
              <a:spcBef>
                <a:spcPts val="0"/>
              </a:spcBef>
              <a:spcAft>
                <a:spcPts val="0"/>
              </a:spcAft>
              <a:buNone/>
            </a:pPr>
            <a:r>
              <a:rPr b="1" lang="en" sz="3300">
                <a:solidFill>
                  <a:schemeClr val="lt1"/>
                </a:solidFill>
                <a:latin typeface="Montserrat"/>
                <a:ea typeface="Montserrat"/>
                <a:cs typeface="Montserrat"/>
                <a:sym typeface="Montserrat"/>
              </a:rPr>
              <a:t>accept()</a:t>
            </a:r>
            <a:endParaRPr b="1" sz="3300">
              <a:solidFill>
                <a:schemeClr val="lt1"/>
              </a:solidFill>
              <a:latin typeface="Montserrat"/>
              <a:ea typeface="Montserrat"/>
              <a:cs typeface="Montserrat"/>
              <a:sym typeface="Montserrat"/>
            </a:endParaRPr>
          </a:p>
          <a:p>
            <a:pPr indent="0" lvl="0" marL="0" rtl="0" algn="l">
              <a:spcBef>
                <a:spcPts val="0"/>
              </a:spcBef>
              <a:spcAft>
                <a:spcPts val="0"/>
              </a:spcAft>
              <a:buNone/>
            </a:pPr>
            <a:r>
              <a:rPr b="1" lang="en" sz="3300">
                <a:solidFill>
                  <a:schemeClr val="lt1"/>
                </a:solidFill>
                <a:latin typeface="Montserrat"/>
                <a:ea typeface="Montserrat"/>
                <a:cs typeface="Montserrat"/>
                <a:sym typeface="Montserrat"/>
              </a:rPr>
              <a:t>recv()</a:t>
            </a:r>
            <a:endParaRPr b="1" sz="3300">
              <a:solidFill>
                <a:schemeClr val="lt1"/>
              </a:solidFill>
              <a:latin typeface="Montserrat"/>
              <a:ea typeface="Montserrat"/>
              <a:cs typeface="Montserrat"/>
              <a:sym typeface="Montserrat"/>
            </a:endParaRPr>
          </a:p>
          <a:p>
            <a:pPr indent="0" lvl="0" marL="0" rtl="0" algn="l">
              <a:spcBef>
                <a:spcPts val="0"/>
              </a:spcBef>
              <a:spcAft>
                <a:spcPts val="0"/>
              </a:spcAft>
              <a:buNone/>
            </a:pPr>
            <a:r>
              <a:rPr b="1" lang="en" sz="3300">
                <a:solidFill>
                  <a:schemeClr val="lt1"/>
                </a:solidFill>
                <a:latin typeface="Montserrat"/>
                <a:ea typeface="Montserrat"/>
                <a:cs typeface="Montserrat"/>
                <a:sym typeface="Montserrat"/>
              </a:rPr>
              <a:t>send()</a:t>
            </a:r>
            <a:endParaRPr b="1" sz="3300">
              <a:solidFill>
                <a:schemeClr val="lt1"/>
              </a:solidFill>
              <a:latin typeface="Montserrat"/>
              <a:ea typeface="Montserrat"/>
              <a:cs typeface="Montserrat"/>
              <a:sym typeface="Montserrat"/>
            </a:endParaRPr>
          </a:p>
          <a:p>
            <a:pPr indent="0" lvl="0" marL="0" rtl="0" algn="l">
              <a:spcBef>
                <a:spcPts val="0"/>
              </a:spcBef>
              <a:spcAft>
                <a:spcPts val="0"/>
              </a:spcAft>
              <a:buNone/>
            </a:pPr>
            <a:r>
              <a:rPr b="1" lang="en" sz="3300">
                <a:solidFill>
                  <a:schemeClr val="lt1"/>
                </a:solidFill>
                <a:latin typeface="Montserrat"/>
                <a:ea typeface="Montserrat"/>
                <a:cs typeface="Montserrat"/>
                <a:sym typeface="Montserrat"/>
              </a:rPr>
              <a:t>close()</a:t>
            </a:r>
            <a:endParaRPr b="1" sz="3300">
              <a:solidFill>
                <a:schemeClr val="lt1"/>
              </a:solidFill>
              <a:latin typeface="Montserrat"/>
              <a:ea typeface="Montserrat"/>
              <a:cs typeface="Montserrat"/>
              <a:sym typeface="Montserrat"/>
            </a:endParaRPr>
          </a:p>
        </p:txBody>
      </p:sp>
      <p:sp>
        <p:nvSpPr>
          <p:cNvPr id="130" name="Google Shape;130;p18"/>
          <p:cNvSpPr txBox="1"/>
          <p:nvPr/>
        </p:nvSpPr>
        <p:spPr>
          <a:xfrm>
            <a:off x="4312300" y="380725"/>
            <a:ext cx="2470500" cy="408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100">
                <a:solidFill>
                  <a:srgbClr val="2D3B45"/>
                </a:solidFill>
                <a:latin typeface="Montserrat"/>
                <a:ea typeface="Montserrat"/>
                <a:cs typeface="Montserrat"/>
                <a:sym typeface="Montserrat"/>
              </a:rPr>
              <a:t>Client</a:t>
            </a:r>
            <a:endParaRPr b="1" sz="4100">
              <a:solidFill>
                <a:srgbClr val="2D3B45"/>
              </a:solidFill>
              <a:latin typeface="Montserrat"/>
              <a:ea typeface="Montserrat"/>
              <a:cs typeface="Montserrat"/>
              <a:sym typeface="Montserrat"/>
            </a:endParaRPr>
          </a:p>
          <a:p>
            <a:pPr indent="0" lvl="0" marL="0" rtl="0" algn="l">
              <a:spcBef>
                <a:spcPts val="0"/>
              </a:spcBef>
              <a:spcAft>
                <a:spcPts val="0"/>
              </a:spcAft>
              <a:buNone/>
            </a:pPr>
            <a:r>
              <a:rPr b="1" lang="en" sz="3300">
                <a:solidFill>
                  <a:srgbClr val="FFFFFF"/>
                </a:solidFill>
                <a:latin typeface="Montserrat"/>
                <a:ea typeface="Montserrat"/>
                <a:cs typeface="Montserrat"/>
                <a:sym typeface="Montserrat"/>
              </a:rPr>
              <a:t>socket()</a:t>
            </a:r>
            <a:endParaRPr b="1" sz="33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b="1" sz="33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b="1" sz="3300">
              <a:solidFill>
                <a:srgbClr val="FFFFFF"/>
              </a:solidFill>
              <a:latin typeface="Montserrat"/>
              <a:ea typeface="Montserrat"/>
              <a:cs typeface="Montserrat"/>
              <a:sym typeface="Montserrat"/>
            </a:endParaRPr>
          </a:p>
          <a:p>
            <a:pPr indent="0" lvl="0" marL="0" rtl="0" algn="l">
              <a:spcBef>
                <a:spcPts val="0"/>
              </a:spcBef>
              <a:spcAft>
                <a:spcPts val="0"/>
              </a:spcAft>
              <a:buNone/>
            </a:pPr>
            <a:r>
              <a:rPr b="1" lang="en" sz="3300">
                <a:solidFill>
                  <a:srgbClr val="FFFFFF"/>
                </a:solidFill>
                <a:latin typeface="Montserrat"/>
                <a:ea typeface="Montserrat"/>
                <a:cs typeface="Montserrat"/>
                <a:sym typeface="Montserrat"/>
              </a:rPr>
              <a:t>connect()</a:t>
            </a:r>
            <a:endParaRPr b="1" sz="3300">
              <a:solidFill>
                <a:srgbClr val="FFFFFF"/>
              </a:solidFill>
              <a:latin typeface="Montserrat"/>
              <a:ea typeface="Montserrat"/>
              <a:cs typeface="Montserrat"/>
              <a:sym typeface="Montserrat"/>
            </a:endParaRPr>
          </a:p>
          <a:p>
            <a:pPr indent="0" lvl="0" marL="0" rtl="0" algn="l">
              <a:spcBef>
                <a:spcPts val="0"/>
              </a:spcBef>
              <a:spcAft>
                <a:spcPts val="0"/>
              </a:spcAft>
              <a:buNone/>
            </a:pPr>
            <a:r>
              <a:rPr b="1" lang="en" sz="3300">
                <a:solidFill>
                  <a:srgbClr val="FFFFFF"/>
                </a:solidFill>
                <a:latin typeface="Montserrat"/>
                <a:ea typeface="Montserrat"/>
                <a:cs typeface="Montserrat"/>
                <a:sym typeface="Montserrat"/>
              </a:rPr>
              <a:t>send()</a:t>
            </a:r>
            <a:endParaRPr b="1" sz="3300">
              <a:solidFill>
                <a:srgbClr val="FFFFFF"/>
              </a:solidFill>
              <a:latin typeface="Montserrat"/>
              <a:ea typeface="Montserrat"/>
              <a:cs typeface="Montserrat"/>
              <a:sym typeface="Montserrat"/>
            </a:endParaRPr>
          </a:p>
          <a:p>
            <a:pPr indent="0" lvl="0" marL="0" rtl="0" algn="l">
              <a:spcBef>
                <a:spcPts val="0"/>
              </a:spcBef>
              <a:spcAft>
                <a:spcPts val="0"/>
              </a:spcAft>
              <a:buNone/>
            </a:pPr>
            <a:r>
              <a:rPr b="1" lang="en" sz="3300">
                <a:solidFill>
                  <a:srgbClr val="FFFFFF"/>
                </a:solidFill>
                <a:latin typeface="Montserrat"/>
                <a:ea typeface="Montserrat"/>
                <a:cs typeface="Montserrat"/>
                <a:sym typeface="Montserrat"/>
              </a:rPr>
              <a:t>recv()</a:t>
            </a:r>
            <a:endParaRPr b="1" sz="3300">
              <a:solidFill>
                <a:srgbClr val="FFFFFF"/>
              </a:solidFill>
              <a:latin typeface="Montserrat"/>
              <a:ea typeface="Montserrat"/>
              <a:cs typeface="Montserrat"/>
              <a:sym typeface="Montserrat"/>
            </a:endParaRPr>
          </a:p>
          <a:p>
            <a:pPr indent="0" lvl="0" marL="0" rtl="0" algn="l">
              <a:spcBef>
                <a:spcPts val="0"/>
              </a:spcBef>
              <a:spcAft>
                <a:spcPts val="0"/>
              </a:spcAft>
              <a:buNone/>
            </a:pPr>
            <a:r>
              <a:rPr b="1" lang="en" sz="3300">
                <a:solidFill>
                  <a:srgbClr val="FFFFFF"/>
                </a:solidFill>
                <a:latin typeface="Montserrat"/>
                <a:ea typeface="Montserrat"/>
                <a:cs typeface="Montserrat"/>
                <a:sym typeface="Montserrat"/>
              </a:rPr>
              <a:t>close()</a:t>
            </a:r>
            <a:endParaRPr b="1" sz="3300">
              <a:solidFill>
                <a:srgbClr val="FFFFFF"/>
              </a:solidFill>
              <a:latin typeface="Montserrat"/>
              <a:ea typeface="Montserrat"/>
              <a:cs typeface="Montserrat"/>
              <a:sym typeface="Montserrat"/>
            </a:endParaRPr>
          </a:p>
        </p:txBody>
      </p:sp>
      <p:cxnSp>
        <p:nvCxnSpPr>
          <p:cNvPr id="131" name="Google Shape;131;p18"/>
          <p:cNvCxnSpPr/>
          <p:nvPr/>
        </p:nvCxnSpPr>
        <p:spPr>
          <a:xfrm>
            <a:off x="2804850" y="4382075"/>
            <a:ext cx="1375500" cy="0"/>
          </a:xfrm>
          <a:prstGeom prst="straightConnector1">
            <a:avLst/>
          </a:prstGeom>
          <a:noFill/>
          <a:ln cap="flat" cmpd="sng" w="28575">
            <a:solidFill>
              <a:schemeClr val="lt1"/>
            </a:solidFill>
            <a:prstDash val="solid"/>
            <a:round/>
            <a:headEnd len="med" w="med" type="none"/>
            <a:tailEnd len="med" w="med" type="triangle"/>
          </a:ln>
        </p:spPr>
      </p:cxnSp>
      <p:cxnSp>
        <p:nvCxnSpPr>
          <p:cNvPr id="132" name="Google Shape;132;p18"/>
          <p:cNvCxnSpPr/>
          <p:nvPr/>
        </p:nvCxnSpPr>
        <p:spPr>
          <a:xfrm>
            <a:off x="3177800" y="2898100"/>
            <a:ext cx="1072200" cy="0"/>
          </a:xfrm>
          <a:prstGeom prst="straightConnector1">
            <a:avLst/>
          </a:prstGeom>
          <a:noFill/>
          <a:ln cap="flat" cmpd="sng" w="28575">
            <a:solidFill>
              <a:schemeClr val="lt1"/>
            </a:solidFill>
            <a:prstDash val="solid"/>
            <a:round/>
            <a:headEnd len="med" w="med" type="none"/>
            <a:tailEnd len="med" w="med" type="triangle"/>
          </a:ln>
        </p:spPr>
      </p:cxnSp>
      <p:cxnSp>
        <p:nvCxnSpPr>
          <p:cNvPr id="133" name="Google Shape;133;p18"/>
          <p:cNvCxnSpPr/>
          <p:nvPr/>
        </p:nvCxnSpPr>
        <p:spPr>
          <a:xfrm>
            <a:off x="2680500" y="3333175"/>
            <a:ext cx="1460700" cy="0"/>
          </a:xfrm>
          <a:prstGeom prst="straightConnector1">
            <a:avLst/>
          </a:prstGeom>
          <a:noFill/>
          <a:ln cap="flat" cmpd="sng" w="28575">
            <a:solidFill>
              <a:srgbClr val="FFFFFF"/>
            </a:solidFill>
            <a:prstDash val="solid"/>
            <a:round/>
            <a:headEnd len="med" w="med" type="none"/>
            <a:tailEnd len="med" w="med" type="triangle"/>
          </a:ln>
        </p:spPr>
      </p:cxnSp>
      <p:cxnSp>
        <p:nvCxnSpPr>
          <p:cNvPr id="134" name="Google Shape;134;p18"/>
          <p:cNvCxnSpPr/>
          <p:nvPr/>
        </p:nvCxnSpPr>
        <p:spPr>
          <a:xfrm flipH="1" rot="10800000">
            <a:off x="2859225" y="3884800"/>
            <a:ext cx="1235400" cy="7800"/>
          </a:xfrm>
          <a:prstGeom prst="straightConnector1">
            <a:avLst/>
          </a:prstGeom>
          <a:noFill/>
          <a:ln cap="flat" cmpd="sng" w="28575">
            <a:solidFill>
              <a:schemeClr val="lt1"/>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1"/>
            </a:gs>
            <a:gs pos="100000">
              <a:srgbClr val="D1F6FF"/>
            </a:gs>
          </a:gsLst>
          <a:path path="circle">
            <a:fillToRect l="100%" t="100%"/>
          </a:path>
          <a:tileRect b="-100%" r="-100%"/>
        </a:gradFill>
      </p:bgPr>
    </p:bg>
    <p:spTree>
      <p:nvGrpSpPr>
        <p:cNvPr id="138" name="Shape 138"/>
        <p:cNvGrpSpPr/>
        <p:nvPr/>
      </p:nvGrpSpPr>
      <p:grpSpPr>
        <a:xfrm>
          <a:off x="0" y="0"/>
          <a:ext cx="0" cy="0"/>
          <a:chOff x="0" y="0"/>
          <a:chExt cx="0" cy="0"/>
        </a:xfrm>
      </p:grpSpPr>
      <p:sp>
        <p:nvSpPr>
          <p:cNvPr id="139" name="Google Shape;139;p19"/>
          <p:cNvSpPr txBox="1"/>
          <p:nvPr>
            <p:ph idx="4294967295" type="ctrTitle"/>
          </p:nvPr>
        </p:nvSpPr>
        <p:spPr>
          <a:xfrm>
            <a:off x="239850" y="226525"/>
            <a:ext cx="8701500" cy="1132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5700">
                <a:solidFill>
                  <a:srgbClr val="2D3B45"/>
                </a:solidFill>
              </a:rPr>
              <a:t>Code Requirements</a:t>
            </a:r>
            <a:endParaRPr sz="5700">
              <a:solidFill>
                <a:srgbClr val="2D3B45"/>
              </a:solidFill>
            </a:endParaRPr>
          </a:p>
        </p:txBody>
      </p:sp>
      <p:sp>
        <p:nvSpPr>
          <p:cNvPr id="140" name="Google Shape;140;p19"/>
          <p:cNvSpPr txBox="1"/>
          <p:nvPr/>
        </p:nvSpPr>
        <p:spPr>
          <a:xfrm>
            <a:off x="439725" y="1932150"/>
            <a:ext cx="8021700" cy="26250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rgbClr val="2D3B45"/>
              </a:buClr>
              <a:buSzPts val="2400"/>
              <a:buAutoNum type="arabicPeriod"/>
            </a:pPr>
            <a:r>
              <a:rPr lang="en" sz="2400">
                <a:solidFill>
                  <a:srgbClr val="2D3B45"/>
                </a:solidFill>
              </a:rPr>
              <a:t>Create a socket (both client and server)</a:t>
            </a:r>
            <a:endParaRPr sz="2400">
              <a:solidFill>
                <a:srgbClr val="2D3B45"/>
              </a:solidFill>
            </a:endParaRPr>
          </a:p>
          <a:p>
            <a:pPr indent="-381000" lvl="0" marL="457200" rtl="0" algn="l">
              <a:lnSpc>
                <a:spcPct val="150000"/>
              </a:lnSpc>
              <a:spcBef>
                <a:spcPts val="0"/>
              </a:spcBef>
              <a:spcAft>
                <a:spcPts val="0"/>
              </a:spcAft>
              <a:buClr>
                <a:srgbClr val="2D3B45"/>
              </a:buClr>
              <a:buSzPts val="2400"/>
              <a:buAutoNum type="arabicPeriod"/>
            </a:pPr>
            <a:r>
              <a:rPr lang="en" sz="2400">
                <a:solidFill>
                  <a:srgbClr val="2D3B45"/>
                </a:solidFill>
              </a:rPr>
              <a:t>(Server) Bind the socket to a specific local address (machine's IP address) and port number</a:t>
            </a:r>
            <a:endParaRPr sz="2400">
              <a:solidFill>
                <a:srgbClr val="2D3B45"/>
              </a:solidFill>
            </a:endParaRPr>
          </a:p>
          <a:p>
            <a:pPr indent="-381000" lvl="0" marL="457200" rtl="0" algn="l">
              <a:lnSpc>
                <a:spcPct val="150000"/>
              </a:lnSpc>
              <a:spcBef>
                <a:spcPts val="0"/>
              </a:spcBef>
              <a:spcAft>
                <a:spcPts val="0"/>
              </a:spcAft>
              <a:buClr>
                <a:srgbClr val="2D3B45"/>
              </a:buClr>
              <a:buSzPts val="2400"/>
              <a:buAutoNum type="arabicPeriod"/>
            </a:pPr>
            <a:r>
              <a:rPr lang="en" sz="2400">
                <a:solidFill>
                  <a:srgbClr val="2D3B45"/>
                </a:solidFill>
              </a:rPr>
              <a:t>(Server) Passively listens for incoming connections</a:t>
            </a:r>
            <a:endParaRPr sz="2400">
              <a:solidFill>
                <a:srgbClr val="2D3B45"/>
              </a:solidFill>
            </a:endParaRPr>
          </a:p>
          <a:p>
            <a:pPr indent="0" lvl="0" marL="0" rtl="0" algn="l">
              <a:spcBef>
                <a:spcPts val="0"/>
              </a:spcBef>
              <a:spcAft>
                <a:spcPts val="0"/>
              </a:spcAft>
              <a:buNone/>
            </a:pPr>
            <a:r>
              <a:t/>
            </a:r>
            <a:endParaRPr sz="2400">
              <a:solidFill>
                <a:schemeClr val="dk1"/>
              </a:solidFill>
              <a:latin typeface="Montserrat Light"/>
              <a:ea typeface="Montserrat Light"/>
              <a:cs typeface="Montserrat Light"/>
              <a:sym typeface="Montserrat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ctrTitle"/>
          </p:nvPr>
        </p:nvSpPr>
        <p:spPr>
          <a:xfrm>
            <a:off x="116550" y="0"/>
            <a:ext cx="9027600" cy="1172700"/>
          </a:xfrm>
          <a:prstGeom prst="rect">
            <a:avLst/>
          </a:prstGeom>
        </p:spPr>
        <p:txBody>
          <a:bodyPr anchorCtr="0" anchor="b" bIns="0" lIns="0" spcFirstLastPara="1" rIns="0" wrap="square" tIns="0">
            <a:noAutofit/>
          </a:bodyPr>
          <a:lstStyle/>
          <a:p>
            <a:pPr indent="0" lvl="0" marL="114300" rtl="0" algn="l">
              <a:spcBef>
                <a:spcPts val="0"/>
              </a:spcBef>
              <a:spcAft>
                <a:spcPts val="0"/>
              </a:spcAft>
              <a:buNone/>
            </a:pPr>
            <a:r>
              <a:rPr lang="en">
                <a:solidFill>
                  <a:srgbClr val="073763"/>
                </a:solidFill>
              </a:rPr>
              <a:t>Multiple Client Connections</a:t>
            </a:r>
            <a:endParaRPr>
              <a:solidFill>
                <a:srgbClr val="073763"/>
              </a:solidFill>
            </a:endParaRPr>
          </a:p>
        </p:txBody>
      </p:sp>
      <p:sp>
        <p:nvSpPr>
          <p:cNvPr id="146" name="Google Shape;146;p20"/>
          <p:cNvSpPr txBox="1"/>
          <p:nvPr>
            <p:ph idx="1" type="subTitle"/>
          </p:nvPr>
        </p:nvSpPr>
        <p:spPr>
          <a:xfrm>
            <a:off x="301775" y="1492425"/>
            <a:ext cx="5628000" cy="2845800"/>
          </a:xfrm>
          <a:prstGeom prst="rect">
            <a:avLst/>
          </a:prstGeom>
        </p:spPr>
        <p:txBody>
          <a:bodyPr anchorCtr="0" anchor="t" bIns="0" lIns="0" spcFirstLastPara="1" rIns="0" wrap="square" tIns="0">
            <a:noAutofit/>
          </a:bodyPr>
          <a:lstStyle/>
          <a:p>
            <a:pPr indent="-368300" lvl="0" marL="457200" rtl="0" algn="l">
              <a:lnSpc>
                <a:spcPct val="150000"/>
              </a:lnSpc>
              <a:spcBef>
                <a:spcPts val="0"/>
              </a:spcBef>
              <a:spcAft>
                <a:spcPts val="0"/>
              </a:spcAft>
              <a:buClr>
                <a:srgbClr val="073763"/>
              </a:buClr>
              <a:buSzPts val="2200"/>
              <a:buFont typeface="Arial"/>
              <a:buChar char="➢"/>
            </a:pPr>
            <a:r>
              <a:rPr lang="en" sz="2200">
                <a:solidFill>
                  <a:srgbClr val="073763"/>
                </a:solidFill>
                <a:latin typeface="Arial"/>
                <a:ea typeface="Arial"/>
                <a:cs typeface="Arial"/>
                <a:sym typeface="Arial"/>
              </a:rPr>
              <a:t>For multiple client connections to one port, distinguish between clients with the source IP Address</a:t>
            </a:r>
            <a:endParaRPr sz="2200">
              <a:solidFill>
                <a:srgbClr val="073763"/>
              </a:solidFill>
              <a:latin typeface="Arial"/>
              <a:ea typeface="Arial"/>
              <a:cs typeface="Arial"/>
              <a:sym typeface="Arial"/>
            </a:endParaRPr>
          </a:p>
          <a:p>
            <a:pPr indent="-368300" lvl="0" marL="457200" rtl="0" algn="l">
              <a:lnSpc>
                <a:spcPct val="150000"/>
              </a:lnSpc>
              <a:spcBef>
                <a:spcPts val="0"/>
              </a:spcBef>
              <a:spcAft>
                <a:spcPts val="0"/>
              </a:spcAft>
              <a:buClr>
                <a:srgbClr val="073763"/>
              </a:buClr>
              <a:buSzPts val="2200"/>
              <a:buFont typeface="Arial"/>
              <a:buChar char="➢"/>
            </a:pPr>
            <a:r>
              <a:rPr lang="en" sz="2200">
                <a:solidFill>
                  <a:srgbClr val="073763"/>
                </a:solidFill>
                <a:latin typeface="Arial"/>
                <a:ea typeface="Arial"/>
                <a:cs typeface="Arial"/>
                <a:sym typeface="Arial"/>
              </a:rPr>
              <a:t>Distinguish between multiple connections from the same IP address with the incoming packet’s source IP address </a:t>
            </a:r>
            <a:r>
              <a:rPr b="1" lang="en" sz="2200">
                <a:solidFill>
                  <a:srgbClr val="073763"/>
                </a:solidFill>
                <a:latin typeface="Arial"/>
                <a:ea typeface="Arial"/>
                <a:cs typeface="Arial"/>
                <a:sym typeface="Arial"/>
              </a:rPr>
              <a:t>and </a:t>
            </a:r>
            <a:r>
              <a:rPr lang="en" sz="2200">
                <a:solidFill>
                  <a:srgbClr val="073763"/>
                </a:solidFill>
                <a:latin typeface="Arial"/>
                <a:ea typeface="Arial"/>
                <a:cs typeface="Arial"/>
                <a:sym typeface="Arial"/>
              </a:rPr>
              <a:t>port number</a:t>
            </a:r>
            <a:endParaRPr sz="2200">
              <a:solidFill>
                <a:srgbClr val="073763"/>
              </a:solidFill>
              <a:latin typeface="Arial"/>
              <a:ea typeface="Arial"/>
              <a:cs typeface="Arial"/>
              <a:sym typeface="Arial"/>
            </a:endParaRPr>
          </a:p>
          <a:p>
            <a:pPr indent="0" lvl="0" marL="457200" rtl="0" algn="l">
              <a:lnSpc>
                <a:spcPct val="150000"/>
              </a:lnSpc>
              <a:spcBef>
                <a:spcPts val="0"/>
              </a:spcBef>
              <a:spcAft>
                <a:spcPts val="0"/>
              </a:spcAft>
              <a:buNone/>
            </a:pPr>
            <a:r>
              <a:t/>
            </a:r>
            <a:endParaRPr sz="1500">
              <a:solidFill>
                <a:srgbClr val="073763"/>
              </a:solidFill>
              <a:latin typeface="Arial"/>
              <a:ea typeface="Arial"/>
              <a:cs typeface="Arial"/>
              <a:sym typeface="Arial"/>
            </a:endParaRPr>
          </a:p>
        </p:txBody>
      </p:sp>
      <p:sp>
        <p:nvSpPr>
          <p:cNvPr id="147" name="Google Shape;147;p20"/>
          <p:cNvSpPr txBox="1"/>
          <p:nvPr/>
        </p:nvSpPr>
        <p:spPr>
          <a:xfrm>
            <a:off x="7382125" y="1092650"/>
            <a:ext cx="1785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solidFill>
                <a:schemeClr val="dk1"/>
              </a:solidFill>
              <a:latin typeface="Montserrat Light"/>
              <a:ea typeface="Montserrat Light"/>
              <a:cs typeface="Montserrat Light"/>
              <a:sym typeface="Montserrat Light"/>
            </a:endParaRPr>
          </a:p>
        </p:txBody>
      </p:sp>
      <p:pic>
        <p:nvPicPr>
          <p:cNvPr id="148" name="Google Shape;148;p20"/>
          <p:cNvPicPr preferRelativeResize="0"/>
          <p:nvPr/>
        </p:nvPicPr>
        <p:blipFill>
          <a:blip r:embed="rId3">
            <a:alphaModFix/>
          </a:blip>
          <a:stretch>
            <a:fillRect/>
          </a:stretch>
        </p:blipFill>
        <p:spPr>
          <a:xfrm>
            <a:off x="6062925" y="1376275"/>
            <a:ext cx="2784950" cy="3234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icholas template">
  <a:themeElements>
    <a:clrScheme name="Custom 347">
      <a:dk1>
        <a:srgbClr val="1E2124"/>
      </a:dk1>
      <a:lt1>
        <a:srgbClr val="FFFFFF"/>
      </a:lt1>
      <a:dk2>
        <a:srgbClr val="7C8894"/>
      </a:dk2>
      <a:lt2>
        <a:srgbClr val="E6ECEE"/>
      </a:lt2>
      <a:accent1>
        <a:srgbClr val="2AC3F3"/>
      </a:accent1>
      <a:accent2>
        <a:srgbClr val="004591"/>
      </a:accent2>
      <a:accent3>
        <a:srgbClr val="6BD8B6"/>
      </a:accent3>
      <a:accent4>
        <a:srgbClr val="A9E04B"/>
      </a:accent4>
      <a:accent5>
        <a:srgbClr val="F3C744"/>
      </a:accent5>
      <a:accent6>
        <a:srgbClr val="F37768"/>
      </a:accent6>
      <a:hlink>
        <a:srgbClr val="003C7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