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5fe96b5529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5fe96b5529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5fe96b5529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5fe96b5529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5fe96b5529_0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5fe96b5529_0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5fe96b5529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5fe96b5529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5fe96b5529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5fe96b5529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5fe96b5529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5fe96b5529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5fe96b5529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5fe96b5529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5fe96b5529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5fe96b5529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5fe96b5529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5fe96b5529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fe96b55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fe96b55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fe96b552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5fe96b552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fe96b552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fe96b552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5fe96b5529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5fe96b5529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5fe96b5529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5fe96b5529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5fe96b5529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5fe96b5529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5fe96b5529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5fe96b5529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5fe96b5529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5fe96b5529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Árboles de Decisión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Buscando una mejor opción</a:t>
            </a:r>
            <a:endParaRPr/>
          </a:p>
        </p:txBody>
      </p:sp>
      <p:cxnSp>
        <p:nvCxnSpPr>
          <p:cNvPr id="415" name="Google Shape;415;p22"/>
          <p:cNvCxnSpPr/>
          <p:nvPr/>
        </p:nvCxnSpPr>
        <p:spPr>
          <a:xfrm>
            <a:off x="868400" y="1810400"/>
            <a:ext cx="0" cy="3054000"/>
          </a:xfrm>
          <a:prstGeom prst="straightConnector1">
            <a:avLst/>
          </a:prstGeom>
          <a:noFill/>
          <a:ln cap="flat" cmpd="sng" w="28575">
            <a:solidFill>
              <a:schemeClr val="dk2"/>
            </a:solidFill>
            <a:prstDash val="solid"/>
            <a:round/>
            <a:headEnd len="med" w="med" type="stealth"/>
            <a:tailEnd len="med" w="med" type="none"/>
          </a:ln>
        </p:spPr>
      </p:cxnSp>
      <p:cxnSp>
        <p:nvCxnSpPr>
          <p:cNvPr id="416" name="Google Shape;416;p22"/>
          <p:cNvCxnSpPr/>
          <p:nvPr/>
        </p:nvCxnSpPr>
        <p:spPr>
          <a:xfrm>
            <a:off x="610825" y="4759275"/>
            <a:ext cx="4746900" cy="0"/>
          </a:xfrm>
          <a:prstGeom prst="straightConnector1">
            <a:avLst/>
          </a:prstGeom>
          <a:noFill/>
          <a:ln cap="flat" cmpd="sng" w="28575">
            <a:solidFill>
              <a:schemeClr val="dk2"/>
            </a:solidFill>
            <a:prstDash val="solid"/>
            <a:round/>
            <a:headEnd len="med" w="med" type="none"/>
            <a:tailEnd len="med" w="med" type="stealth"/>
          </a:ln>
        </p:spPr>
      </p:cxnSp>
      <p:sp>
        <p:nvSpPr>
          <p:cNvPr id="417" name="Google Shape;417;p22"/>
          <p:cNvSpPr txBox="1"/>
          <p:nvPr/>
        </p:nvSpPr>
        <p:spPr>
          <a:xfrm>
            <a:off x="654050" y="1410200"/>
            <a:ext cx="42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X</a:t>
            </a:r>
            <a:r>
              <a:rPr lang="es-419" sz="1000"/>
              <a:t>1</a:t>
            </a:r>
            <a:endParaRPr sz="1000"/>
          </a:p>
        </p:txBody>
      </p:sp>
      <p:sp>
        <p:nvSpPr>
          <p:cNvPr id="418" name="Google Shape;418;p22"/>
          <p:cNvSpPr txBox="1"/>
          <p:nvPr/>
        </p:nvSpPr>
        <p:spPr>
          <a:xfrm>
            <a:off x="5357725" y="4559175"/>
            <a:ext cx="42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X</a:t>
            </a:r>
            <a:r>
              <a:rPr lang="es-419" sz="1000"/>
              <a:t>2</a:t>
            </a:r>
            <a:endParaRPr sz="1000"/>
          </a:p>
        </p:txBody>
      </p:sp>
      <p:sp>
        <p:nvSpPr>
          <p:cNvPr id="419" name="Google Shape;419;p22"/>
          <p:cNvSpPr/>
          <p:nvPr/>
        </p:nvSpPr>
        <p:spPr>
          <a:xfrm>
            <a:off x="4609700" y="4171750"/>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4260950" y="3270713"/>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3732175" y="315112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3176200" y="4071850"/>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2710450" y="428282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2529675" y="344157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2338475" y="3862300"/>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2294150" y="212387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1378875" y="22964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1809350" y="25391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1591250" y="28973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a:off x="1378875" y="33202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1419800" y="39096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1837925" y="42144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1790025" y="34982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3706113" y="41979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4111938" y="38439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3682150" y="3668125"/>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3174063" y="34415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2559663" y="27191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2801075" y="24457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2947600" y="29096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4543400" y="36288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4974850" y="38622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4889650" y="31720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4884975" y="24817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4318525" y="26974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4296750" y="24031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3689513" y="2470225"/>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3309975" y="26153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3340175" y="20920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txBox="1"/>
          <p:nvPr>
            <p:ph idx="1" type="body"/>
          </p:nvPr>
        </p:nvSpPr>
        <p:spPr>
          <a:xfrm>
            <a:off x="5479050" y="1752600"/>
            <a:ext cx="3353100" cy="78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Particiones binarias.</a:t>
            </a:r>
            <a:endParaRPr/>
          </a:p>
          <a:p>
            <a:pPr indent="-342900" lvl="0" marL="457200" rtl="0" algn="l">
              <a:spcBef>
                <a:spcPts val="0"/>
              </a:spcBef>
              <a:spcAft>
                <a:spcPts val="0"/>
              </a:spcAft>
              <a:buSzPts val="1800"/>
              <a:buChar char="-"/>
            </a:pPr>
            <a:r>
              <a:rPr lang="es-419"/>
              <a:t>Grupos homogéneos.</a:t>
            </a:r>
            <a:endParaRPr/>
          </a:p>
        </p:txBody>
      </p:sp>
      <p:cxnSp>
        <p:nvCxnSpPr>
          <p:cNvPr id="451" name="Google Shape;451;p22"/>
          <p:cNvCxnSpPr/>
          <p:nvPr/>
        </p:nvCxnSpPr>
        <p:spPr>
          <a:xfrm>
            <a:off x="1087750" y="3133725"/>
            <a:ext cx="4322400" cy="0"/>
          </a:xfrm>
          <a:prstGeom prst="straightConnector1">
            <a:avLst/>
          </a:prstGeom>
          <a:noFill/>
          <a:ln cap="flat" cmpd="sng" w="9525">
            <a:solidFill>
              <a:schemeClr val="dk2"/>
            </a:solidFill>
            <a:prstDash val="solid"/>
            <a:round/>
            <a:headEnd len="med" w="med" type="none"/>
            <a:tailEnd len="med" w="med" type="none"/>
          </a:ln>
        </p:spPr>
      </p:cxnSp>
      <p:grpSp>
        <p:nvGrpSpPr>
          <p:cNvPr id="452" name="Google Shape;452;p22"/>
          <p:cNvGrpSpPr/>
          <p:nvPr/>
        </p:nvGrpSpPr>
        <p:grpSpPr>
          <a:xfrm>
            <a:off x="6229200" y="3041025"/>
            <a:ext cx="857400" cy="400200"/>
            <a:chOff x="5952975" y="3160625"/>
            <a:chExt cx="857400" cy="400200"/>
          </a:xfrm>
        </p:grpSpPr>
        <p:sp>
          <p:nvSpPr>
            <p:cNvPr id="453" name="Google Shape;453;p22"/>
            <p:cNvSpPr/>
            <p:nvPr/>
          </p:nvSpPr>
          <p:spPr>
            <a:xfrm flipH="1">
              <a:off x="5952975" y="3160625"/>
              <a:ext cx="428700" cy="400200"/>
            </a:xfrm>
            <a:prstGeom prst="flowChartDelay">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t>11</a:t>
              </a:r>
              <a:endParaRPr sz="1200"/>
            </a:p>
          </p:txBody>
        </p:sp>
        <p:sp>
          <p:nvSpPr>
            <p:cNvPr id="454" name="Google Shape;454;p22"/>
            <p:cNvSpPr/>
            <p:nvPr/>
          </p:nvSpPr>
          <p:spPr>
            <a:xfrm>
              <a:off x="6381675" y="3160625"/>
              <a:ext cx="428700" cy="400200"/>
            </a:xfrm>
            <a:prstGeom prst="flowChartDelay">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7</a:t>
              </a:r>
              <a:endParaRPr sz="1200"/>
            </a:p>
          </p:txBody>
        </p:sp>
      </p:grpSp>
      <p:sp>
        <p:nvSpPr>
          <p:cNvPr id="455" name="Google Shape;455;p22"/>
          <p:cNvSpPr/>
          <p:nvPr/>
        </p:nvSpPr>
        <p:spPr>
          <a:xfrm>
            <a:off x="6784150" y="2505250"/>
            <a:ext cx="857400" cy="4002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solidFill>
                  <a:schemeClr val="dk1"/>
                </a:solidFill>
              </a:rPr>
              <a:t>X</a:t>
            </a:r>
            <a:r>
              <a:rPr lang="es-419" sz="800">
                <a:solidFill>
                  <a:schemeClr val="dk1"/>
                </a:solidFill>
              </a:rPr>
              <a:t>1</a:t>
            </a:r>
            <a:r>
              <a:rPr lang="es-419" sz="1200">
                <a:solidFill>
                  <a:schemeClr val="dk1"/>
                </a:solidFill>
              </a:rPr>
              <a:t> ≤ 4</a:t>
            </a:r>
            <a:endParaRPr/>
          </a:p>
        </p:txBody>
      </p:sp>
      <p:cxnSp>
        <p:nvCxnSpPr>
          <p:cNvPr id="456" name="Google Shape;456;p22"/>
          <p:cNvCxnSpPr>
            <a:stCxn id="455" idx="1"/>
          </p:cNvCxnSpPr>
          <p:nvPr/>
        </p:nvCxnSpPr>
        <p:spPr>
          <a:xfrm flipH="1">
            <a:off x="6650350" y="2705350"/>
            <a:ext cx="133800" cy="323400"/>
          </a:xfrm>
          <a:prstGeom prst="straightConnector1">
            <a:avLst/>
          </a:prstGeom>
          <a:noFill/>
          <a:ln cap="flat" cmpd="sng" w="9525">
            <a:solidFill>
              <a:schemeClr val="dk2"/>
            </a:solidFill>
            <a:prstDash val="solid"/>
            <a:round/>
            <a:headEnd len="med" w="med" type="none"/>
            <a:tailEnd len="med" w="med" type="triangle"/>
          </a:ln>
        </p:spPr>
      </p:cxnSp>
      <p:cxnSp>
        <p:nvCxnSpPr>
          <p:cNvPr id="457" name="Google Shape;457;p22"/>
          <p:cNvCxnSpPr>
            <a:stCxn id="455" idx="3"/>
          </p:cNvCxnSpPr>
          <p:nvPr/>
        </p:nvCxnSpPr>
        <p:spPr>
          <a:xfrm>
            <a:off x="7641550" y="2705350"/>
            <a:ext cx="161400" cy="294900"/>
          </a:xfrm>
          <a:prstGeom prst="straightConnector1">
            <a:avLst/>
          </a:prstGeom>
          <a:noFill/>
          <a:ln cap="flat" cmpd="sng" w="9525">
            <a:solidFill>
              <a:schemeClr val="dk2"/>
            </a:solidFill>
            <a:prstDash val="solid"/>
            <a:round/>
            <a:headEnd len="med" w="med" type="none"/>
            <a:tailEnd len="med" w="med" type="triangle"/>
          </a:ln>
        </p:spPr>
      </p:cxnSp>
      <p:grpSp>
        <p:nvGrpSpPr>
          <p:cNvPr id="458" name="Google Shape;458;p22"/>
          <p:cNvGrpSpPr/>
          <p:nvPr/>
        </p:nvGrpSpPr>
        <p:grpSpPr>
          <a:xfrm>
            <a:off x="7384225" y="3002900"/>
            <a:ext cx="857400" cy="400200"/>
            <a:chOff x="5952975" y="3160625"/>
            <a:chExt cx="857400" cy="400200"/>
          </a:xfrm>
        </p:grpSpPr>
        <p:sp>
          <p:nvSpPr>
            <p:cNvPr id="459" name="Google Shape;459;p22"/>
            <p:cNvSpPr/>
            <p:nvPr/>
          </p:nvSpPr>
          <p:spPr>
            <a:xfrm flipH="1">
              <a:off x="5952975" y="3160625"/>
              <a:ext cx="428700" cy="400200"/>
            </a:xfrm>
            <a:prstGeom prst="flowChartDelay">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12</a:t>
              </a:r>
              <a:endParaRPr sz="1200"/>
            </a:p>
          </p:txBody>
        </p:sp>
        <p:sp>
          <p:nvSpPr>
            <p:cNvPr id="460" name="Google Shape;460;p22"/>
            <p:cNvSpPr/>
            <p:nvPr/>
          </p:nvSpPr>
          <p:spPr>
            <a:xfrm>
              <a:off x="6381675" y="3160625"/>
              <a:ext cx="428700" cy="400200"/>
            </a:xfrm>
            <a:prstGeom prst="flowChartDelay">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1</a:t>
              </a:r>
              <a:endParaRPr sz="1200"/>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Buscando una mejor opción - Función de Costo</a:t>
            </a:r>
            <a:endParaRPr/>
          </a:p>
        </p:txBody>
      </p:sp>
      <p:sp>
        <p:nvSpPr>
          <p:cNvPr id="466" name="Google Shape;466;p23"/>
          <p:cNvSpPr txBox="1"/>
          <p:nvPr>
            <p:ph idx="1" type="body"/>
          </p:nvPr>
        </p:nvSpPr>
        <p:spPr>
          <a:xfrm>
            <a:off x="478150" y="1171575"/>
            <a:ext cx="8354100" cy="358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Nodo Hijo</a:t>
            </a:r>
            <a:r>
              <a:rPr lang="es-419"/>
              <a:t> 1 (X</a:t>
            </a:r>
            <a:r>
              <a:rPr lang="es-419" sz="1300"/>
              <a:t>1</a:t>
            </a:r>
            <a:r>
              <a:rPr lang="es-419"/>
              <a:t> ≤ 4)</a:t>
            </a:r>
            <a:endParaRPr/>
          </a:p>
          <a:p>
            <a:pPr indent="-342900" lvl="0" marL="457200" rtl="0" algn="l">
              <a:spcBef>
                <a:spcPts val="1200"/>
              </a:spcBef>
              <a:spcAft>
                <a:spcPts val="0"/>
              </a:spcAft>
              <a:buSzPts val="1800"/>
              <a:buChar char="-"/>
            </a:pPr>
            <a:r>
              <a:rPr lang="es-419"/>
              <a:t>Índice Gini = 1 - (11/18)^2 - (7/18)^2 = 0.4753</a:t>
            </a:r>
            <a:endParaRPr/>
          </a:p>
          <a:p>
            <a:pPr indent="-342900" lvl="0" marL="457200" rtl="0" algn="l">
              <a:spcBef>
                <a:spcPts val="0"/>
              </a:spcBef>
              <a:spcAft>
                <a:spcPts val="0"/>
              </a:spcAft>
              <a:buSzPts val="1800"/>
              <a:buChar char="-"/>
            </a:pPr>
            <a:r>
              <a:rPr lang="es-419"/>
              <a:t>Impureza = </a:t>
            </a:r>
            <a:r>
              <a:rPr lang="es-419"/>
              <a:t>0.4753 * (18/31) = 0.2760</a:t>
            </a:r>
            <a:endParaRPr/>
          </a:p>
          <a:p>
            <a:pPr indent="0" lvl="0" marL="0" rtl="0" algn="l">
              <a:spcBef>
                <a:spcPts val="1200"/>
              </a:spcBef>
              <a:spcAft>
                <a:spcPts val="0"/>
              </a:spcAft>
              <a:buNone/>
            </a:pPr>
            <a:r>
              <a:rPr lang="es-419"/>
              <a:t>Nodo Hijo 2 (X</a:t>
            </a:r>
            <a:r>
              <a:rPr lang="es-419" sz="1300"/>
              <a:t>1</a:t>
            </a:r>
            <a:r>
              <a:rPr lang="es-419"/>
              <a:t> &gt; 4)</a:t>
            </a:r>
            <a:endParaRPr/>
          </a:p>
          <a:p>
            <a:pPr indent="-342900" lvl="0" marL="457200" rtl="0" algn="l">
              <a:spcBef>
                <a:spcPts val="1200"/>
              </a:spcBef>
              <a:spcAft>
                <a:spcPts val="0"/>
              </a:spcAft>
              <a:buSzPts val="1800"/>
              <a:buChar char="-"/>
            </a:pPr>
            <a:r>
              <a:rPr lang="es-419"/>
              <a:t>Índice Gini = 1 - (12/13)^2 - (1/13)^2 = 0.1420 </a:t>
            </a:r>
            <a:endParaRPr/>
          </a:p>
          <a:p>
            <a:pPr indent="-342900" lvl="0" marL="457200" rtl="0" algn="l">
              <a:spcBef>
                <a:spcPts val="0"/>
              </a:spcBef>
              <a:spcAft>
                <a:spcPts val="0"/>
              </a:spcAft>
              <a:buSzPts val="1800"/>
              <a:buChar char="-"/>
            </a:pPr>
            <a:r>
              <a:rPr lang="es-419"/>
              <a:t>Impureza = 0.1420 * (13/31) = 0.0596</a:t>
            </a:r>
            <a:endParaRPr/>
          </a:p>
          <a:p>
            <a:pPr indent="0" lvl="0" marL="0" rtl="0" algn="l">
              <a:spcBef>
                <a:spcPts val="1200"/>
              </a:spcBef>
              <a:spcAft>
                <a:spcPts val="0"/>
              </a:spcAft>
              <a:buNone/>
            </a:pPr>
            <a:r>
              <a:rPr lang="es-419"/>
              <a:t>Nodo Padre</a:t>
            </a:r>
            <a:endParaRPr/>
          </a:p>
          <a:p>
            <a:pPr indent="-342900" lvl="0" marL="457200" rtl="0" algn="l">
              <a:spcBef>
                <a:spcPts val="1200"/>
              </a:spcBef>
              <a:spcAft>
                <a:spcPts val="0"/>
              </a:spcAft>
              <a:buSzPts val="1800"/>
              <a:buChar char="-"/>
            </a:pPr>
            <a:r>
              <a:rPr lang="es-419"/>
              <a:t>Impureza = 0.2760 + 0.0596 = 0.3355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Algoritmo CART</a:t>
            </a:r>
            <a:endParaRPr/>
          </a:p>
        </p:txBody>
      </p:sp>
      <p:sp>
        <p:nvSpPr>
          <p:cNvPr id="472" name="Google Shape;472;p24"/>
          <p:cNvSpPr txBox="1"/>
          <p:nvPr>
            <p:ph idx="1" type="body"/>
          </p:nvPr>
        </p:nvSpPr>
        <p:spPr>
          <a:xfrm>
            <a:off x="478150" y="1171575"/>
            <a:ext cx="8354100" cy="358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Calcular todos los posibles </a:t>
            </a:r>
            <a:r>
              <a:rPr b="1" lang="es-419"/>
              <a:t>umbrales</a:t>
            </a:r>
            <a:r>
              <a:rPr lang="es-419"/>
              <a:t>.</a:t>
            </a:r>
            <a:endParaRPr/>
          </a:p>
          <a:p>
            <a:pPr indent="-342900" lvl="0" marL="457200" rtl="0" algn="l">
              <a:spcBef>
                <a:spcPts val="0"/>
              </a:spcBef>
              <a:spcAft>
                <a:spcPts val="0"/>
              </a:spcAft>
              <a:buSzPts val="1800"/>
              <a:buChar char="-"/>
            </a:pPr>
            <a:r>
              <a:rPr lang="es-419"/>
              <a:t>Calcular </a:t>
            </a:r>
            <a:r>
              <a:rPr b="1" lang="es-419"/>
              <a:t>índices Gini</a:t>
            </a:r>
            <a:r>
              <a:rPr lang="es-419"/>
              <a:t> de los nodos hijos.</a:t>
            </a:r>
            <a:endParaRPr/>
          </a:p>
          <a:p>
            <a:pPr indent="-342900" lvl="0" marL="457200" rtl="0" algn="l">
              <a:spcBef>
                <a:spcPts val="0"/>
              </a:spcBef>
              <a:spcAft>
                <a:spcPts val="0"/>
              </a:spcAft>
              <a:buSzPts val="1800"/>
              <a:buChar char="-"/>
            </a:pPr>
            <a:r>
              <a:rPr lang="es-419"/>
              <a:t>Calcular </a:t>
            </a:r>
            <a:r>
              <a:rPr b="1" lang="es-419"/>
              <a:t>función de costo</a:t>
            </a:r>
            <a:r>
              <a:rPr lang="es-419"/>
              <a:t> del nodo padre.</a:t>
            </a:r>
            <a:endParaRPr/>
          </a:p>
          <a:p>
            <a:pPr indent="-342900" lvl="0" marL="457200" rtl="0" algn="l">
              <a:spcBef>
                <a:spcPts val="0"/>
              </a:spcBef>
              <a:spcAft>
                <a:spcPts val="0"/>
              </a:spcAft>
              <a:buSzPts val="1800"/>
              <a:buChar char="-"/>
            </a:pPr>
            <a:r>
              <a:rPr lang="es-419"/>
              <a:t>Escoger el umbral con </a:t>
            </a:r>
            <a:r>
              <a:rPr b="1" lang="es-419"/>
              <a:t>menor costo</a:t>
            </a:r>
            <a:r>
              <a:rPr lang="es-419"/>
              <a:t>. </a:t>
            </a:r>
            <a:endParaRPr/>
          </a:p>
          <a:p>
            <a:pPr indent="-342900" lvl="0" marL="457200" rtl="0" algn="l">
              <a:spcBef>
                <a:spcPts val="0"/>
              </a:spcBef>
              <a:spcAft>
                <a:spcPts val="0"/>
              </a:spcAft>
              <a:buSzPts val="1800"/>
              <a:buChar char="-"/>
            </a:pPr>
            <a:r>
              <a:rPr lang="es-419"/>
              <a:t>Repetir hasta sólo tener nodos hoja o alcanzar criterios de parada.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5"/>
          <p:cNvSpPr/>
          <p:nvPr/>
        </p:nvSpPr>
        <p:spPr>
          <a:xfrm>
            <a:off x="1080350" y="1902425"/>
            <a:ext cx="4323600" cy="27045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a:off x="2173600" y="1903675"/>
            <a:ext cx="342300" cy="1238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a:off x="3538775" y="3133725"/>
            <a:ext cx="1865100" cy="4002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p:nvPr/>
        </p:nvSpPr>
        <p:spPr>
          <a:xfrm>
            <a:off x="2183125" y="3143250"/>
            <a:ext cx="1381200" cy="14637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Criterios de parada (Evitar overfitting)</a:t>
            </a:r>
            <a:endParaRPr/>
          </a:p>
        </p:txBody>
      </p:sp>
      <p:cxnSp>
        <p:nvCxnSpPr>
          <p:cNvPr id="482" name="Google Shape;482;p25"/>
          <p:cNvCxnSpPr/>
          <p:nvPr/>
        </p:nvCxnSpPr>
        <p:spPr>
          <a:xfrm>
            <a:off x="868400" y="1810400"/>
            <a:ext cx="0" cy="3054000"/>
          </a:xfrm>
          <a:prstGeom prst="straightConnector1">
            <a:avLst/>
          </a:prstGeom>
          <a:noFill/>
          <a:ln cap="flat" cmpd="sng" w="28575">
            <a:solidFill>
              <a:schemeClr val="dk2"/>
            </a:solidFill>
            <a:prstDash val="solid"/>
            <a:round/>
            <a:headEnd len="med" w="med" type="stealth"/>
            <a:tailEnd len="med" w="med" type="none"/>
          </a:ln>
        </p:spPr>
      </p:cxnSp>
      <p:cxnSp>
        <p:nvCxnSpPr>
          <p:cNvPr id="483" name="Google Shape;483;p25"/>
          <p:cNvCxnSpPr/>
          <p:nvPr/>
        </p:nvCxnSpPr>
        <p:spPr>
          <a:xfrm>
            <a:off x="610825" y="4759275"/>
            <a:ext cx="4746900" cy="0"/>
          </a:xfrm>
          <a:prstGeom prst="straightConnector1">
            <a:avLst/>
          </a:prstGeom>
          <a:noFill/>
          <a:ln cap="flat" cmpd="sng" w="28575">
            <a:solidFill>
              <a:schemeClr val="dk2"/>
            </a:solidFill>
            <a:prstDash val="solid"/>
            <a:round/>
            <a:headEnd len="med" w="med" type="none"/>
            <a:tailEnd len="med" w="med" type="stealth"/>
          </a:ln>
        </p:spPr>
      </p:cxnSp>
      <p:sp>
        <p:nvSpPr>
          <p:cNvPr id="484" name="Google Shape;484;p25"/>
          <p:cNvSpPr txBox="1"/>
          <p:nvPr/>
        </p:nvSpPr>
        <p:spPr>
          <a:xfrm>
            <a:off x="654050" y="1410200"/>
            <a:ext cx="42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X</a:t>
            </a:r>
            <a:r>
              <a:rPr lang="es-419" sz="1000"/>
              <a:t>1</a:t>
            </a:r>
            <a:endParaRPr sz="1000"/>
          </a:p>
        </p:txBody>
      </p:sp>
      <p:sp>
        <p:nvSpPr>
          <p:cNvPr id="485" name="Google Shape;485;p25"/>
          <p:cNvSpPr txBox="1"/>
          <p:nvPr/>
        </p:nvSpPr>
        <p:spPr>
          <a:xfrm>
            <a:off x="5357725" y="4559175"/>
            <a:ext cx="42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X</a:t>
            </a:r>
            <a:r>
              <a:rPr lang="es-419" sz="1000"/>
              <a:t>2</a:t>
            </a:r>
            <a:endParaRPr sz="1000"/>
          </a:p>
        </p:txBody>
      </p:sp>
      <p:cxnSp>
        <p:nvCxnSpPr>
          <p:cNvPr id="486" name="Google Shape;486;p25"/>
          <p:cNvCxnSpPr/>
          <p:nvPr/>
        </p:nvCxnSpPr>
        <p:spPr>
          <a:xfrm>
            <a:off x="2173600" y="1903925"/>
            <a:ext cx="0" cy="2714700"/>
          </a:xfrm>
          <a:prstGeom prst="straightConnector1">
            <a:avLst/>
          </a:prstGeom>
          <a:noFill/>
          <a:ln cap="flat" cmpd="sng" w="9525">
            <a:solidFill>
              <a:schemeClr val="dk2"/>
            </a:solidFill>
            <a:prstDash val="solid"/>
            <a:round/>
            <a:headEnd len="med" w="med" type="none"/>
            <a:tailEnd len="med" w="med" type="none"/>
          </a:ln>
        </p:spPr>
      </p:cxnSp>
      <p:sp>
        <p:nvSpPr>
          <p:cNvPr id="487" name="Google Shape;487;p25"/>
          <p:cNvSpPr/>
          <p:nvPr/>
        </p:nvSpPr>
        <p:spPr>
          <a:xfrm>
            <a:off x="4609700" y="4171750"/>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
          <p:cNvSpPr/>
          <p:nvPr/>
        </p:nvSpPr>
        <p:spPr>
          <a:xfrm>
            <a:off x="4260950" y="3270713"/>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5"/>
          <p:cNvSpPr/>
          <p:nvPr/>
        </p:nvSpPr>
        <p:spPr>
          <a:xfrm>
            <a:off x="3732175" y="315112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5"/>
          <p:cNvSpPr/>
          <p:nvPr/>
        </p:nvSpPr>
        <p:spPr>
          <a:xfrm>
            <a:off x="3176200" y="4071850"/>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5"/>
          <p:cNvSpPr/>
          <p:nvPr/>
        </p:nvSpPr>
        <p:spPr>
          <a:xfrm>
            <a:off x="2710450" y="428282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5"/>
          <p:cNvSpPr/>
          <p:nvPr/>
        </p:nvSpPr>
        <p:spPr>
          <a:xfrm>
            <a:off x="2529675" y="344157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5"/>
          <p:cNvSpPr/>
          <p:nvPr/>
        </p:nvSpPr>
        <p:spPr>
          <a:xfrm>
            <a:off x="2338475" y="3862300"/>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5"/>
          <p:cNvSpPr/>
          <p:nvPr/>
        </p:nvSpPr>
        <p:spPr>
          <a:xfrm>
            <a:off x="2294150" y="212387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5"/>
          <p:cNvSpPr/>
          <p:nvPr/>
        </p:nvSpPr>
        <p:spPr>
          <a:xfrm>
            <a:off x="1378875" y="22964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5"/>
          <p:cNvSpPr/>
          <p:nvPr/>
        </p:nvSpPr>
        <p:spPr>
          <a:xfrm>
            <a:off x="1809350" y="25391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p:nvPr/>
        </p:nvSpPr>
        <p:spPr>
          <a:xfrm>
            <a:off x="1591250" y="28973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5"/>
          <p:cNvSpPr/>
          <p:nvPr/>
        </p:nvSpPr>
        <p:spPr>
          <a:xfrm>
            <a:off x="1378875" y="33202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5"/>
          <p:cNvSpPr/>
          <p:nvPr/>
        </p:nvSpPr>
        <p:spPr>
          <a:xfrm>
            <a:off x="1419800" y="39096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a:off x="1837925" y="42144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1790025" y="34982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3706113" y="41979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4111938" y="38439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3682150" y="3668125"/>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3174063" y="34415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2559663" y="27191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2801075" y="24457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2947600" y="29096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4543400" y="36288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4974850" y="38622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4889650" y="31720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4884975" y="24817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4318525" y="26974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4296750" y="24031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3689513" y="2470225"/>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3309975" y="26153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3340175" y="20920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txBox="1"/>
          <p:nvPr>
            <p:ph idx="1" type="body"/>
          </p:nvPr>
        </p:nvSpPr>
        <p:spPr>
          <a:xfrm>
            <a:off x="5479050" y="1752600"/>
            <a:ext cx="3353100" cy="30069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s-419"/>
              <a:t>P</a:t>
            </a:r>
            <a:r>
              <a:rPr lang="es-419"/>
              <a:t>re-poda</a:t>
            </a:r>
            <a:endParaRPr/>
          </a:p>
          <a:p>
            <a:pPr indent="-300037" lvl="0" marL="457200" rtl="0" algn="l">
              <a:spcBef>
                <a:spcPts val="1200"/>
              </a:spcBef>
              <a:spcAft>
                <a:spcPts val="0"/>
              </a:spcAft>
              <a:buSzPct val="100000"/>
              <a:buChar char="-"/>
            </a:pPr>
            <a:r>
              <a:rPr lang="es-419"/>
              <a:t>Profundidad máxima.</a:t>
            </a:r>
            <a:endParaRPr/>
          </a:p>
          <a:p>
            <a:pPr indent="-300037" lvl="0" marL="457200" rtl="0" algn="l">
              <a:spcBef>
                <a:spcPts val="0"/>
              </a:spcBef>
              <a:spcAft>
                <a:spcPts val="0"/>
              </a:spcAft>
              <a:buSzPct val="100000"/>
              <a:buChar char="-"/>
            </a:pPr>
            <a:r>
              <a:rPr lang="es-419"/>
              <a:t>Mínimo número de datos por nodo (para seguir partiendo).</a:t>
            </a:r>
            <a:endParaRPr/>
          </a:p>
          <a:p>
            <a:pPr indent="-300037" lvl="0" marL="457200" rtl="0" algn="l">
              <a:spcBef>
                <a:spcPts val="0"/>
              </a:spcBef>
              <a:spcAft>
                <a:spcPts val="0"/>
              </a:spcAft>
              <a:buSzPct val="100000"/>
              <a:buChar char="-"/>
            </a:pPr>
            <a:r>
              <a:rPr lang="es-419"/>
              <a:t>Mínimo número de datos por hoja.</a:t>
            </a:r>
            <a:endParaRPr/>
          </a:p>
          <a:p>
            <a:pPr indent="0" lvl="0" marL="0" rtl="0" algn="l">
              <a:spcBef>
                <a:spcPts val="1200"/>
              </a:spcBef>
              <a:spcAft>
                <a:spcPts val="0"/>
              </a:spcAft>
              <a:buNone/>
            </a:pPr>
            <a:r>
              <a:rPr lang="es-419"/>
              <a:t>Post poda</a:t>
            </a:r>
            <a:endParaRPr/>
          </a:p>
          <a:p>
            <a:pPr indent="-300037" lvl="0" marL="457200" rtl="0" algn="l">
              <a:spcBef>
                <a:spcPts val="1200"/>
              </a:spcBef>
              <a:spcAft>
                <a:spcPts val="0"/>
              </a:spcAft>
              <a:buSzPct val="100000"/>
              <a:buChar char="-"/>
            </a:pPr>
            <a:r>
              <a:rPr lang="es-419"/>
              <a:t>Eliminar nodos.</a:t>
            </a:r>
            <a:endParaRPr/>
          </a:p>
          <a:p>
            <a:pPr indent="-300037" lvl="0" marL="457200" rtl="0" algn="l">
              <a:spcBef>
                <a:spcPts val="0"/>
              </a:spcBef>
              <a:spcAft>
                <a:spcPts val="0"/>
              </a:spcAft>
              <a:buSzPct val="100000"/>
              <a:buChar char="-"/>
            </a:pPr>
            <a:r>
              <a:rPr lang="es-419"/>
              <a:t>Poda de complejidad de costos.</a:t>
            </a:r>
            <a:endParaRPr/>
          </a:p>
          <a:p>
            <a:pPr indent="-300037" lvl="0" marL="457200" rtl="0" algn="l">
              <a:spcBef>
                <a:spcPts val="0"/>
              </a:spcBef>
              <a:spcAft>
                <a:spcPts val="0"/>
              </a:spcAft>
              <a:buSzPct val="100000"/>
              <a:buChar char="-"/>
            </a:pPr>
            <a:r>
              <a:rPr lang="es-419"/>
              <a:t>Hiperparámetro alpha, que controla nivel de overfitting (con alpha 0 para ningún recorte)</a:t>
            </a:r>
            <a:endParaRPr/>
          </a:p>
          <a:p>
            <a:pPr indent="-300037" lvl="0" marL="457200" rtl="0" algn="l">
              <a:spcBef>
                <a:spcPts val="0"/>
              </a:spcBef>
              <a:spcAft>
                <a:spcPts val="0"/>
              </a:spcAft>
              <a:buSzPct val="100000"/>
              <a:buChar char="-"/>
            </a:pPr>
            <a:r>
              <a:rPr lang="es-419"/>
              <a:t>Alpha ideal balance precisión datos entrenamiento y validación.</a:t>
            </a:r>
            <a:endParaRPr/>
          </a:p>
        </p:txBody>
      </p:sp>
      <p:cxnSp>
        <p:nvCxnSpPr>
          <p:cNvPr id="519" name="Google Shape;519;p25"/>
          <p:cNvCxnSpPr/>
          <p:nvPr/>
        </p:nvCxnSpPr>
        <p:spPr>
          <a:xfrm>
            <a:off x="2158900" y="3133725"/>
            <a:ext cx="3226500" cy="0"/>
          </a:xfrm>
          <a:prstGeom prst="straightConnector1">
            <a:avLst/>
          </a:prstGeom>
          <a:noFill/>
          <a:ln cap="flat" cmpd="sng" w="9525">
            <a:solidFill>
              <a:schemeClr val="dk2"/>
            </a:solidFill>
            <a:prstDash val="solid"/>
            <a:round/>
            <a:headEnd len="med" w="med" type="none"/>
            <a:tailEnd len="med" w="med" type="none"/>
          </a:ln>
        </p:spPr>
      </p:cxnSp>
      <p:cxnSp>
        <p:nvCxnSpPr>
          <p:cNvPr id="520" name="Google Shape;520;p25"/>
          <p:cNvCxnSpPr/>
          <p:nvPr/>
        </p:nvCxnSpPr>
        <p:spPr>
          <a:xfrm>
            <a:off x="3564250" y="3124200"/>
            <a:ext cx="5700" cy="1493400"/>
          </a:xfrm>
          <a:prstGeom prst="straightConnector1">
            <a:avLst/>
          </a:prstGeom>
          <a:noFill/>
          <a:ln cap="flat" cmpd="sng" w="9525">
            <a:solidFill>
              <a:schemeClr val="dk2"/>
            </a:solidFill>
            <a:prstDash val="solid"/>
            <a:round/>
            <a:headEnd len="med" w="med" type="none"/>
            <a:tailEnd len="med" w="med" type="none"/>
          </a:ln>
        </p:spPr>
      </p:cxnSp>
      <p:cxnSp>
        <p:nvCxnSpPr>
          <p:cNvPr id="521" name="Google Shape;521;p25"/>
          <p:cNvCxnSpPr/>
          <p:nvPr/>
        </p:nvCxnSpPr>
        <p:spPr>
          <a:xfrm>
            <a:off x="2515825" y="1895475"/>
            <a:ext cx="0" cy="1238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Métricas - Matriz de Confusión</a:t>
            </a:r>
            <a:endParaRPr/>
          </a:p>
        </p:txBody>
      </p:sp>
      <p:sp>
        <p:nvSpPr>
          <p:cNvPr id="527" name="Google Shape;527;p26"/>
          <p:cNvSpPr txBox="1"/>
          <p:nvPr>
            <p:ph idx="1" type="body"/>
          </p:nvPr>
        </p:nvSpPr>
        <p:spPr>
          <a:xfrm>
            <a:off x="478150" y="1171575"/>
            <a:ext cx="8354100" cy="358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s-419"/>
              <a:t>Es una tabla que nos ayuda a entender cómo el modelo de clasificación realiza predicciones en comparación con los valores reales. Tiene cuatro componentes principales:</a:t>
            </a:r>
            <a:endParaRPr/>
          </a:p>
          <a:p>
            <a:pPr indent="-342900" lvl="0" marL="457200" rtl="0" algn="l">
              <a:spcBef>
                <a:spcPts val="1200"/>
              </a:spcBef>
              <a:spcAft>
                <a:spcPts val="0"/>
              </a:spcAft>
              <a:buSzPts val="1800"/>
              <a:buChar char="-"/>
            </a:pPr>
            <a:r>
              <a:rPr b="1" lang="es-419"/>
              <a:t>Verdaderos Positivos (VP)</a:t>
            </a:r>
            <a:r>
              <a:rPr lang="es-419"/>
              <a:t>: El modelo predijo correctamente que la clase era positiva.</a:t>
            </a:r>
            <a:endParaRPr/>
          </a:p>
          <a:p>
            <a:pPr indent="-342900" lvl="0" marL="457200" rtl="0" algn="l">
              <a:spcBef>
                <a:spcPts val="0"/>
              </a:spcBef>
              <a:spcAft>
                <a:spcPts val="0"/>
              </a:spcAft>
              <a:buSzPts val="1800"/>
              <a:buChar char="-"/>
            </a:pPr>
            <a:r>
              <a:rPr b="1" lang="es-419"/>
              <a:t>Verdaderos Negativos (VN)</a:t>
            </a:r>
            <a:r>
              <a:rPr lang="es-419"/>
              <a:t>: El modelo predijo correctamente que la clase era negativa.</a:t>
            </a:r>
            <a:endParaRPr/>
          </a:p>
          <a:p>
            <a:pPr indent="-342900" lvl="0" marL="457200" rtl="0" algn="l">
              <a:spcBef>
                <a:spcPts val="0"/>
              </a:spcBef>
              <a:spcAft>
                <a:spcPts val="0"/>
              </a:spcAft>
              <a:buSzPts val="1800"/>
              <a:buChar char="-"/>
            </a:pPr>
            <a:r>
              <a:rPr b="1" lang="es-419"/>
              <a:t>Falsos Positivos (FP)</a:t>
            </a:r>
            <a:r>
              <a:rPr lang="es-419"/>
              <a:t>: El modelo predijo incorrectamente que la clase era positiva cuando era negativa.</a:t>
            </a:r>
            <a:endParaRPr/>
          </a:p>
          <a:p>
            <a:pPr indent="-342900" lvl="0" marL="457200" rtl="0" algn="l">
              <a:spcBef>
                <a:spcPts val="0"/>
              </a:spcBef>
              <a:spcAft>
                <a:spcPts val="0"/>
              </a:spcAft>
              <a:buSzPts val="1800"/>
              <a:buChar char="-"/>
            </a:pPr>
            <a:r>
              <a:rPr b="1" lang="es-419"/>
              <a:t>Falsos Negativos (FN)</a:t>
            </a:r>
            <a:r>
              <a:rPr lang="es-419"/>
              <a:t>: El modelo predijo incorrectamente que la clase era negativa cuando era positiva.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Métricas - Exactitud (Accuracy)</a:t>
            </a:r>
            <a:endParaRPr/>
          </a:p>
        </p:txBody>
      </p:sp>
      <p:sp>
        <p:nvSpPr>
          <p:cNvPr id="533" name="Google Shape;533;p27"/>
          <p:cNvSpPr txBox="1"/>
          <p:nvPr>
            <p:ph idx="1" type="body"/>
          </p:nvPr>
        </p:nvSpPr>
        <p:spPr>
          <a:xfrm>
            <a:off x="478150" y="1171575"/>
            <a:ext cx="8354100" cy="358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s-419"/>
              <a:t>Fórmula</a:t>
            </a:r>
            <a:r>
              <a:rPr lang="es-419"/>
              <a:t>: Exactitud = (VP + VN)/(VP + VN + FP + FN)</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s-419"/>
              <a:t>Intuición</a:t>
            </a:r>
            <a:r>
              <a:rPr lang="es-419"/>
              <a:t>: La exactitud te da una medida de cuántas predicciones hizo correctamente el modelo en comparación con el total de predicciones. El término "exactitud" en otros contextos se refiere a qué tan cercano está algo a la verdad o a lo correcto. En este contexto, es una medida general de qué tan "exacto" o correcto es el modelo.</a:t>
            </a:r>
            <a:endParaRPr/>
          </a:p>
          <a:p>
            <a:pPr indent="0" lvl="0" marL="0" rtl="0" algn="l">
              <a:spcBef>
                <a:spcPts val="1200"/>
              </a:spcBef>
              <a:spcAft>
                <a:spcPts val="0"/>
              </a:spcAft>
              <a:buNone/>
            </a:pPr>
            <a:r>
              <a:t/>
            </a:r>
            <a:endParaRPr b="1"/>
          </a:p>
          <a:p>
            <a:pPr indent="0" lvl="0" marL="0" rtl="0" algn="l">
              <a:spcBef>
                <a:spcPts val="1200"/>
              </a:spcBef>
              <a:spcAft>
                <a:spcPts val="1200"/>
              </a:spcAft>
              <a:buNone/>
            </a:pPr>
            <a:r>
              <a:rPr b="1" lang="es-419"/>
              <a:t>Cuándo utilizar</a:t>
            </a:r>
            <a:r>
              <a:rPr lang="es-419"/>
              <a:t>: </a:t>
            </a:r>
            <a:r>
              <a:rPr lang="es-419"/>
              <a:t>Utilizada cuando se requiere una medida general de la calidad del modelo y las clases están equilibradas.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Métricas - </a:t>
            </a:r>
            <a:r>
              <a:rPr lang="es-419"/>
              <a:t>Precisión (Precision)</a:t>
            </a:r>
            <a:endParaRPr/>
          </a:p>
        </p:txBody>
      </p:sp>
      <p:sp>
        <p:nvSpPr>
          <p:cNvPr id="539" name="Google Shape;539;p28"/>
          <p:cNvSpPr txBox="1"/>
          <p:nvPr>
            <p:ph idx="1" type="body"/>
          </p:nvPr>
        </p:nvSpPr>
        <p:spPr>
          <a:xfrm>
            <a:off x="478200" y="1133475"/>
            <a:ext cx="8354100" cy="358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t>Fórmula</a:t>
            </a:r>
            <a:r>
              <a:rPr lang="es-419"/>
              <a:t>: Precisión = VP/(VP + FP)</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s-419"/>
              <a:t>Intuición</a:t>
            </a:r>
            <a:r>
              <a:rPr lang="es-419"/>
              <a:t>: La precisión te dice qué proporción de predicciones positivas fueron realmente correctas. Piensa en la precisión como una medida de cuán "precisas" fueron tus predicciones positivas, sin tener en cuenta las negativas.</a:t>
            </a:r>
            <a:endParaRPr/>
          </a:p>
          <a:p>
            <a:pPr indent="0" lvl="0" marL="0" rtl="0" algn="l">
              <a:spcBef>
                <a:spcPts val="1200"/>
              </a:spcBef>
              <a:spcAft>
                <a:spcPts val="0"/>
              </a:spcAft>
              <a:buNone/>
            </a:pPr>
            <a:r>
              <a:t/>
            </a:r>
            <a:endParaRPr b="1"/>
          </a:p>
          <a:p>
            <a:pPr indent="0" lvl="0" marL="0" rtl="0" algn="l">
              <a:spcBef>
                <a:spcPts val="1200"/>
              </a:spcBef>
              <a:spcAft>
                <a:spcPts val="1200"/>
              </a:spcAft>
              <a:buNone/>
            </a:pPr>
            <a:r>
              <a:rPr b="1" lang="es-419"/>
              <a:t>Cuándo utilizar</a:t>
            </a:r>
            <a:r>
              <a:rPr lang="es-419"/>
              <a:t>: Preferida cuando los falsos positivos son especialmente problemáticos.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Métricas - </a:t>
            </a:r>
            <a:r>
              <a:rPr lang="es-419"/>
              <a:t>Recall o Sensibilidad (Recall/Sensitivity)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45" name="Google Shape;545;p29"/>
          <p:cNvSpPr txBox="1"/>
          <p:nvPr>
            <p:ph idx="1" type="body"/>
          </p:nvPr>
        </p:nvSpPr>
        <p:spPr>
          <a:xfrm>
            <a:off x="478150" y="1171575"/>
            <a:ext cx="8354100" cy="358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s-419"/>
              <a:t>Fórmula</a:t>
            </a:r>
            <a:r>
              <a:rPr lang="es-419"/>
              <a:t>: Recall = V</a:t>
            </a:r>
            <a:r>
              <a:rPr lang="es-419"/>
              <a:t>P/(</a:t>
            </a:r>
            <a:r>
              <a:rPr lang="es-419"/>
              <a:t>VP + FN)</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s-419"/>
              <a:t>Intuición</a:t>
            </a:r>
            <a:r>
              <a:rPr lang="es-419"/>
              <a:t>: El recall nos dice qué proporción de las clases positivas reales el modelo pudo capturar con predicciones positivas. Si se está en un contexto donde no se quiere perder ningún caso positivo (como un diagnóstico médico), podríamos enfocarnos en maximizar el recall.</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s-419"/>
              <a:t>Cuándo utilizar</a:t>
            </a:r>
            <a:r>
              <a:rPr lang="es-419"/>
              <a:t>: Preferida cuando los falsos negativos son especialmente problemáticos.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220"/>
              <a:t>Métricas - </a:t>
            </a:r>
            <a:r>
              <a:rPr lang="es-419" sz="2220"/>
              <a:t>Tasa de Verdaderos Negativos (Tasa de Especificidad)</a:t>
            </a:r>
            <a:endParaRPr sz="2220"/>
          </a:p>
          <a:p>
            <a:pPr indent="0" lvl="0" marL="0" rtl="0" algn="l">
              <a:spcBef>
                <a:spcPts val="0"/>
              </a:spcBef>
              <a:spcAft>
                <a:spcPts val="0"/>
              </a:spcAft>
              <a:buSzPts val="990"/>
              <a:buNone/>
            </a:pPr>
            <a:r>
              <a:t/>
            </a:r>
            <a:endParaRPr sz="2220"/>
          </a:p>
          <a:p>
            <a:pPr indent="0" lvl="0" marL="0" rtl="0" algn="l">
              <a:spcBef>
                <a:spcPts val="0"/>
              </a:spcBef>
              <a:spcAft>
                <a:spcPts val="0"/>
              </a:spcAft>
              <a:buSzPts val="990"/>
              <a:buNone/>
            </a:pPr>
            <a:r>
              <a:t/>
            </a:r>
            <a:endParaRPr sz="2220"/>
          </a:p>
        </p:txBody>
      </p:sp>
      <p:sp>
        <p:nvSpPr>
          <p:cNvPr id="551" name="Google Shape;551;p30"/>
          <p:cNvSpPr txBox="1"/>
          <p:nvPr>
            <p:ph idx="1" type="body"/>
          </p:nvPr>
        </p:nvSpPr>
        <p:spPr>
          <a:xfrm>
            <a:off x="478150" y="1171575"/>
            <a:ext cx="8354100" cy="358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s-419"/>
              <a:t>Fórmula</a:t>
            </a:r>
            <a:r>
              <a:rPr lang="es-419"/>
              <a:t>: Tasa de Verdaderos Negativos = VN/(VN + FP)</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s-419"/>
              <a:t>Intuición</a:t>
            </a:r>
            <a:r>
              <a:rPr lang="es-419"/>
              <a:t>: Esta métrica nos dice cuántos de los negativos reales el modelo predijo correctamente como negativos. Es especialmente útil cuando nos preocupan las predicciones incorrectas de la clase negativa.</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s-419"/>
              <a:t>Cuándo utilizar</a:t>
            </a:r>
            <a:r>
              <a:rPr lang="es-419"/>
              <a:t>: Utilizada cuando se está particularmente interesado en cómo el modelo maneja la clase negativa.</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Algoritmo CART (Classification And Regression Trees)</a:t>
            </a:r>
            <a:endParaRPr/>
          </a:p>
        </p:txBody>
      </p:sp>
      <p:sp>
        <p:nvSpPr>
          <p:cNvPr id="61" name="Google Shape;61;p14"/>
          <p:cNvSpPr txBox="1"/>
          <p:nvPr>
            <p:ph idx="1" type="body"/>
          </p:nvPr>
        </p:nvSpPr>
        <p:spPr>
          <a:xfrm>
            <a:off x="5479050" y="1752600"/>
            <a:ext cx="3353100" cy="3006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419"/>
              <a:t>Pros</a:t>
            </a:r>
            <a:endParaRPr/>
          </a:p>
          <a:p>
            <a:pPr indent="-325755" lvl="0" marL="457200" rtl="0" algn="l">
              <a:spcBef>
                <a:spcPts val="1200"/>
              </a:spcBef>
              <a:spcAft>
                <a:spcPts val="0"/>
              </a:spcAft>
              <a:buSzPct val="100000"/>
              <a:buChar char="-"/>
            </a:pPr>
            <a:r>
              <a:rPr lang="es-419"/>
              <a:t>Permite clasificar datos relativamente complejos</a:t>
            </a:r>
            <a:endParaRPr/>
          </a:p>
          <a:p>
            <a:pPr indent="-325755" lvl="0" marL="457200" rtl="0" algn="l">
              <a:spcBef>
                <a:spcPts val="0"/>
              </a:spcBef>
              <a:spcAft>
                <a:spcPts val="0"/>
              </a:spcAft>
              <a:buSzPct val="100000"/>
              <a:buChar char="-"/>
            </a:pPr>
            <a:r>
              <a:rPr lang="es-419"/>
              <a:t>Permite interpretar los resultados (caja blanca)</a:t>
            </a:r>
            <a:endParaRPr/>
          </a:p>
          <a:p>
            <a:pPr indent="0" lvl="0" marL="0" rtl="0" algn="l">
              <a:spcBef>
                <a:spcPts val="1200"/>
              </a:spcBef>
              <a:spcAft>
                <a:spcPts val="0"/>
              </a:spcAft>
              <a:buNone/>
            </a:pPr>
            <a:r>
              <a:rPr lang="es-419"/>
              <a:t>Contras</a:t>
            </a:r>
            <a:endParaRPr/>
          </a:p>
          <a:p>
            <a:pPr indent="-325755" lvl="0" marL="457200" rtl="0" algn="l">
              <a:spcBef>
                <a:spcPts val="1200"/>
              </a:spcBef>
              <a:spcAft>
                <a:spcPts val="0"/>
              </a:spcAft>
              <a:buSzPct val="100000"/>
              <a:buChar char="-"/>
            </a:pPr>
            <a:r>
              <a:rPr lang="es-419"/>
              <a:t>Overfitting</a:t>
            </a:r>
            <a:endParaRPr/>
          </a:p>
          <a:p>
            <a:pPr indent="-325755" lvl="0" marL="457200" rtl="0" algn="l">
              <a:spcBef>
                <a:spcPts val="0"/>
              </a:spcBef>
              <a:spcAft>
                <a:spcPts val="0"/>
              </a:spcAft>
              <a:buSzPct val="100000"/>
              <a:buChar char="-"/>
            </a:pPr>
            <a:r>
              <a:rPr lang="es-419"/>
              <a:t>Aumento complejidad (umbrales) entre más características haya (X</a:t>
            </a:r>
            <a:r>
              <a:rPr lang="es-419" sz="1329"/>
              <a:t>1</a:t>
            </a:r>
            <a:r>
              <a:rPr lang="es-419"/>
              <a:t> y X</a:t>
            </a:r>
            <a:r>
              <a:rPr lang="es-419" sz="1329"/>
              <a:t>2</a:t>
            </a:r>
            <a:r>
              <a:rPr lang="es-419"/>
              <a:t>) </a:t>
            </a:r>
            <a:endParaRPr/>
          </a:p>
        </p:txBody>
      </p:sp>
      <p:cxnSp>
        <p:nvCxnSpPr>
          <p:cNvPr id="62" name="Google Shape;62;p14"/>
          <p:cNvCxnSpPr/>
          <p:nvPr/>
        </p:nvCxnSpPr>
        <p:spPr>
          <a:xfrm>
            <a:off x="868400" y="1810400"/>
            <a:ext cx="0" cy="3054000"/>
          </a:xfrm>
          <a:prstGeom prst="straightConnector1">
            <a:avLst/>
          </a:prstGeom>
          <a:noFill/>
          <a:ln cap="flat" cmpd="sng" w="28575">
            <a:solidFill>
              <a:schemeClr val="dk2"/>
            </a:solidFill>
            <a:prstDash val="solid"/>
            <a:round/>
            <a:headEnd len="med" w="med" type="stealth"/>
            <a:tailEnd len="med" w="med" type="none"/>
          </a:ln>
        </p:spPr>
      </p:cxnSp>
      <p:cxnSp>
        <p:nvCxnSpPr>
          <p:cNvPr id="63" name="Google Shape;63;p14"/>
          <p:cNvCxnSpPr/>
          <p:nvPr/>
        </p:nvCxnSpPr>
        <p:spPr>
          <a:xfrm>
            <a:off x="610825" y="4759275"/>
            <a:ext cx="4746900" cy="0"/>
          </a:xfrm>
          <a:prstGeom prst="straightConnector1">
            <a:avLst/>
          </a:prstGeom>
          <a:noFill/>
          <a:ln cap="flat" cmpd="sng" w="28575">
            <a:solidFill>
              <a:schemeClr val="dk2"/>
            </a:solidFill>
            <a:prstDash val="solid"/>
            <a:round/>
            <a:headEnd len="med" w="med" type="none"/>
            <a:tailEnd len="med" w="med" type="stealth"/>
          </a:ln>
        </p:spPr>
      </p:cxnSp>
      <p:sp>
        <p:nvSpPr>
          <p:cNvPr id="64" name="Google Shape;64;p14"/>
          <p:cNvSpPr txBox="1"/>
          <p:nvPr/>
        </p:nvSpPr>
        <p:spPr>
          <a:xfrm>
            <a:off x="654050" y="1410200"/>
            <a:ext cx="42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X</a:t>
            </a:r>
            <a:r>
              <a:rPr lang="es-419" sz="1000"/>
              <a:t>1</a:t>
            </a:r>
            <a:endParaRPr sz="1000"/>
          </a:p>
        </p:txBody>
      </p:sp>
      <p:sp>
        <p:nvSpPr>
          <p:cNvPr id="65" name="Google Shape;65;p14"/>
          <p:cNvSpPr txBox="1"/>
          <p:nvPr/>
        </p:nvSpPr>
        <p:spPr>
          <a:xfrm>
            <a:off x="5357725" y="4559175"/>
            <a:ext cx="42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X</a:t>
            </a:r>
            <a:r>
              <a:rPr lang="es-419" sz="1000"/>
              <a:t>2</a:t>
            </a:r>
            <a:endParaRPr sz="1000"/>
          </a:p>
        </p:txBody>
      </p:sp>
      <p:sp>
        <p:nvSpPr>
          <p:cNvPr id="66" name="Google Shape;66;p14"/>
          <p:cNvSpPr/>
          <p:nvPr/>
        </p:nvSpPr>
        <p:spPr>
          <a:xfrm>
            <a:off x="4609700" y="4171750"/>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4260950" y="3270713"/>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3176200" y="4071850"/>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2710450" y="428282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2529675" y="344157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2338475" y="3862300"/>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2294150" y="212387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1378875" y="22964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1809350" y="25391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1591250" y="28973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1378875" y="33202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1419800" y="39096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1837925" y="42144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1790025" y="34982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3706113" y="41979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4111938" y="38439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3682150" y="3668125"/>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3174063" y="34415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2801075" y="24457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4543400" y="36288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4974850" y="38622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4889650" y="31720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4884975" y="24817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318525" y="26974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4296750" y="24031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689513" y="2470225"/>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3309975" y="26153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3340175" y="20920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3732175" y="315112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2947600" y="29096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2559663" y="27191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p:nvPr/>
        </p:nvSpPr>
        <p:spPr>
          <a:xfrm>
            <a:off x="1080350" y="1902425"/>
            <a:ext cx="4323600" cy="27045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1961200" y="1903100"/>
            <a:ext cx="938200" cy="677025"/>
          </a:xfrm>
          <a:custGeom>
            <a:rect b="b" l="l" r="r" t="t"/>
            <a:pathLst>
              <a:path extrusionOk="0" h="27081" w="37528">
                <a:moveTo>
                  <a:pt x="0" y="190"/>
                </a:moveTo>
                <a:cubicBezTo>
                  <a:pt x="953" y="4032"/>
                  <a:pt x="1715" y="18987"/>
                  <a:pt x="5715" y="23241"/>
                </a:cubicBezTo>
                <a:cubicBezTo>
                  <a:pt x="9716" y="27496"/>
                  <a:pt x="19145" y="28035"/>
                  <a:pt x="24003" y="25717"/>
                </a:cubicBezTo>
                <a:cubicBezTo>
                  <a:pt x="28861" y="23399"/>
                  <a:pt x="32607" y="13620"/>
                  <a:pt x="34861" y="9334"/>
                </a:cubicBezTo>
                <a:cubicBezTo>
                  <a:pt x="37115" y="5048"/>
                  <a:pt x="37084" y="1556"/>
                  <a:pt x="37528" y="0"/>
                </a:cubicBezTo>
              </a:path>
            </a:pathLst>
          </a:custGeom>
          <a:solidFill>
            <a:srgbClr val="D9EAD3"/>
          </a:solidFill>
          <a:ln>
            <a:noFill/>
          </a:ln>
        </p:spPr>
      </p:sp>
      <p:sp>
        <p:nvSpPr>
          <p:cNvPr id="103" name="Google Shape;103;p15"/>
          <p:cNvSpPr/>
          <p:nvPr/>
        </p:nvSpPr>
        <p:spPr>
          <a:xfrm>
            <a:off x="3441182" y="2840427"/>
            <a:ext cx="1257475" cy="865625"/>
          </a:xfrm>
          <a:custGeom>
            <a:rect b="b" l="l" r="r" t="t"/>
            <a:pathLst>
              <a:path extrusionOk="0" h="34625" w="50299">
                <a:moveTo>
                  <a:pt x="11667" y="264"/>
                </a:moveTo>
                <a:cubicBezTo>
                  <a:pt x="5063" y="-625"/>
                  <a:pt x="3380" y="1375"/>
                  <a:pt x="1951" y="4455"/>
                </a:cubicBezTo>
                <a:cubicBezTo>
                  <a:pt x="522" y="7535"/>
                  <a:pt x="-2081" y="13726"/>
                  <a:pt x="3094" y="18742"/>
                </a:cubicBezTo>
                <a:cubicBezTo>
                  <a:pt x="8269" y="23759"/>
                  <a:pt x="25193" y="33983"/>
                  <a:pt x="33003" y="34554"/>
                </a:cubicBezTo>
                <a:cubicBezTo>
                  <a:pt x="40814" y="35126"/>
                  <a:pt x="48528" y="26299"/>
                  <a:pt x="49957" y="22171"/>
                </a:cubicBezTo>
                <a:cubicBezTo>
                  <a:pt x="51386" y="18044"/>
                  <a:pt x="47957" y="13440"/>
                  <a:pt x="41575" y="9789"/>
                </a:cubicBezTo>
                <a:cubicBezTo>
                  <a:pt x="35193" y="6138"/>
                  <a:pt x="18271" y="1153"/>
                  <a:pt x="11667" y="264"/>
                </a:cubicBezTo>
                <a:close/>
              </a:path>
            </a:pathLst>
          </a:custGeom>
          <a:solidFill>
            <a:srgbClr val="D9EAD3"/>
          </a:solidFill>
          <a:ln>
            <a:noFill/>
          </a:ln>
        </p:spPr>
      </p:sp>
      <p:sp>
        <p:nvSpPr>
          <p:cNvPr id="104" name="Google Shape;104;p15"/>
          <p:cNvSpPr/>
          <p:nvPr/>
        </p:nvSpPr>
        <p:spPr>
          <a:xfrm>
            <a:off x="4051925" y="3959353"/>
            <a:ext cx="1223975" cy="650750"/>
          </a:xfrm>
          <a:custGeom>
            <a:rect b="b" l="l" r="r" t="t"/>
            <a:pathLst>
              <a:path extrusionOk="0" h="26030" w="48959">
                <a:moveTo>
                  <a:pt x="0" y="25840"/>
                </a:moveTo>
                <a:cubicBezTo>
                  <a:pt x="2604" y="22348"/>
                  <a:pt x="10700" y="8917"/>
                  <a:pt x="15621" y="4885"/>
                </a:cubicBezTo>
                <a:cubicBezTo>
                  <a:pt x="20542" y="853"/>
                  <a:pt x="23972" y="-1878"/>
                  <a:pt x="29528" y="1646"/>
                </a:cubicBezTo>
                <a:cubicBezTo>
                  <a:pt x="35084" y="5170"/>
                  <a:pt x="45721" y="21966"/>
                  <a:pt x="48959" y="26030"/>
                </a:cubicBezTo>
              </a:path>
            </a:pathLst>
          </a:custGeom>
          <a:solidFill>
            <a:srgbClr val="D9EAD3"/>
          </a:solidFill>
          <a:ln>
            <a:noFill/>
          </a:ln>
        </p:spPr>
      </p:sp>
      <p:sp>
        <p:nvSpPr>
          <p:cNvPr id="105" name="Google Shape;105;p15"/>
          <p:cNvSpPr/>
          <p:nvPr/>
        </p:nvSpPr>
        <p:spPr>
          <a:xfrm>
            <a:off x="2078583" y="3212995"/>
            <a:ext cx="1562825" cy="1393825"/>
          </a:xfrm>
          <a:custGeom>
            <a:rect b="b" l="l" r="r" t="t"/>
            <a:pathLst>
              <a:path extrusionOk="0" h="55753" w="62513">
                <a:moveTo>
                  <a:pt x="10062" y="55753"/>
                </a:moveTo>
                <a:cubicBezTo>
                  <a:pt x="8394" y="51563"/>
                  <a:pt x="584" y="37702"/>
                  <a:pt x="53" y="30611"/>
                </a:cubicBezTo>
                <a:cubicBezTo>
                  <a:pt x="-478" y="23520"/>
                  <a:pt x="3087" y="18284"/>
                  <a:pt x="6878" y="13207"/>
                </a:cubicBezTo>
                <a:cubicBezTo>
                  <a:pt x="10669" y="8131"/>
                  <a:pt x="17797" y="1119"/>
                  <a:pt x="22801" y="152"/>
                </a:cubicBezTo>
                <a:cubicBezTo>
                  <a:pt x="27806" y="-815"/>
                  <a:pt x="34479" y="2972"/>
                  <a:pt x="36905" y="7404"/>
                </a:cubicBezTo>
                <a:cubicBezTo>
                  <a:pt x="39332" y="11836"/>
                  <a:pt x="34175" y="23198"/>
                  <a:pt x="37360" y="26744"/>
                </a:cubicBezTo>
                <a:cubicBezTo>
                  <a:pt x="40545" y="30290"/>
                  <a:pt x="51822" y="23860"/>
                  <a:pt x="56014" y="28678"/>
                </a:cubicBezTo>
                <a:cubicBezTo>
                  <a:pt x="60206" y="33497"/>
                  <a:pt x="61430" y="51159"/>
                  <a:pt x="62513" y="55655"/>
                </a:cubicBezTo>
              </a:path>
            </a:pathLst>
          </a:custGeom>
          <a:solidFill>
            <a:srgbClr val="D9EAD3"/>
          </a:solidFill>
          <a:ln>
            <a:noFill/>
          </a:ln>
        </p:spPr>
      </p:sp>
      <p:sp>
        <p:nvSpPr>
          <p:cNvPr id="106" name="Google Shape;10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419"/>
              <a:t>Algoritmo CART (Classification And Regression Trees)</a:t>
            </a:r>
            <a:endParaRPr/>
          </a:p>
          <a:p>
            <a:pPr indent="0" lvl="0" marL="0" rtl="0" algn="l">
              <a:spcBef>
                <a:spcPts val="0"/>
              </a:spcBef>
              <a:spcAft>
                <a:spcPts val="0"/>
              </a:spcAft>
              <a:buNone/>
            </a:pPr>
            <a:r>
              <a:t/>
            </a:r>
            <a:endParaRPr/>
          </a:p>
        </p:txBody>
      </p:sp>
      <p:cxnSp>
        <p:nvCxnSpPr>
          <p:cNvPr id="107" name="Google Shape;107;p15"/>
          <p:cNvCxnSpPr/>
          <p:nvPr/>
        </p:nvCxnSpPr>
        <p:spPr>
          <a:xfrm>
            <a:off x="868400" y="1810400"/>
            <a:ext cx="0" cy="3054000"/>
          </a:xfrm>
          <a:prstGeom prst="straightConnector1">
            <a:avLst/>
          </a:prstGeom>
          <a:noFill/>
          <a:ln cap="flat" cmpd="sng" w="28575">
            <a:solidFill>
              <a:schemeClr val="dk2"/>
            </a:solidFill>
            <a:prstDash val="solid"/>
            <a:round/>
            <a:headEnd len="med" w="med" type="stealth"/>
            <a:tailEnd len="med" w="med" type="none"/>
          </a:ln>
        </p:spPr>
      </p:cxnSp>
      <p:cxnSp>
        <p:nvCxnSpPr>
          <p:cNvPr id="108" name="Google Shape;108;p15"/>
          <p:cNvCxnSpPr/>
          <p:nvPr/>
        </p:nvCxnSpPr>
        <p:spPr>
          <a:xfrm>
            <a:off x="610825" y="4759275"/>
            <a:ext cx="4746900" cy="0"/>
          </a:xfrm>
          <a:prstGeom prst="straightConnector1">
            <a:avLst/>
          </a:prstGeom>
          <a:noFill/>
          <a:ln cap="flat" cmpd="sng" w="28575">
            <a:solidFill>
              <a:schemeClr val="dk2"/>
            </a:solidFill>
            <a:prstDash val="solid"/>
            <a:round/>
            <a:headEnd len="med" w="med" type="none"/>
            <a:tailEnd len="med" w="med" type="stealth"/>
          </a:ln>
        </p:spPr>
      </p:cxnSp>
      <p:sp>
        <p:nvSpPr>
          <p:cNvPr id="109" name="Google Shape;109;p15"/>
          <p:cNvSpPr txBox="1"/>
          <p:nvPr/>
        </p:nvSpPr>
        <p:spPr>
          <a:xfrm>
            <a:off x="654050" y="1410200"/>
            <a:ext cx="42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X</a:t>
            </a:r>
            <a:r>
              <a:rPr lang="es-419" sz="1000"/>
              <a:t>1</a:t>
            </a:r>
            <a:endParaRPr sz="1000"/>
          </a:p>
        </p:txBody>
      </p:sp>
      <p:sp>
        <p:nvSpPr>
          <p:cNvPr id="110" name="Google Shape;110;p15"/>
          <p:cNvSpPr txBox="1"/>
          <p:nvPr/>
        </p:nvSpPr>
        <p:spPr>
          <a:xfrm>
            <a:off x="5357725" y="4559175"/>
            <a:ext cx="42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X</a:t>
            </a:r>
            <a:r>
              <a:rPr lang="es-419" sz="1000"/>
              <a:t>2</a:t>
            </a:r>
            <a:endParaRPr sz="1000"/>
          </a:p>
        </p:txBody>
      </p:sp>
      <p:sp>
        <p:nvSpPr>
          <p:cNvPr id="111" name="Google Shape;111;p15"/>
          <p:cNvSpPr txBox="1"/>
          <p:nvPr>
            <p:ph idx="1" type="body"/>
          </p:nvPr>
        </p:nvSpPr>
        <p:spPr>
          <a:xfrm>
            <a:off x="5479050" y="1752600"/>
            <a:ext cx="3353100" cy="3006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La idea es separar los diferentes tipos de datos.</a:t>
            </a:r>
            <a:endParaRPr/>
          </a:p>
          <a:p>
            <a:pPr indent="-342900" lvl="0" marL="457200" rtl="0" algn="l">
              <a:spcBef>
                <a:spcPts val="0"/>
              </a:spcBef>
              <a:spcAft>
                <a:spcPts val="0"/>
              </a:spcAft>
              <a:buSzPts val="1800"/>
              <a:buChar char="-"/>
            </a:pPr>
            <a:r>
              <a:rPr lang="es-419"/>
              <a:t>Para lo cual se requiere</a:t>
            </a:r>
            <a:r>
              <a:rPr lang="es-419"/>
              <a:t> encontrar una frontera de decisión</a:t>
            </a:r>
            <a:endParaRPr/>
          </a:p>
        </p:txBody>
      </p:sp>
      <p:sp>
        <p:nvSpPr>
          <p:cNvPr id="112" name="Google Shape;112;p15"/>
          <p:cNvSpPr/>
          <p:nvPr/>
        </p:nvSpPr>
        <p:spPr>
          <a:xfrm>
            <a:off x="4609700" y="4171750"/>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4260950" y="3270713"/>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3176200" y="4071850"/>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2710450" y="428282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2529675" y="344157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2338475" y="3862300"/>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2294150" y="212387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1378875" y="22964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1809350" y="25391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1591250" y="28973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1378875" y="33202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1419800" y="39096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1837925" y="42144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1790025" y="34982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3706113" y="41979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4111938" y="38439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3682150" y="3668125"/>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3174063" y="34415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2801075" y="24457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4543400" y="36288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4974850" y="38622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4889650" y="31720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4884975" y="24817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4318525" y="26974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4296750" y="24031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3689513" y="2470225"/>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3309975" y="26153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3340175" y="20920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3732175" y="315112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2947600" y="29096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2559663" y="27191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cxnSp>
        <p:nvCxnSpPr>
          <p:cNvPr id="147" name="Google Shape;147;p16"/>
          <p:cNvCxnSpPr/>
          <p:nvPr/>
        </p:nvCxnSpPr>
        <p:spPr>
          <a:xfrm flipH="1">
            <a:off x="2166700" y="1481300"/>
            <a:ext cx="11700" cy="417600"/>
          </a:xfrm>
          <a:prstGeom prst="straightConnector1">
            <a:avLst/>
          </a:prstGeom>
          <a:noFill/>
          <a:ln cap="flat" cmpd="sng" w="9525">
            <a:solidFill>
              <a:srgbClr val="B7B7B7"/>
            </a:solidFill>
            <a:prstDash val="dash"/>
            <a:round/>
            <a:headEnd len="med" w="med" type="none"/>
            <a:tailEnd len="med" w="med" type="none"/>
          </a:ln>
        </p:spPr>
      </p:cxnSp>
      <p:sp>
        <p:nvSpPr>
          <p:cNvPr id="148" name="Google Shape;14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Algoritmo CART (Classification And Regression Trees)</a:t>
            </a:r>
            <a:endParaRPr/>
          </a:p>
        </p:txBody>
      </p:sp>
      <p:cxnSp>
        <p:nvCxnSpPr>
          <p:cNvPr id="149" name="Google Shape;149;p16"/>
          <p:cNvCxnSpPr/>
          <p:nvPr/>
        </p:nvCxnSpPr>
        <p:spPr>
          <a:xfrm>
            <a:off x="868400" y="1810400"/>
            <a:ext cx="0" cy="3054000"/>
          </a:xfrm>
          <a:prstGeom prst="straightConnector1">
            <a:avLst/>
          </a:prstGeom>
          <a:noFill/>
          <a:ln cap="flat" cmpd="sng" w="28575">
            <a:solidFill>
              <a:schemeClr val="dk2"/>
            </a:solidFill>
            <a:prstDash val="solid"/>
            <a:round/>
            <a:headEnd len="med" w="med" type="stealth"/>
            <a:tailEnd len="med" w="med" type="none"/>
          </a:ln>
        </p:spPr>
      </p:cxnSp>
      <p:cxnSp>
        <p:nvCxnSpPr>
          <p:cNvPr id="150" name="Google Shape;150;p16"/>
          <p:cNvCxnSpPr/>
          <p:nvPr/>
        </p:nvCxnSpPr>
        <p:spPr>
          <a:xfrm>
            <a:off x="610825" y="4759275"/>
            <a:ext cx="4746900" cy="0"/>
          </a:xfrm>
          <a:prstGeom prst="straightConnector1">
            <a:avLst/>
          </a:prstGeom>
          <a:noFill/>
          <a:ln cap="flat" cmpd="sng" w="28575">
            <a:solidFill>
              <a:schemeClr val="dk2"/>
            </a:solidFill>
            <a:prstDash val="solid"/>
            <a:round/>
            <a:headEnd len="med" w="med" type="none"/>
            <a:tailEnd len="med" w="med" type="stealth"/>
          </a:ln>
        </p:spPr>
      </p:cxnSp>
      <p:sp>
        <p:nvSpPr>
          <p:cNvPr id="151" name="Google Shape;151;p16"/>
          <p:cNvSpPr txBox="1"/>
          <p:nvPr/>
        </p:nvSpPr>
        <p:spPr>
          <a:xfrm>
            <a:off x="654050" y="1410200"/>
            <a:ext cx="42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X</a:t>
            </a:r>
            <a:r>
              <a:rPr lang="es-419" sz="1000"/>
              <a:t>1</a:t>
            </a:r>
            <a:endParaRPr sz="1000"/>
          </a:p>
        </p:txBody>
      </p:sp>
      <p:sp>
        <p:nvSpPr>
          <p:cNvPr id="152" name="Google Shape;152;p16"/>
          <p:cNvSpPr txBox="1"/>
          <p:nvPr/>
        </p:nvSpPr>
        <p:spPr>
          <a:xfrm>
            <a:off x="5357725" y="4559175"/>
            <a:ext cx="42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X</a:t>
            </a:r>
            <a:r>
              <a:rPr lang="es-419" sz="1000"/>
              <a:t>2</a:t>
            </a:r>
            <a:endParaRPr sz="1000"/>
          </a:p>
        </p:txBody>
      </p:sp>
      <p:cxnSp>
        <p:nvCxnSpPr>
          <p:cNvPr id="153" name="Google Shape;153;p16"/>
          <p:cNvCxnSpPr/>
          <p:nvPr/>
        </p:nvCxnSpPr>
        <p:spPr>
          <a:xfrm>
            <a:off x="2125525" y="1855188"/>
            <a:ext cx="0" cy="2714700"/>
          </a:xfrm>
          <a:prstGeom prst="straightConnector1">
            <a:avLst/>
          </a:prstGeom>
          <a:noFill/>
          <a:ln cap="flat" cmpd="sng" w="9525">
            <a:solidFill>
              <a:schemeClr val="dk2"/>
            </a:solidFill>
            <a:prstDash val="solid"/>
            <a:round/>
            <a:headEnd len="med" w="med" type="none"/>
            <a:tailEnd len="med" w="med" type="none"/>
          </a:ln>
        </p:spPr>
      </p:cxnSp>
      <p:sp>
        <p:nvSpPr>
          <p:cNvPr id="154" name="Google Shape;154;p16"/>
          <p:cNvSpPr/>
          <p:nvPr/>
        </p:nvSpPr>
        <p:spPr>
          <a:xfrm>
            <a:off x="4609700" y="4171750"/>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4260950" y="3270713"/>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3732175" y="315112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3176200" y="4071850"/>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2710450" y="428282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2529675" y="344157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2338475" y="3862300"/>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2294150" y="212387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1378875" y="22964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1809350" y="25391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a:off x="1591250" y="28973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1378875" y="33202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1419800" y="39096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1837925" y="42144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1790025" y="34982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3706113" y="41979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4111938" y="38439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3682150" y="3668125"/>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3174063" y="34415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2559663" y="27191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2801075" y="24457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2947600" y="29096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4543400" y="36288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4974850" y="38622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4889650" y="31720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4884975" y="24817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4318525" y="26974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4296750" y="24031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3689513" y="2470225"/>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3309975" y="26153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3340175" y="20920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txBox="1"/>
          <p:nvPr>
            <p:ph idx="1" type="body"/>
          </p:nvPr>
        </p:nvSpPr>
        <p:spPr>
          <a:xfrm>
            <a:off x="5479050" y="1752600"/>
            <a:ext cx="3353100" cy="830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Particiones binarias.</a:t>
            </a:r>
            <a:endParaRPr/>
          </a:p>
          <a:p>
            <a:pPr indent="-342900" lvl="0" marL="457200" rtl="0" algn="l">
              <a:spcBef>
                <a:spcPts val="0"/>
              </a:spcBef>
              <a:spcAft>
                <a:spcPts val="0"/>
              </a:spcAft>
              <a:buSzPts val="1800"/>
              <a:buChar char="-"/>
            </a:pPr>
            <a:r>
              <a:rPr lang="es-419"/>
              <a:t>Grupos homogéneos.</a:t>
            </a:r>
            <a:endParaRPr/>
          </a:p>
        </p:txBody>
      </p:sp>
      <p:sp>
        <p:nvSpPr>
          <p:cNvPr id="186" name="Google Shape;186;p16"/>
          <p:cNvSpPr txBox="1"/>
          <p:nvPr/>
        </p:nvSpPr>
        <p:spPr>
          <a:xfrm>
            <a:off x="1784200" y="1523100"/>
            <a:ext cx="93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a:t>
            </a:r>
            <a:r>
              <a:rPr lang="es-419"/>
              <a:t>X</a:t>
            </a:r>
            <a:r>
              <a:rPr lang="es-419" sz="1000"/>
              <a:t>2</a:t>
            </a:r>
            <a:r>
              <a:rPr lang="es-419"/>
              <a:t> ≤ 3?</a:t>
            </a:r>
            <a:endParaRPr/>
          </a:p>
        </p:txBody>
      </p:sp>
      <p:sp>
        <p:nvSpPr>
          <p:cNvPr id="187" name="Google Shape;187;p16"/>
          <p:cNvSpPr txBox="1"/>
          <p:nvPr/>
        </p:nvSpPr>
        <p:spPr>
          <a:xfrm>
            <a:off x="1419800" y="1545725"/>
            <a:ext cx="42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Sí</a:t>
            </a:r>
            <a:endParaRPr sz="1000"/>
          </a:p>
        </p:txBody>
      </p:sp>
      <p:sp>
        <p:nvSpPr>
          <p:cNvPr id="188" name="Google Shape;188;p16"/>
          <p:cNvSpPr txBox="1"/>
          <p:nvPr/>
        </p:nvSpPr>
        <p:spPr>
          <a:xfrm>
            <a:off x="2686825" y="1517150"/>
            <a:ext cx="42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No</a:t>
            </a:r>
            <a:endParaRPr sz="1000"/>
          </a:p>
        </p:txBody>
      </p:sp>
      <p:grpSp>
        <p:nvGrpSpPr>
          <p:cNvPr id="189" name="Google Shape;189;p16"/>
          <p:cNvGrpSpPr/>
          <p:nvPr/>
        </p:nvGrpSpPr>
        <p:grpSpPr>
          <a:xfrm>
            <a:off x="6229200" y="3041025"/>
            <a:ext cx="857400" cy="400200"/>
            <a:chOff x="5952975" y="3160625"/>
            <a:chExt cx="857400" cy="400200"/>
          </a:xfrm>
        </p:grpSpPr>
        <p:sp>
          <p:nvSpPr>
            <p:cNvPr id="190" name="Google Shape;190;p16"/>
            <p:cNvSpPr/>
            <p:nvPr/>
          </p:nvSpPr>
          <p:spPr>
            <a:xfrm flipH="1">
              <a:off x="5952975" y="3160625"/>
              <a:ext cx="428700" cy="400200"/>
            </a:xfrm>
            <a:prstGeom prst="flowChartDelay">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7</a:t>
              </a:r>
              <a:endParaRPr sz="1200"/>
            </a:p>
          </p:txBody>
        </p:sp>
        <p:sp>
          <p:nvSpPr>
            <p:cNvPr id="191" name="Google Shape;191;p16"/>
            <p:cNvSpPr/>
            <p:nvPr/>
          </p:nvSpPr>
          <p:spPr>
            <a:xfrm>
              <a:off x="6381675" y="3160625"/>
              <a:ext cx="428700" cy="400200"/>
            </a:xfrm>
            <a:prstGeom prst="flowChartDelay">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0</a:t>
              </a:r>
              <a:endParaRPr sz="1200"/>
            </a:p>
          </p:txBody>
        </p:sp>
      </p:grpSp>
      <p:sp>
        <p:nvSpPr>
          <p:cNvPr id="192" name="Google Shape;192;p16"/>
          <p:cNvSpPr/>
          <p:nvPr/>
        </p:nvSpPr>
        <p:spPr>
          <a:xfrm>
            <a:off x="6784150" y="2505250"/>
            <a:ext cx="857400" cy="4002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419" sz="1200">
                <a:solidFill>
                  <a:schemeClr val="dk1"/>
                </a:solidFill>
              </a:rPr>
              <a:t>X</a:t>
            </a:r>
            <a:r>
              <a:rPr lang="es-419" sz="800">
                <a:solidFill>
                  <a:schemeClr val="dk1"/>
                </a:solidFill>
              </a:rPr>
              <a:t>2</a:t>
            </a:r>
            <a:r>
              <a:rPr lang="es-419" sz="1200">
                <a:solidFill>
                  <a:schemeClr val="dk1"/>
                </a:solidFill>
              </a:rPr>
              <a:t> ≤ 3</a:t>
            </a:r>
            <a:endParaRPr/>
          </a:p>
        </p:txBody>
      </p:sp>
      <p:cxnSp>
        <p:nvCxnSpPr>
          <p:cNvPr id="193" name="Google Shape;193;p16"/>
          <p:cNvCxnSpPr>
            <a:stCxn id="192" idx="1"/>
          </p:cNvCxnSpPr>
          <p:nvPr/>
        </p:nvCxnSpPr>
        <p:spPr>
          <a:xfrm flipH="1">
            <a:off x="6650350" y="2705350"/>
            <a:ext cx="133800" cy="323400"/>
          </a:xfrm>
          <a:prstGeom prst="straightConnector1">
            <a:avLst/>
          </a:prstGeom>
          <a:noFill/>
          <a:ln cap="flat" cmpd="sng" w="9525">
            <a:solidFill>
              <a:schemeClr val="dk2"/>
            </a:solidFill>
            <a:prstDash val="solid"/>
            <a:round/>
            <a:headEnd len="med" w="med" type="none"/>
            <a:tailEnd len="med" w="med" type="triangle"/>
          </a:ln>
        </p:spPr>
      </p:cxnSp>
      <p:grpSp>
        <p:nvGrpSpPr>
          <p:cNvPr id="194" name="Google Shape;194;p16"/>
          <p:cNvGrpSpPr/>
          <p:nvPr/>
        </p:nvGrpSpPr>
        <p:grpSpPr>
          <a:xfrm>
            <a:off x="7404700" y="3012450"/>
            <a:ext cx="857400" cy="400200"/>
            <a:chOff x="5952975" y="3160625"/>
            <a:chExt cx="857400" cy="400200"/>
          </a:xfrm>
        </p:grpSpPr>
        <p:sp>
          <p:nvSpPr>
            <p:cNvPr id="195" name="Google Shape;195;p16"/>
            <p:cNvSpPr/>
            <p:nvPr/>
          </p:nvSpPr>
          <p:spPr>
            <a:xfrm flipH="1">
              <a:off x="5952975" y="3160625"/>
              <a:ext cx="428700" cy="400200"/>
            </a:xfrm>
            <a:prstGeom prst="flowChartDelay">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16</a:t>
              </a:r>
              <a:endParaRPr sz="1200"/>
            </a:p>
          </p:txBody>
        </p:sp>
        <p:sp>
          <p:nvSpPr>
            <p:cNvPr id="196" name="Google Shape;196;p16"/>
            <p:cNvSpPr/>
            <p:nvPr/>
          </p:nvSpPr>
          <p:spPr>
            <a:xfrm>
              <a:off x="6381675" y="3160625"/>
              <a:ext cx="428700" cy="400200"/>
            </a:xfrm>
            <a:prstGeom prst="flowChartDelay">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8</a:t>
              </a:r>
              <a:endParaRPr sz="1200"/>
            </a:p>
          </p:txBody>
        </p:sp>
      </p:grpSp>
      <p:cxnSp>
        <p:nvCxnSpPr>
          <p:cNvPr id="197" name="Google Shape;197;p16"/>
          <p:cNvCxnSpPr>
            <a:stCxn id="192" idx="3"/>
          </p:cNvCxnSpPr>
          <p:nvPr/>
        </p:nvCxnSpPr>
        <p:spPr>
          <a:xfrm>
            <a:off x="7641550" y="2705350"/>
            <a:ext cx="161400" cy="294900"/>
          </a:xfrm>
          <a:prstGeom prst="straightConnector1">
            <a:avLst/>
          </a:prstGeom>
          <a:noFill/>
          <a:ln cap="flat" cmpd="sng" w="9525">
            <a:solidFill>
              <a:schemeClr val="dk2"/>
            </a:solidFill>
            <a:prstDash val="solid"/>
            <a:round/>
            <a:headEnd len="med" w="med" type="none"/>
            <a:tailEnd len="med" w="med" type="triangle"/>
          </a:ln>
        </p:spPr>
      </p:cxnSp>
      <p:sp>
        <p:nvSpPr>
          <p:cNvPr id="198" name="Google Shape;198;p16"/>
          <p:cNvSpPr txBox="1"/>
          <p:nvPr/>
        </p:nvSpPr>
        <p:spPr>
          <a:xfrm>
            <a:off x="6308400" y="2609050"/>
            <a:ext cx="42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Sí</a:t>
            </a:r>
            <a:endParaRPr sz="1000"/>
          </a:p>
        </p:txBody>
      </p:sp>
      <p:sp>
        <p:nvSpPr>
          <p:cNvPr id="199" name="Google Shape;199;p16"/>
          <p:cNvSpPr txBox="1"/>
          <p:nvPr/>
        </p:nvSpPr>
        <p:spPr>
          <a:xfrm>
            <a:off x="7698700" y="2570950"/>
            <a:ext cx="42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No</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Algoritmo CART (Classification And Regression Trees)</a:t>
            </a:r>
            <a:endParaRPr/>
          </a:p>
        </p:txBody>
      </p:sp>
      <p:cxnSp>
        <p:nvCxnSpPr>
          <p:cNvPr id="205" name="Google Shape;205;p17"/>
          <p:cNvCxnSpPr/>
          <p:nvPr/>
        </p:nvCxnSpPr>
        <p:spPr>
          <a:xfrm>
            <a:off x="868400" y="1810400"/>
            <a:ext cx="0" cy="3054000"/>
          </a:xfrm>
          <a:prstGeom prst="straightConnector1">
            <a:avLst/>
          </a:prstGeom>
          <a:noFill/>
          <a:ln cap="flat" cmpd="sng" w="28575">
            <a:solidFill>
              <a:schemeClr val="dk2"/>
            </a:solidFill>
            <a:prstDash val="solid"/>
            <a:round/>
            <a:headEnd len="med" w="med" type="stealth"/>
            <a:tailEnd len="med" w="med" type="none"/>
          </a:ln>
        </p:spPr>
      </p:cxnSp>
      <p:cxnSp>
        <p:nvCxnSpPr>
          <p:cNvPr id="206" name="Google Shape;206;p17"/>
          <p:cNvCxnSpPr/>
          <p:nvPr/>
        </p:nvCxnSpPr>
        <p:spPr>
          <a:xfrm>
            <a:off x="610825" y="4759275"/>
            <a:ext cx="4746900" cy="0"/>
          </a:xfrm>
          <a:prstGeom prst="straightConnector1">
            <a:avLst/>
          </a:prstGeom>
          <a:noFill/>
          <a:ln cap="flat" cmpd="sng" w="28575">
            <a:solidFill>
              <a:schemeClr val="dk2"/>
            </a:solidFill>
            <a:prstDash val="solid"/>
            <a:round/>
            <a:headEnd len="med" w="med" type="none"/>
            <a:tailEnd len="med" w="med" type="stealth"/>
          </a:ln>
        </p:spPr>
      </p:cxnSp>
      <p:sp>
        <p:nvSpPr>
          <p:cNvPr id="207" name="Google Shape;207;p17"/>
          <p:cNvSpPr txBox="1"/>
          <p:nvPr/>
        </p:nvSpPr>
        <p:spPr>
          <a:xfrm>
            <a:off x="654050" y="1410200"/>
            <a:ext cx="42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X</a:t>
            </a:r>
            <a:r>
              <a:rPr lang="es-419" sz="1000"/>
              <a:t>1</a:t>
            </a:r>
            <a:endParaRPr sz="1000"/>
          </a:p>
        </p:txBody>
      </p:sp>
      <p:sp>
        <p:nvSpPr>
          <p:cNvPr id="208" name="Google Shape;208;p17"/>
          <p:cNvSpPr txBox="1"/>
          <p:nvPr/>
        </p:nvSpPr>
        <p:spPr>
          <a:xfrm>
            <a:off x="5357725" y="4559175"/>
            <a:ext cx="42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X</a:t>
            </a:r>
            <a:r>
              <a:rPr lang="es-419" sz="1000"/>
              <a:t>2</a:t>
            </a:r>
            <a:endParaRPr sz="1000"/>
          </a:p>
        </p:txBody>
      </p:sp>
      <p:cxnSp>
        <p:nvCxnSpPr>
          <p:cNvPr id="209" name="Google Shape;209;p17"/>
          <p:cNvCxnSpPr/>
          <p:nvPr/>
        </p:nvCxnSpPr>
        <p:spPr>
          <a:xfrm>
            <a:off x="2173600" y="1903925"/>
            <a:ext cx="0" cy="2714700"/>
          </a:xfrm>
          <a:prstGeom prst="straightConnector1">
            <a:avLst/>
          </a:prstGeom>
          <a:noFill/>
          <a:ln cap="flat" cmpd="sng" w="9525">
            <a:solidFill>
              <a:schemeClr val="dk2"/>
            </a:solidFill>
            <a:prstDash val="solid"/>
            <a:round/>
            <a:headEnd len="med" w="med" type="none"/>
            <a:tailEnd len="med" w="med" type="none"/>
          </a:ln>
        </p:spPr>
      </p:cxnSp>
      <p:sp>
        <p:nvSpPr>
          <p:cNvPr id="210" name="Google Shape;210;p17"/>
          <p:cNvSpPr/>
          <p:nvPr/>
        </p:nvSpPr>
        <p:spPr>
          <a:xfrm>
            <a:off x="4609700" y="4171750"/>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p:nvPr/>
        </p:nvSpPr>
        <p:spPr>
          <a:xfrm>
            <a:off x="4260950" y="3270713"/>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
          <p:cNvSpPr/>
          <p:nvPr/>
        </p:nvSpPr>
        <p:spPr>
          <a:xfrm>
            <a:off x="3732175" y="315112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p:nvPr/>
        </p:nvSpPr>
        <p:spPr>
          <a:xfrm>
            <a:off x="3176200" y="4071850"/>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
          <p:cNvSpPr/>
          <p:nvPr/>
        </p:nvSpPr>
        <p:spPr>
          <a:xfrm>
            <a:off x="2710450" y="428282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
          <p:cNvSpPr/>
          <p:nvPr/>
        </p:nvSpPr>
        <p:spPr>
          <a:xfrm>
            <a:off x="2529675" y="344157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
          <p:cNvSpPr/>
          <p:nvPr/>
        </p:nvSpPr>
        <p:spPr>
          <a:xfrm>
            <a:off x="2338475" y="3862300"/>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a:off x="2294150" y="212387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1378875" y="22964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a:off x="1809350" y="25391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a:off x="1591250" y="28973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p:nvPr/>
        </p:nvSpPr>
        <p:spPr>
          <a:xfrm>
            <a:off x="1378875" y="33202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1419800" y="39096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1837925" y="42144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1790025" y="34982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3706113" y="41979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4111938" y="38439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3682150" y="3668125"/>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7"/>
          <p:cNvSpPr/>
          <p:nvPr/>
        </p:nvSpPr>
        <p:spPr>
          <a:xfrm>
            <a:off x="3174063" y="34415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
          <p:cNvSpPr/>
          <p:nvPr/>
        </p:nvSpPr>
        <p:spPr>
          <a:xfrm>
            <a:off x="2559663" y="27191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2801075" y="24457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2947600" y="29096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4543400" y="36288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4974850" y="38622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p:nvPr/>
        </p:nvSpPr>
        <p:spPr>
          <a:xfrm>
            <a:off x="4889650" y="31720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4884975" y="24817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a:off x="4318525" y="26974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p:nvPr/>
        </p:nvSpPr>
        <p:spPr>
          <a:xfrm>
            <a:off x="4296750" y="24031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a:off x="3689513" y="2470225"/>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a:off x="3309975" y="26153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3340175" y="20920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txBox="1"/>
          <p:nvPr>
            <p:ph idx="1" type="body"/>
          </p:nvPr>
        </p:nvSpPr>
        <p:spPr>
          <a:xfrm>
            <a:off x="5479050" y="1752600"/>
            <a:ext cx="3353100" cy="78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Particiones binarias.</a:t>
            </a:r>
            <a:endParaRPr/>
          </a:p>
          <a:p>
            <a:pPr indent="-342900" lvl="0" marL="457200" rtl="0" algn="l">
              <a:spcBef>
                <a:spcPts val="0"/>
              </a:spcBef>
              <a:spcAft>
                <a:spcPts val="0"/>
              </a:spcAft>
              <a:buSzPts val="1800"/>
              <a:buChar char="-"/>
            </a:pPr>
            <a:r>
              <a:rPr lang="es-419"/>
              <a:t>Grupos homogéneos.</a:t>
            </a:r>
            <a:endParaRPr/>
          </a:p>
        </p:txBody>
      </p:sp>
      <p:cxnSp>
        <p:nvCxnSpPr>
          <p:cNvPr id="242" name="Google Shape;242;p17"/>
          <p:cNvCxnSpPr/>
          <p:nvPr/>
        </p:nvCxnSpPr>
        <p:spPr>
          <a:xfrm>
            <a:off x="2158900" y="3133725"/>
            <a:ext cx="3226500" cy="0"/>
          </a:xfrm>
          <a:prstGeom prst="straightConnector1">
            <a:avLst/>
          </a:prstGeom>
          <a:noFill/>
          <a:ln cap="flat" cmpd="sng" w="9525">
            <a:solidFill>
              <a:schemeClr val="dk2"/>
            </a:solidFill>
            <a:prstDash val="solid"/>
            <a:round/>
            <a:headEnd len="med" w="med" type="none"/>
            <a:tailEnd len="med" w="med" type="none"/>
          </a:ln>
        </p:spPr>
      </p:cxnSp>
      <p:grpSp>
        <p:nvGrpSpPr>
          <p:cNvPr id="243" name="Google Shape;243;p17"/>
          <p:cNvGrpSpPr/>
          <p:nvPr/>
        </p:nvGrpSpPr>
        <p:grpSpPr>
          <a:xfrm>
            <a:off x="6229200" y="3041025"/>
            <a:ext cx="857400" cy="400200"/>
            <a:chOff x="5952975" y="3160625"/>
            <a:chExt cx="857400" cy="400200"/>
          </a:xfrm>
        </p:grpSpPr>
        <p:sp>
          <p:nvSpPr>
            <p:cNvPr id="244" name="Google Shape;244;p17"/>
            <p:cNvSpPr/>
            <p:nvPr/>
          </p:nvSpPr>
          <p:spPr>
            <a:xfrm flipH="1">
              <a:off x="5952975" y="3160625"/>
              <a:ext cx="428700" cy="400200"/>
            </a:xfrm>
            <a:prstGeom prst="flowChartDelay">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7</a:t>
              </a:r>
              <a:endParaRPr sz="1200"/>
            </a:p>
          </p:txBody>
        </p:sp>
        <p:sp>
          <p:nvSpPr>
            <p:cNvPr id="245" name="Google Shape;245;p17"/>
            <p:cNvSpPr/>
            <p:nvPr/>
          </p:nvSpPr>
          <p:spPr>
            <a:xfrm>
              <a:off x="6381675" y="3160625"/>
              <a:ext cx="428700" cy="400200"/>
            </a:xfrm>
            <a:prstGeom prst="flowChartDelay">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0</a:t>
              </a:r>
              <a:endParaRPr sz="1200"/>
            </a:p>
          </p:txBody>
        </p:sp>
      </p:grpSp>
      <p:sp>
        <p:nvSpPr>
          <p:cNvPr id="246" name="Google Shape;246;p17"/>
          <p:cNvSpPr/>
          <p:nvPr/>
        </p:nvSpPr>
        <p:spPr>
          <a:xfrm>
            <a:off x="6784150" y="2505250"/>
            <a:ext cx="857400" cy="4002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solidFill>
                  <a:schemeClr val="dk1"/>
                </a:solidFill>
              </a:rPr>
              <a:t>X</a:t>
            </a:r>
            <a:r>
              <a:rPr lang="es-419" sz="800">
                <a:solidFill>
                  <a:schemeClr val="dk1"/>
                </a:solidFill>
              </a:rPr>
              <a:t>2</a:t>
            </a:r>
            <a:r>
              <a:rPr lang="es-419" sz="1200">
                <a:solidFill>
                  <a:schemeClr val="dk1"/>
                </a:solidFill>
              </a:rPr>
              <a:t> ≤ 3</a:t>
            </a:r>
            <a:endParaRPr/>
          </a:p>
        </p:txBody>
      </p:sp>
      <p:cxnSp>
        <p:nvCxnSpPr>
          <p:cNvPr id="247" name="Google Shape;247;p17"/>
          <p:cNvCxnSpPr>
            <a:stCxn id="246" idx="1"/>
          </p:cNvCxnSpPr>
          <p:nvPr/>
        </p:nvCxnSpPr>
        <p:spPr>
          <a:xfrm flipH="1">
            <a:off x="6650350" y="2705350"/>
            <a:ext cx="133800" cy="323400"/>
          </a:xfrm>
          <a:prstGeom prst="straightConnector1">
            <a:avLst/>
          </a:prstGeom>
          <a:noFill/>
          <a:ln cap="flat" cmpd="sng" w="9525">
            <a:solidFill>
              <a:schemeClr val="dk2"/>
            </a:solidFill>
            <a:prstDash val="solid"/>
            <a:round/>
            <a:headEnd len="med" w="med" type="none"/>
            <a:tailEnd len="med" w="med" type="triangle"/>
          </a:ln>
        </p:spPr>
      </p:cxnSp>
      <p:grpSp>
        <p:nvGrpSpPr>
          <p:cNvPr id="248" name="Google Shape;248;p17"/>
          <p:cNvGrpSpPr/>
          <p:nvPr/>
        </p:nvGrpSpPr>
        <p:grpSpPr>
          <a:xfrm>
            <a:off x="6804100" y="3500550"/>
            <a:ext cx="857400" cy="400200"/>
            <a:chOff x="5952975" y="3160625"/>
            <a:chExt cx="857400" cy="400200"/>
          </a:xfrm>
        </p:grpSpPr>
        <p:sp>
          <p:nvSpPr>
            <p:cNvPr id="249" name="Google Shape;249;p17"/>
            <p:cNvSpPr/>
            <p:nvPr/>
          </p:nvSpPr>
          <p:spPr>
            <a:xfrm flipH="1">
              <a:off x="5952975" y="3160625"/>
              <a:ext cx="428700" cy="400200"/>
            </a:xfrm>
            <a:prstGeom prst="flowChartDelay">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7</a:t>
              </a:r>
              <a:endParaRPr sz="1200"/>
            </a:p>
          </p:txBody>
        </p:sp>
        <p:sp>
          <p:nvSpPr>
            <p:cNvPr id="250" name="Google Shape;250;p17"/>
            <p:cNvSpPr/>
            <p:nvPr/>
          </p:nvSpPr>
          <p:spPr>
            <a:xfrm>
              <a:off x="6381675" y="3160625"/>
              <a:ext cx="428700" cy="400200"/>
            </a:xfrm>
            <a:prstGeom prst="flowChartDelay">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7</a:t>
              </a:r>
              <a:endParaRPr sz="1200"/>
            </a:p>
          </p:txBody>
        </p:sp>
      </p:grpSp>
      <p:cxnSp>
        <p:nvCxnSpPr>
          <p:cNvPr id="251" name="Google Shape;251;p17"/>
          <p:cNvCxnSpPr>
            <a:stCxn id="246" idx="3"/>
          </p:cNvCxnSpPr>
          <p:nvPr/>
        </p:nvCxnSpPr>
        <p:spPr>
          <a:xfrm>
            <a:off x="7641550" y="2705350"/>
            <a:ext cx="161400" cy="294900"/>
          </a:xfrm>
          <a:prstGeom prst="straightConnector1">
            <a:avLst/>
          </a:prstGeom>
          <a:noFill/>
          <a:ln cap="flat" cmpd="sng" w="9525">
            <a:solidFill>
              <a:schemeClr val="dk2"/>
            </a:solidFill>
            <a:prstDash val="solid"/>
            <a:round/>
            <a:headEnd len="med" w="med" type="none"/>
            <a:tailEnd len="med" w="med" type="triangle"/>
          </a:ln>
        </p:spPr>
      </p:cxnSp>
      <p:sp>
        <p:nvSpPr>
          <p:cNvPr id="252" name="Google Shape;252;p17"/>
          <p:cNvSpPr/>
          <p:nvPr/>
        </p:nvSpPr>
        <p:spPr>
          <a:xfrm>
            <a:off x="7384225" y="3002900"/>
            <a:ext cx="857400" cy="4002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solidFill>
                  <a:schemeClr val="dk1"/>
                </a:solidFill>
              </a:rPr>
              <a:t>X</a:t>
            </a:r>
            <a:r>
              <a:rPr lang="es-419" sz="800">
                <a:solidFill>
                  <a:schemeClr val="dk1"/>
                </a:solidFill>
              </a:rPr>
              <a:t>1</a:t>
            </a:r>
            <a:r>
              <a:rPr lang="es-419" sz="1200">
                <a:solidFill>
                  <a:schemeClr val="dk1"/>
                </a:solidFill>
              </a:rPr>
              <a:t> ≤ 4</a:t>
            </a:r>
            <a:endParaRPr/>
          </a:p>
        </p:txBody>
      </p:sp>
      <p:grpSp>
        <p:nvGrpSpPr>
          <p:cNvPr id="253" name="Google Shape;253;p17"/>
          <p:cNvGrpSpPr/>
          <p:nvPr/>
        </p:nvGrpSpPr>
        <p:grpSpPr>
          <a:xfrm>
            <a:off x="7974900" y="3450725"/>
            <a:ext cx="857400" cy="400200"/>
            <a:chOff x="5952975" y="3160625"/>
            <a:chExt cx="857400" cy="400200"/>
          </a:xfrm>
        </p:grpSpPr>
        <p:sp>
          <p:nvSpPr>
            <p:cNvPr id="254" name="Google Shape;254;p17"/>
            <p:cNvSpPr/>
            <p:nvPr/>
          </p:nvSpPr>
          <p:spPr>
            <a:xfrm flipH="1">
              <a:off x="5952975" y="3160625"/>
              <a:ext cx="428700" cy="400200"/>
            </a:xfrm>
            <a:prstGeom prst="flowChartDelay">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9</a:t>
              </a:r>
              <a:endParaRPr sz="1200"/>
            </a:p>
          </p:txBody>
        </p:sp>
        <p:sp>
          <p:nvSpPr>
            <p:cNvPr id="255" name="Google Shape;255;p17"/>
            <p:cNvSpPr/>
            <p:nvPr/>
          </p:nvSpPr>
          <p:spPr>
            <a:xfrm>
              <a:off x="6381675" y="3160625"/>
              <a:ext cx="428700" cy="400200"/>
            </a:xfrm>
            <a:prstGeom prst="flowChartDelay">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1</a:t>
              </a:r>
              <a:endParaRPr sz="1200"/>
            </a:p>
          </p:txBody>
        </p:sp>
      </p:grpSp>
      <p:cxnSp>
        <p:nvCxnSpPr>
          <p:cNvPr id="256" name="Google Shape;256;p17"/>
          <p:cNvCxnSpPr/>
          <p:nvPr/>
        </p:nvCxnSpPr>
        <p:spPr>
          <a:xfrm>
            <a:off x="8232100" y="3175175"/>
            <a:ext cx="161400" cy="294900"/>
          </a:xfrm>
          <a:prstGeom prst="straightConnector1">
            <a:avLst/>
          </a:prstGeom>
          <a:noFill/>
          <a:ln cap="flat" cmpd="sng" w="9525">
            <a:solidFill>
              <a:schemeClr val="dk2"/>
            </a:solidFill>
            <a:prstDash val="solid"/>
            <a:round/>
            <a:headEnd len="med" w="med" type="none"/>
            <a:tailEnd len="med" w="med" type="triangle"/>
          </a:ln>
        </p:spPr>
      </p:cxnSp>
      <p:cxnSp>
        <p:nvCxnSpPr>
          <p:cNvPr id="257" name="Google Shape;257;p17"/>
          <p:cNvCxnSpPr/>
          <p:nvPr/>
        </p:nvCxnSpPr>
        <p:spPr>
          <a:xfrm flipH="1">
            <a:off x="7250425" y="3171763"/>
            <a:ext cx="133800" cy="323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Algoritmo CART (Classification And Regression Trees)</a:t>
            </a:r>
            <a:endParaRPr/>
          </a:p>
        </p:txBody>
      </p:sp>
      <p:cxnSp>
        <p:nvCxnSpPr>
          <p:cNvPr id="263" name="Google Shape;263;p18"/>
          <p:cNvCxnSpPr/>
          <p:nvPr/>
        </p:nvCxnSpPr>
        <p:spPr>
          <a:xfrm>
            <a:off x="868400" y="1810400"/>
            <a:ext cx="0" cy="3054000"/>
          </a:xfrm>
          <a:prstGeom prst="straightConnector1">
            <a:avLst/>
          </a:prstGeom>
          <a:noFill/>
          <a:ln cap="flat" cmpd="sng" w="28575">
            <a:solidFill>
              <a:schemeClr val="dk2"/>
            </a:solidFill>
            <a:prstDash val="solid"/>
            <a:round/>
            <a:headEnd len="med" w="med" type="stealth"/>
            <a:tailEnd len="med" w="med" type="none"/>
          </a:ln>
        </p:spPr>
      </p:cxnSp>
      <p:cxnSp>
        <p:nvCxnSpPr>
          <p:cNvPr id="264" name="Google Shape;264;p18"/>
          <p:cNvCxnSpPr/>
          <p:nvPr/>
        </p:nvCxnSpPr>
        <p:spPr>
          <a:xfrm>
            <a:off x="610825" y="4759275"/>
            <a:ext cx="4746900" cy="0"/>
          </a:xfrm>
          <a:prstGeom prst="straightConnector1">
            <a:avLst/>
          </a:prstGeom>
          <a:noFill/>
          <a:ln cap="flat" cmpd="sng" w="28575">
            <a:solidFill>
              <a:schemeClr val="dk2"/>
            </a:solidFill>
            <a:prstDash val="solid"/>
            <a:round/>
            <a:headEnd len="med" w="med" type="none"/>
            <a:tailEnd len="med" w="med" type="stealth"/>
          </a:ln>
        </p:spPr>
      </p:cxnSp>
      <p:sp>
        <p:nvSpPr>
          <p:cNvPr id="265" name="Google Shape;265;p18"/>
          <p:cNvSpPr txBox="1"/>
          <p:nvPr/>
        </p:nvSpPr>
        <p:spPr>
          <a:xfrm>
            <a:off x="654050" y="1410200"/>
            <a:ext cx="42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X</a:t>
            </a:r>
            <a:r>
              <a:rPr lang="es-419" sz="1000"/>
              <a:t>1</a:t>
            </a:r>
            <a:endParaRPr sz="1000"/>
          </a:p>
        </p:txBody>
      </p:sp>
      <p:sp>
        <p:nvSpPr>
          <p:cNvPr id="266" name="Google Shape;266;p18"/>
          <p:cNvSpPr txBox="1"/>
          <p:nvPr/>
        </p:nvSpPr>
        <p:spPr>
          <a:xfrm>
            <a:off x="5357725" y="4559175"/>
            <a:ext cx="42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X</a:t>
            </a:r>
            <a:r>
              <a:rPr lang="es-419" sz="1000"/>
              <a:t>2</a:t>
            </a:r>
            <a:endParaRPr sz="1000"/>
          </a:p>
        </p:txBody>
      </p:sp>
      <p:cxnSp>
        <p:nvCxnSpPr>
          <p:cNvPr id="267" name="Google Shape;267;p18"/>
          <p:cNvCxnSpPr/>
          <p:nvPr/>
        </p:nvCxnSpPr>
        <p:spPr>
          <a:xfrm>
            <a:off x="2173600" y="1903925"/>
            <a:ext cx="0" cy="2714700"/>
          </a:xfrm>
          <a:prstGeom prst="straightConnector1">
            <a:avLst/>
          </a:prstGeom>
          <a:noFill/>
          <a:ln cap="flat" cmpd="sng" w="9525">
            <a:solidFill>
              <a:schemeClr val="dk2"/>
            </a:solidFill>
            <a:prstDash val="solid"/>
            <a:round/>
            <a:headEnd len="med" w="med" type="none"/>
            <a:tailEnd len="med" w="med" type="none"/>
          </a:ln>
        </p:spPr>
      </p:cxnSp>
      <p:sp>
        <p:nvSpPr>
          <p:cNvPr id="268" name="Google Shape;268;p18"/>
          <p:cNvSpPr/>
          <p:nvPr/>
        </p:nvSpPr>
        <p:spPr>
          <a:xfrm>
            <a:off x="4609700" y="4171750"/>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4260950" y="3270713"/>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3732175" y="315112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a:off x="3176200" y="4071850"/>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a:off x="2710450" y="428282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p:nvPr/>
        </p:nvSpPr>
        <p:spPr>
          <a:xfrm>
            <a:off x="2529675" y="344157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a:off x="2338475" y="3862300"/>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p:nvPr/>
        </p:nvSpPr>
        <p:spPr>
          <a:xfrm>
            <a:off x="2294150" y="212387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a:off x="1378875" y="22964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
          <p:cNvSpPr/>
          <p:nvPr/>
        </p:nvSpPr>
        <p:spPr>
          <a:xfrm>
            <a:off x="1809350" y="25391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a:off x="1591250" y="28973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
          <p:cNvSpPr/>
          <p:nvPr/>
        </p:nvSpPr>
        <p:spPr>
          <a:xfrm>
            <a:off x="1378875" y="33202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8"/>
          <p:cNvSpPr/>
          <p:nvPr/>
        </p:nvSpPr>
        <p:spPr>
          <a:xfrm>
            <a:off x="1419800" y="39096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8"/>
          <p:cNvSpPr/>
          <p:nvPr/>
        </p:nvSpPr>
        <p:spPr>
          <a:xfrm>
            <a:off x="1837925" y="42144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8"/>
          <p:cNvSpPr/>
          <p:nvPr/>
        </p:nvSpPr>
        <p:spPr>
          <a:xfrm>
            <a:off x="1790025" y="34982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
          <p:cNvSpPr/>
          <p:nvPr/>
        </p:nvSpPr>
        <p:spPr>
          <a:xfrm>
            <a:off x="3706113" y="41979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8"/>
          <p:cNvSpPr/>
          <p:nvPr/>
        </p:nvSpPr>
        <p:spPr>
          <a:xfrm>
            <a:off x="4111938" y="38439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8"/>
          <p:cNvSpPr/>
          <p:nvPr/>
        </p:nvSpPr>
        <p:spPr>
          <a:xfrm>
            <a:off x="3682150" y="3668125"/>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8"/>
          <p:cNvSpPr/>
          <p:nvPr/>
        </p:nvSpPr>
        <p:spPr>
          <a:xfrm>
            <a:off x="3174063" y="34415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8"/>
          <p:cNvSpPr/>
          <p:nvPr/>
        </p:nvSpPr>
        <p:spPr>
          <a:xfrm>
            <a:off x="2559663" y="27191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8"/>
          <p:cNvSpPr/>
          <p:nvPr/>
        </p:nvSpPr>
        <p:spPr>
          <a:xfrm>
            <a:off x="2801075" y="24457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8"/>
          <p:cNvSpPr/>
          <p:nvPr/>
        </p:nvSpPr>
        <p:spPr>
          <a:xfrm>
            <a:off x="2947600" y="29096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8"/>
          <p:cNvSpPr/>
          <p:nvPr/>
        </p:nvSpPr>
        <p:spPr>
          <a:xfrm>
            <a:off x="4543400" y="36288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8"/>
          <p:cNvSpPr/>
          <p:nvPr/>
        </p:nvSpPr>
        <p:spPr>
          <a:xfrm>
            <a:off x="4974850" y="38622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8"/>
          <p:cNvSpPr/>
          <p:nvPr/>
        </p:nvSpPr>
        <p:spPr>
          <a:xfrm>
            <a:off x="4889650" y="31720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8"/>
          <p:cNvSpPr/>
          <p:nvPr/>
        </p:nvSpPr>
        <p:spPr>
          <a:xfrm>
            <a:off x="4884975" y="24817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8"/>
          <p:cNvSpPr/>
          <p:nvPr/>
        </p:nvSpPr>
        <p:spPr>
          <a:xfrm>
            <a:off x="4318525" y="26974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8"/>
          <p:cNvSpPr/>
          <p:nvPr/>
        </p:nvSpPr>
        <p:spPr>
          <a:xfrm>
            <a:off x="4296750" y="24031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8"/>
          <p:cNvSpPr/>
          <p:nvPr/>
        </p:nvSpPr>
        <p:spPr>
          <a:xfrm>
            <a:off x="3689513" y="2470225"/>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8"/>
          <p:cNvSpPr/>
          <p:nvPr/>
        </p:nvSpPr>
        <p:spPr>
          <a:xfrm>
            <a:off x="3309975" y="26153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8"/>
          <p:cNvSpPr/>
          <p:nvPr/>
        </p:nvSpPr>
        <p:spPr>
          <a:xfrm>
            <a:off x="3340175" y="20920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8"/>
          <p:cNvSpPr txBox="1"/>
          <p:nvPr>
            <p:ph idx="1" type="body"/>
          </p:nvPr>
        </p:nvSpPr>
        <p:spPr>
          <a:xfrm>
            <a:off x="5479050" y="1752600"/>
            <a:ext cx="3353100" cy="78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Particiones binarias.</a:t>
            </a:r>
            <a:endParaRPr/>
          </a:p>
          <a:p>
            <a:pPr indent="-342900" lvl="0" marL="457200" rtl="0" algn="l">
              <a:spcBef>
                <a:spcPts val="0"/>
              </a:spcBef>
              <a:spcAft>
                <a:spcPts val="0"/>
              </a:spcAft>
              <a:buSzPts val="1800"/>
              <a:buChar char="-"/>
            </a:pPr>
            <a:r>
              <a:rPr lang="es-419"/>
              <a:t>Grupos homogéneos.</a:t>
            </a:r>
            <a:endParaRPr/>
          </a:p>
        </p:txBody>
      </p:sp>
      <p:cxnSp>
        <p:nvCxnSpPr>
          <p:cNvPr id="300" name="Google Shape;300;p18"/>
          <p:cNvCxnSpPr/>
          <p:nvPr/>
        </p:nvCxnSpPr>
        <p:spPr>
          <a:xfrm>
            <a:off x="2158900" y="3133725"/>
            <a:ext cx="3226500" cy="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18"/>
          <p:cNvCxnSpPr/>
          <p:nvPr/>
        </p:nvCxnSpPr>
        <p:spPr>
          <a:xfrm>
            <a:off x="3572859" y="3199804"/>
            <a:ext cx="5700" cy="1493400"/>
          </a:xfrm>
          <a:prstGeom prst="straightConnector1">
            <a:avLst/>
          </a:prstGeom>
          <a:noFill/>
          <a:ln cap="flat" cmpd="sng" w="9525">
            <a:solidFill>
              <a:schemeClr val="dk2"/>
            </a:solidFill>
            <a:prstDash val="solid"/>
            <a:round/>
            <a:headEnd len="med" w="med" type="none"/>
            <a:tailEnd len="med" w="med" type="none"/>
          </a:ln>
        </p:spPr>
      </p:cxnSp>
      <p:grpSp>
        <p:nvGrpSpPr>
          <p:cNvPr id="302" name="Google Shape;302;p18"/>
          <p:cNvGrpSpPr/>
          <p:nvPr/>
        </p:nvGrpSpPr>
        <p:grpSpPr>
          <a:xfrm>
            <a:off x="6229200" y="3041025"/>
            <a:ext cx="857400" cy="400200"/>
            <a:chOff x="5952975" y="3160625"/>
            <a:chExt cx="857400" cy="400200"/>
          </a:xfrm>
        </p:grpSpPr>
        <p:sp>
          <p:nvSpPr>
            <p:cNvPr id="303" name="Google Shape;303;p18"/>
            <p:cNvSpPr/>
            <p:nvPr/>
          </p:nvSpPr>
          <p:spPr>
            <a:xfrm flipH="1">
              <a:off x="5952975" y="3160625"/>
              <a:ext cx="428700" cy="400200"/>
            </a:xfrm>
            <a:prstGeom prst="flowChartDelay">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7</a:t>
              </a:r>
              <a:endParaRPr sz="1200"/>
            </a:p>
          </p:txBody>
        </p:sp>
        <p:sp>
          <p:nvSpPr>
            <p:cNvPr id="304" name="Google Shape;304;p18"/>
            <p:cNvSpPr/>
            <p:nvPr/>
          </p:nvSpPr>
          <p:spPr>
            <a:xfrm>
              <a:off x="6381675" y="3160625"/>
              <a:ext cx="428700" cy="400200"/>
            </a:xfrm>
            <a:prstGeom prst="flowChartDelay">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0</a:t>
              </a:r>
              <a:endParaRPr sz="1200"/>
            </a:p>
          </p:txBody>
        </p:sp>
      </p:grpSp>
      <p:sp>
        <p:nvSpPr>
          <p:cNvPr id="305" name="Google Shape;305;p18"/>
          <p:cNvSpPr/>
          <p:nvPr/>
        </p:nvSpPr>
        <p:spPr>
          <a:xfrm>
            <a:off x="6784150" y="2505250"/>
            <a:ext cx="857400" cy="4002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solidFill>
                  <a:schemeClr val="dk1"/>
                </a:solidFill>
              </a:rPr>
              <a:t>X</a:t>
            </a:r>
            <a:r>
              <a:rPr lang="es-419" sz="800">
                <a:solidFill>
                  <a:schemeClr val="dk1"/>
                </a:solidFill>
              </a:rPr>
              <a:t>2</a:t>
            </a:r>
            <a:r>
              <a:rPr lang="es-419" sz="1200">
                <a:solidFill>
                  <a:schemeClr val="dk1"/>
                </a:solidFill>
              </a:rPr>
              <a:t> ≤ 3</a:t>
            </a:r>
            <a:endParaRPr/>
          </a:p>
        </p:txBody>
      </p:sp>
      <p:cxnSp>
        <p:nvCxnSpPr>
          <p:cNvPr id="306" name="Google Shape;306;p18"/>
          <p:cNvCxnSpPr>
            <a:stCxn id="305" idx="1"/>
          </p:cNvCxnSpPr>
          <p:nvPr/>
        </p:nvCxnSpPr>
        <p:spPr>
          <a:xfrm flipH="1">
            <a:off x="6650350" y="2705350"/>
            <a:ext cx="133800" cy="323400"/>
          </a:xfrm>
          <a:prstGeom prst="straightConnector1">
            <a:avLst/>
          </a:prstGeom>
          <a:noFill/>
          <a:ln cap="flat" cmpd="sng" w="9525">
            <a:solidFill>
              <a:schemeClr val="dk2"/>
            </a:solidFill>
            <a:prstDash val="solid"/>
            <a:round/>
            <a:headEnd len="med" w="med" type="none"/>
            <a:tailEnd len="med" w="med" type="triangle"/>
          </a:ln>
        </p:spPr>
      </p:cxnSp>
      <p:grpSp>
        <p:nvGrpSpPr>
          <p:cNvPr id="307" name="Google Shape;307;p18"/>
          <p:cNvGrpSpPr/>
          <p:nvPr/>
        </p:nvGrpSpPr>
        <p:grpSpPr>
          <a:xfrm>
            <a:off x="6249350" y="3961750"/>
            <a:ext cx="857400" cy="400200"/>
            <a:chOff x="5952975" y="3160625"/>
            <a:chExt cx="857400" cy="400200"/>
          </a:xfrm>
        </p:grpSpPr>
        <p:sp>
          <p:nvSpPr>
            <p:cNvPr id="308" name="Google Shape;308;p18"/>
            <p:cNvSpPr/>
            <p:nvPr/>
          </p:nvSpPr>
          <p:spPr>
            <a:xfrm flipH="1">
              <a:off x="5952975" y="3160625"/>
              <a:ext cx="428700" cy="400200"/>
            </a:xfrm>
            <a:prstGeom prst="flowChartDelay">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1</a:t>
              </a:r>
              <a:endParaRPr sz="1200"/>
            </a:p>
          </p:txBody>
        </p:sp>
        <p:sp>
          <p:nvSpPr>
            <p:cNvPr id="309" name="Google Shape;309;p18"/>
            <p:cNvSpPr/>
            <p:nvPr/>
          </p:nvSpPr>
          <p:spPr>
            <a:xfrm>
              <a:off x="6381675" y="3160625"/>
              <a:ext cx="428700" cy="400200"/>
            </a:xfrm>
            <a:prstGeom prst="flowChartDelay">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4</a:t>
              </a:r>
              <a:endParaRPr sz="1200"/>
            </a:p>
          </p:txBody>
        </p:sp>
      </p:grpSp>
      <p:cxnSp>
        <p:nvCxnSpPr>
          <p:cNvPr id="310" name="Google Shape;310;p18"/>
          <p:cNvCxnSpPr>
            <a:stCxn id="305" idx="3"/>
          </p:cNvCxnSpPr>
          <p:nvPr/>
        </p:nvCxnSpPr>
        <p:spPr>
          <a:xfrm>
            <a:off x="7641550" y="2705350"/>
            <a:ext cx="161400" cy="294900"/>
          </a:xfrm>
          <a:prstGeom prst="straightConnector1">
            <a:avLst/>
          </a:prstGeom>
          <a:noFill/>
          <a:ln cap="flat" cmpd="sng" w="9525">
            <a:solidFill>
              <a:schemeClr val="dk2"/>
            </a:solidFill>
            <a:prstDash val="solid"/>
            <a:round/>
            <a:headEnd len="med" w="med" type="none"/>
            <a:tailEnd len="med" w="med" type="triangle"/>
          </a:ln>
        </p:spPr>
      </p:cxnSp>
      <p:sp>
        <p:nvSpPr>
          <p:cNvPr id="311" name="Google Shape;311;p18"/>
          <p:cNvSpPr/>
          <p:nvPr/>
        </p:nvSpPr>
        <p:spPr>
          <a:xfrm>
            <a:off x="7384225" y="3002900"/>
            <a:ext cx="857400" cy="4002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solidFill>
                  <a:schemeClr val="dk1"/>
                </a:solidFill>
              </a:rPr>
              <a:t>X</a:t>
            </a:r>
            <a:r>
              <a:rPr lang="es-419" sz="800">
                <a:solidFill>
                  <a:schemeClr val="dk1"/>
                </a:solidFill>
              </a:rPr>
              <a:t>1</a:t>
            </a:r>
            <a:r>
              <a:rPr lang="es-419" sz="1200">
                <a:solidFill>
                  <a:schemeClr val="dk1"/>
                </a:solidFill>
              </a:rPr>
              <a:t> ≤ 4</a:t>
            </a:r>
            <a:endParaRPr/>
          </a:p>
        </p:txBody>
      </p:sp>
      <p:grpSp>
        <p:nvGrpSpPr>
          <p:cNvPr id="312" name="Google Shape;312;p18"/>
          <p:cNvGrpSpPr/>
          <p:nvPr/>
        </p:nvGrpSpPr>
        <p:grpSpPr>
          <a:xfrm>
            <a:off x="7974900" y="3450725"/>
            <a:ext cx="857400" cy="400200"/>
            <a:chOff x="5952975" y="3160625"/>
            <a:chExt cx="857400" cy="400200"/>
          </a:xfrm>
        </p:grpSpPr>
        <p:sp>
          <p:nvSpPr>
            <p:cNvPr id="313" name="Google Shape;313;p18"/>
            <p:cNvSpPr/>
            <p:nvPr/>
          </p:nvSpPr>
          <p:spPr>
            <a:xfrm flipH="1">
              <a:off x="5952975" y="3160625"/>
              <a:ext cx="428700" cy="400200"/>
            </a:xfrm>
            <a:prstGeom prst="flowChartDelay">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9</a:t>
              </a:r>
              <a:endParaRPr sz="1200"/>
            </a:p>
          </p:txBody>
        </p:sp>
        <p:sp>
          <p:nvSpPr>
            <p:cNvPr id="314" name="Google Shape;314;p18"/>
            <p:cNvSpPr/>
            <p:nvPr/>
          </p:nvSpPr>
          <p:spPr>
            <a:xfrm>
              <a:off x="6381675" y="3160625"/>
              <a:ext cx="428700" cy="400200"/>
            </a:xfrm>
            <a:prstGeom prst="flowChartDelay">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1</a:t>
              </a:r>
              <a:endParaRPr sz="1200"/>
            </a:p>
          </p:txBody>
        </p:sp>
      </p:grpSp>
      <p:cxnSp>
        <p:nvCxnSpPr>
          <p:cNvPr id="315" name="Google Shape;315;p18"/>
          <p:cNvCxnSpPr/>
          <p:nvPr/>
        </p:nvCxnSpPr>
        <p:spPr>
          <a:xfrm>
            <a:off x="8232100" y="3175175"/>
            <a:ext cx="161400" cy="294900"/>
          </a:xfrm>
          <a:prstGeom prst="straightConnector1">
            <a:avLst/>
          </a:prstGeom>
          <a:noFill/>
          <a:ln cap="flat" cmpd="sng" w="9525">
            <a:solidFill>
              <a:schemeClr val="dk2"/>
            </a:solidFill>
            <a:prstDash val="solid"/>
            <a:round/>
            <a:headEnd len="med" w="med" type="none"/>
            <a:tailEnd len="med" w="med" type="triangle"/>
          </a:ln>
        </p:spPr>
      </p:cxnSp>
      <p:cxnSp>
        <p:nvCxnSpPr>
          <p:cNvPr id="316" name="Google Shape;316;p18"/>
          <p:cNvCxnSpPr/>
          <p:nvPr/>
        </p:nvCxnSpPr>
        <p:spPr>
          <a:xfrm flipH="1">
            <a:off x="7250425" y="3171763"/>
            <a:ext cx="133800" cy="323400"/>
          </a:xfrm>
          <a:prstGeom prst="straightConnector1">
            <a:avLst/>
          </a:prstGeom>
          <a:noFill/>
          <a:ln cap="flat" cmpd="sng" w="9525">
            <a:solidFill>
              <a:schemeClr val="dk2"/>
            </a:solidFill>
            <a:prstDash val="solid"/>
            <a:round/>
            <a:headEnd len="med" w="med" type="none"/>
            <a:tailEnd len="med" w="med" type="triangle"/>
          </a:ln>
        </p:spPr>
      </p:cxnSp>
      <p:sp>
        <p:nvSpPr>
          <p:cNvPr id="317" name="Google Shape;317;p18"/>
          <p:cNvSpPr/>
          <p:nvPr/>
        </p:nvSpPr>
        <p:spPr>
          <a:xfrm>
            <a:off x="6813625" y="3491025"/>
            <a:ext cx="857400" cy="4002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solidFill>
                  <a:schemeClr val="dk1"/>
                </a:solidFill>
              </a:rPr>
              <a:t>X</a:t>
            </a:r>
            <a:r>
              <a:rPr lang="es-419" sz="800">
                <a:solidFill>
                  <a:schemeClr val="dk1"/>
                </a:solidFill>
              </a:rPr>
              <a:t>2</a:t>
            </a:r>
            <a:r>
              <a:rPr lang="es-419" sz="1200">
                <a:solidFill>
                  <a:schemeClr val="dk1"/>
                </a:solidFill>
              </a:rPr>
              <a:t> ≤ 7</a:t>
            </a:r>
            <a:endParaRPr/>
          </a:p>
        </p:txBody>
      </p:sp>
      <p:cxnSp>
        <p:nvCxnSpPr>
          <p:cNvPr id="318" name="Google Shape;318;p18"/>
          <p:cNvCxnSpPr/>
          <p:nvPr/>
        </p:nvCxnSpPr>
        <p:spPr>
          <a:xfrm flipH="1">
            <a:off x="6675900" y="3650888"/>
            <a:ext cx="133800" cy="323400"/>
          </a:xfrm>
          <a:prstGeom prst="straightConnector1">
            <a:avLst/>
          </a:prstGeom>
          <a:noFill/>
          <a:ln cap="flat" cmpd="sng" w="9525">
            <a:solidFill>
              <a:schemeClr val="dk2"/>
            </a:solidFill>
            <a:prstDash val="solid"/>
            <a:round/>
            <a:headEnd len="med" w="med" type="none"/>
            <a:tailEnd len="med" w="med" type="triangle"/>
          </a:ln>
        </p:spPr>
      </p:cxnSp>
      <p:cxnSp>
        <p:nvCxnSpPr>
          <p:cNvPr id="319" name="Google Shape;319;p18"/>
          <p:cNvCxnSpPr/>
          <p:nvPr/>
        </p:nvCxnSpPr>
        <p:spPr>
          <a:xfrm>
            <a:off x="7674950" y="3665150"/>
            <a:ext cx="161400" cy="294900"/>
          </a:xfrm>
          <a:prstGeom prst="straightConnector1">
            <a:avLst/>
          </a:prstGeom>
          <a:noFill/>
          <a:ln cap="flat" cmpd="sng" w="9525">
            <a:solidFill>
              <a:schemeClr val="dk2"/>
            </a:solidFill>
            <a:prstDash val="solid"/>
            <a:round/>
            <a:headEnd len="med" w="med" type="none"/>
            <a:tailEnd len="med" w="med" type="triangle"/>
          </a:ln>
        </p:spPr>
      </p:cxnSp>
      <p:grpSp>
        <p:nvGrpSpPr>
          <p:cNvPr id="320" name="Google Shape;320;p18"/>
          <p:cNvGrpSpPr/>
          <p:nvPr/>
        </p:nvGrpSpPr>
        <p:grpSpPr>
          <a:xfrm>
            <a:off x="7439975" y="3969625"/>
            <a:ext cx="857400" cy="400200"/>
            <a:chOff x="5952975" y="3160625"/>
            <a:chExt cx="857400" cy="400200"/>
          </a:xfrm>
        </p:grpSpPr>
        <p:sp>
          <p:nvSpPr>
            <p:cNvPr id="321" name="Google Shape;321;p18"/>
            <p:cNvSpPr/>
            <p:nvPr/>
          </p:nvSpPr>
          <p:spPr>
            <a:xfrm flipH="1">
              <a:off x="5952975" y="3160625"/>
              <a:ext cx="428700" cy="400200"/>
            </a:xfrm>
            <a:prstGeom prst="flowChartDelay">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6</a:t>
              </a:r>
              <a:endParaRPr sz="1200"/>
            </a:p>
          </p:txBody>
        </p:sp>
        <p:sp>
          <p:nvSpPr>
            <p:cNvPr id="322" name="Google Shape;322;p18"/>
            <p:cNvSpPr/>
            <p:nvPr/>
          </p:nvSpPr>
          <p:spPr>
            <a:xfrm>
              <a:off x="6381675" y="3160625"/>
              <a:ext cx="428700" cy="400200"/>
            </a:xfrm>
            <a:prstGeom prst="flowChartDelay">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3</a:t>
              </a:r>
              <a:endParaRPr sz="1200"/>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9"/>
          <p:cNvSpPr/>
          <p:nvPr/>
        </p:nvSpPr>
        <p:spPr>
          <a:xfrm>
            <a:off x="1080350" y="1902425"/>
            <a:ext cx="4323600" cy="27045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9"/>
          <p:cNvSpPr/>
          <p:nvPr/>
        </p:nvSpPr>
        <p:spPr>
          <a:xfrm>
            <a:off x="3538775" y="3133725"/>
            <a:ext cx="1865100" cy="4002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9"/>
          <p:cNvSpPr/>
          <p:nvPr/>
        </p:nvSpPr>
        <p:spPr>
          <a:xfrm>
            <a:off x="2183125" y="3143250"/>
            <a:ext cx="1381200" cy="14637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Algoritmo CART (Classification And Regression Trees)</a:t>
            </a:r>
            <a:endParaRPr/>
          </a:p>
        </p:txBody>
      </p:sp>
      <p:cxnSp>
        <p:nvCxnSpPr>
          <p:cNvPr id="331" name="Google Shape;331;p19"/>
          <p:cNvCxnSpPr/>
          <p:nvPr/>
        </p:nvCxnSpPr>
        <p:spPr>
          <a:xfrm>
            <a:off x="868400" y="1810400"/>
            <a:ext cx="0" cy="3054000"/>
          </a:xfrm>
          <a:prstGeom prst="straightConnector1">
            <a:avLst/>
          </a:prstGeom>
          <a:noFill/>
          <a:ln cap="flat" cmpd="sng" w="28575">
            <a:solidFill>
              <a:schemeClr val="dk2"/>
            </a:solidFill>
            <a:prstDash val="solid"/>
            <a:round/>
            <a:headEnd len="med" w="med" type="stealth"/>
            <a:tailEnd len="med" w="med" type="none"/>
          </a:ln>
        </p:spPr>
      </p:cxnSp>
      <p:cxnSp>
        <p:nvCxnSpPr>
          <p:cNvPr id="332" name="Google Shape;332;p19"/>
          <p:cNvCxnSpPr/>
          <p:nvPr/>
        </p:nvCxnSpPr>
        <p:spPr>
          <a:xfrm>
            <a:off x="610825" y="4759275"/>
            <a:ext cx="4746900" cy="0"/>
          </a:xfrm>
          <a:prstGeom prst="straightConnector1">
            <a:avLst/>
          </a:prstGeom>
          <a:noFill/>
          <a:ln cap="flat" cmpd="sng" w="28575">
            <a:solidFill>
              <a:schemeClr val="dk2"/>
            </a:solidFill>
            <a:prstDash val="solid"/>
            <a:round/>
            <a:headEnd len="med" w="med" type="none"/>
            <a:tailEnd len="med" w="med" type="stealth"/>
          </a:ln>
        </p:spPr>
      </p:cxnSp>
      <p:sp>
        <p:nvSpPr>
          <p:cNvPr id="333" name="Google Shape;333;p19"/>
          <p:cNvSpPr txBox="1"/>
          <p:nvPr/>
        </p:nvSpPr>
        <p:spPr>
          <a:xfrm>
            <a:off x="654050" y="1410200"/>
            <a:ext cx="42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X</a:t>
            </a:r>
            <a:r>
              <a:rPr lang="es-419" sz="1000"/>
              <a:t>1</a:t>
            </a:r>
            <a:endParaRPr sz="1000"/>
          </a:p>
        </p:txBody>
      </p:sp>
      <p:sp>
        <p:nvSpPr>
          <p:cNvPr id="334" name="Google Shape;334;p19"/>
          <p:cNvSpPr txBox="1"/>
          <p:nvPr/>
        </p:nvSpPr>
        <p:spPr>
          <a:xfrm>
            <a:off x="5357725" y="4559175"/>
            <a:ext cx="42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t>X</a:t>
            </a:r>
            <a:r>
              <a:rPr lang="es-419" sz="1000"/>
              <a:t>2</a:t>
            </a:r>
            <a:endParaRPr sz="1000"/>
          </a:p>
        </p:txBody>
      </p:sp>
      <p:cxnSp>
        <p:nvCxnSpPr>
          <p:cNvPr id="335" name="Google Shape;335;p19"/>
          <p:cNvCxnSpPr/>
          <p:nvPr/>
        </p:nvCxnSpPr>
        <p:spPr>
          <a:xfrm>
            <a:off x="2173600" y="1903925"/>
            <a:ext cx="0" cy="2714700"/>
          </a:xfrm>
          <a:prstGeom prst="straightConnector1">
            <a:avLst/>
          </a:prstGeom>
          <a:noFill/>
          <a:ln cap="flat" cmpd="sng" w="9525">
            <a:solidFill>
              <a:schemeClr val="dk2"/>
            </a:solidFill>
            <a:prstDash val="solid"/>
            <a:round/>
            <a:headEnd len="med" w="med" type="none"/>
            <a:tailEnd len="med" w="med" type="none"/>
          </a:ln>
        </p:spPr>
      </p:cxnSp>
      <p:sp>
        <p:nvSpPr>
          <p:cNvPr id="336" name="Google Shape;336;p19"/>
          <p:cNvSpPr/>
          <p:nvPr/>
        </p:nvSpPr>
        <p:spPr>
          <a:xfrm>
            <a:off x="4609700" y="4171750"/>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9"/>
          <p:cNvSpPr/>
          <p:nvPr/>
        </p:nvSpPr>
        <p:spPr>
          <a:xfrm>
            <a:off x="4260950" y="3270713"/>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9"/>
          <p:cNvSpPr/>
          <p:nvPr/>
        </p:nvSpPr>
        <p:spPr>
          <a:xfrm>
            <a:off x="3732175" y="315112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9"/>
          <p:cNvSpPr/>
          <p:nvPr/>
        </p:nvSpPr>
        <p:spPr>
          <a:xfrm>
            <a:off x="3176200" y="4071850"/>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9"/>
          <p:cNvSpPr/>
          <p:nvPr/>
        </p:nvSpPr>
        <p:spPr>
          <a:xfrm>
            <a:off x="2710450" y="428282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9"/>
          <p:cNvSpPr/>
          <p:nvPr/>
        </p:nvSpPr>
        <p:spPr>
          <a:xfrm>
            <a:off x="2529675" y="344157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9"/>
          <p:cNvSpPr/>
          <p:nvPr/>
        </p:nvSpPr>
        <p:spPr>
          <a:xfrm>
            <a:off x="2338475" y="3862300"/>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9"/>
          <p:cNvSpPr/>
          <p:nvPr/>
        </p:nvSpPr>
        <p:spPr>
          <a:xfrm>
            <a:off x="2294150" y="2123875"/>
            <a:ext cx="180000" cy="1800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9"/>
          <p:cNvSpPr/>
          <p:nvPr/>
        </p:nvSpPr>
        <p:spPr>
          <a:xfrm>
            <a:off x="1378875" y="22964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9"/>
          <p:cNvSpPr/>
          <p:nvPr/>
        </p:nvSpPr>
        <p:spPr>
          <a:xfrm>
            <a:off x="1809350" y="25391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9"/>
          <p:cNvSpPr/>
          <p:nvPr/>
        </p:nvSpPr>
        <p:spPr>
          <a:xfrm>
            <a:off x="1591250" y="28973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9"/>
          <p:cNvSpPr/>
          <p:nvPr/>
        </p:nvSpPr>
        <p:spPr>
          <a:xfrm>
            <a:off x="1378875" y="33202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9"/>
          <p:cNvSpPr/>
          <p:nvPr/>
        </p:nvSpPr>
        <p:spPr>
          <a:xfrm>
            <a:off x="1419800" y="39096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9"/>
          <p:cNvSpPr/>
          <p:nvPr/>
        </p:nvSpPr>
        <p:spPr>
          <a:xfrm>
            <a:off x="1837925" y="42144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9"/>
          <p:cNvSpPr/>
          <p:nvPr/>
        </p:nvSpPr>
        <p:spPr>
          <a:xfrm>
            <a:off x="1790025" y="34982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9"/>
          <p:cNvSpPr/>
          <p:nvPr/>
        </p:nvSpPr>
        <p:spPr>
          <a:xfrm>
            <a:off x="3706113" y="41979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9"/>
          <p:cNvSpPr/>
          <p:nvPr/>
        </p:nvSpPr>
        <p:spPr>
          <a:xfrm>
            <a:off x="4111938" y="38439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9"/>
          <p:cNvSpPr/>
          <p:nvPr/>
        </p:nvSpPr>
        <p:spPr>
          <a:xfrm>
            <a:off x="3682150" y="3668125"/>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9"/>
          <p:cNvSpPr/>
          <p:nvPr/>
        </p:nvSpPr>
        <p:spPr>
          <a:xfrm>
            <a:off x="3174063" y="344156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9"/>
          <p:cNvSpPr/>
          <p:nvPr/>
        </p:nvSpPr>
        <p:spPr>
          <a:xfrm>
            <a:off x="2559663" y="27191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9"/>
          <p:cNvSpPr/>
          <p:nvPr/>
        </p:nvSpPr>
        <p:spPr>
          <a:xfrm>
            <a:off x="2801075" y="24457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9"/>
          <p:cNvSpPr/>
          <p:nvPr/>
        </p:nvSpPr>
        <p:spPr>
          <a:xfrm>
            <a:off x="2947600" y="29096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9"/>
          <p:cNvSpPr/>
          <p:nvPr/>
        </p:nvSpPr>
        <p:spPr>
          <a:xfrm>
            <a:off x="4543400" y="36288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9"/>
          <p:cNvSpPr/>
          <p:nvPr/>
        </p:nvSpPr>
        <p:spPr>
          <a:xfrm>
            <a:off x="4974850" y="386228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9"/>
          <p:cNvSpPr/>
          <p:nvPr/>
        </p:nvSpPr>
        <p:spPr>
          <a:xfrm>
            <a:off x="4889650" y="31720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9"/>
          <p:cNvSpPr/>
          <p:nvPr/>
        </p:nvSpPr>
        <p:spPr>
          <a:xfrm>
            <a:off x="4884975" y="24817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9"/>
          <p:cNvSpPr/>
          <p:nvPr/>
        </p:nvSpPr>
        <p:spPr>
          <a:xfrm>
            <a:off x="4318525" y="26974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9"/>
          <p:cNvSpPr/>
          <p:nvPr/>
        </p:nvSpPr>
        <p:spPr>
          <a:xfrm>
            <a:off x="4296750" y="24031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9"/>
          <p:cNvSpPr/>
          <p:nvPr/>
        </p:nvSpPr>
        <p:spPr>
          <a:xfrm>
            <a:off x="3689513" y="2470225"/>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9"/>
          <p:cNvSpPr/>
          <p:nvPr/>
        </p:nvSpPr>
        <p:spPr>
          <a:xfrm>
            <a:off x="3309975" y="2615338"/>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9"/>
          <p:cNvSpPr/>
          <p:nvPr/>
        </p:nvSpPr>
        <p:spPr>
          <a:xfrm>
            <a:off x="3340175" y="2092013"/>
            <a:ext cx="180000" cy="180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9"/>
          <p:cNvSpPr txBox="1"/>
          <p:nvPr>
            <p:ph idx="1" type="body"/>
          </p:nvPr>
        </p:nvSpPr>
        <p:spPr>
          <a:xfrm>
            <a:off x="5479050" y="1752600"/>
            <a:ext cx="3353100" cy="78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Particiones binarias.</a:t>
            </a:r>
            <a:endParaRPr/>
          </a:p>
          <a:p>
            <a:pPr indent="-342900" lvl="0" marL="457200" rtl="0" algn="l">
              <a:spcBef>
                <a:spcPts val="0"/>
              </a:spcBef>
              <a:spcAft>
                <a:spcPts val="0"/>
              </a:spcAft>
              <a:buSzPts val="1800"/>
              <a:buChar char="-"/>
            </a:pPr>
            <a:r>
              <a:rPr lang="es-419"/>
              <a:t>Grupos homogéneos.</a:t>
            </a:r>
            <a:endParaRPr/>
          </a:p>
        </p:txBody>
      </p:sp>
      <p:cxnSp>
        <p:nvCxnSpPr>
          <p:cNvPr id="368" name="Google Shape;368;p19"/>
          <p:cNvCxnSpPr/>
          <p:nvPr/>
        </p:nvCxnSpPr>
        <p:spPr>
          <a:xfrm>
            <a:off x="2158900" y="3133725"/>
            <a:ext cx="3226500" cy="0"/>
          </a:xfrm>
          <a:prstGeom prst="straightConnector1">
            <a:avLst/>
          </a:prstGeom>
          <a:noFill/>
          <a:ln cap="flat" cmpd="sng" w="9525">
            <a:solidFill>
              <a:schemeClr val="dk2"/>
            </a:solidFill>
            <a:prstDash val="solid"/>
            <a:round/>
            <a:headEnd len="med" w="med" type="none"/>
            <a:tailEnd len="med" w="med" type="none"/>
          </a:ln>
        </p:spPr>
      </p:cxnSp>
      <p:cxnSp>
        <p:nvCxnSpPr>
          <p:cNvPr id="369" name="Google Shape;369;p19"/>
          <p:cNvCxnSpPr/>
          <p:nvPr/>
        </p:nvCxnSpPr>
        <p:spPr>
          <a:xfrm>
            <a:off x="3564250" y="3124200"/>
            <a:ext cx="5700" cy="1493400"/>
          </a:xfrm>
          <a:prstGeom prst="straightConnector1">
            <a:avLst/>
          </a:prstGeom>
          <a:noFill/>
          <a:ln cap="flat" cmpd="sng" w="9525">
            <a:solidFill>
              <a:schemeClr val="dk2"/>
            </a:solidFill>
            <a:prstDash val="solid"/>
            <a:round/>
            <a:headEnd len="med" w="med" type="none"/>
            <a:tailEnd len="med" w="med" type="none"/>
          </a:ln>
        </p:spPr>
      </p:cxnSp>
      <p:cxnSp>
        <p:nvCxnSpPr>
          <p:cNvPr id="370" name="Google Shape;370;p19"/>
          <p:cNvCxnSpPr/>
          <p:nvPr/>
        </p:nvCxnSpPr>
        <p:spPr>
          <a:xfrm>
            <a:off x="3577325" y="3514125"/>
            <a:ext cx="1815600" cy="0"/>
          </a:xfrm>
          <a:prstGeom prst="straightConnector1">
            <a:avLst/>
          </a:prstGeom>
          <a:noFill/>
          <a:ln cap="flat" cmpd="sng" w="9525">
            <a:solidFill>
              <a:schemeClr val="dk2"/>
            </a:solidFill>
            <a:prstDash val="solid"/>
            <a:round/>
            <a:headEnd len="med" w="med" type="none"/>
            <a:tailEnd len="med" w="med" type="none"/>
          </a:ln>
        </p:spPr>
      </p:cxnSp>
      <p:grpSp>
        <p:nvGrpSpPr>
          <p:cNvPr id="371" name="Google Shape;371;p19"/>
          <p:cNvGrpSpPr/>
          <p:nvPr/>
        </p:nvGrpSpPr>
        <p:grpSpPr>
          <a:xfrm>
            <a:off x="6229200" y="3041025"/>
            <a:ext cx="857400" cy="400200"/>
            <a:chOff x="5952975" y="3160625"/>
            <a:chExt cx="857400" cy="400200"/>
          </a:xfrm>
        </p:grpSpPr>
        <p:sp>
          <p:nvSpPr>
            <p:cNvPr id="372" name="Google Shape;372;p19"/>
            <p:cNvSpPr/>
            <p:nvPr/>
          </p:nvSpPr>
          <p:spPr>
            <a:xfrm flipH="1">
              <a:off x="5952975" y="3160625"/>
              <a:ext cx="428700" cy="400200"/>
            </a:xfrm>
            <a:prstGeom prst="flowChartDelay">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7</a:t>
              </a:r>
              <a:endParaRPr sz="1200"/>
            </a:p>
          </p:txBody>
        </p:sp>
        <p:sp>
          <p:nvSpPr>
            <p:cNvPr id="373" name="Google Shape;373;p19"/>
            <p:cNvSpPr/>
            <p:nvPr/>
          </p:nvSpPr>
          <p:spPr>
            <a:xfrm>
              <a:off x="6381675" y="3160625"/>
              <a:ext cx="428700" cy="400200"/>
            </a:xfrm>
            <a:prstGeom prst="flowChartDelay">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0</a:t>
              </a:r>
              <a:endParaRPr sz="1200"/>
            </a:p>
          </p:txBody>
        </p:sp>
      </p:grpSp>
      <p:sp>
        <p:nvSpPr>
          <p:cNvPr id="374" name="Google Shape;374;p19"/>
          <p:cNvSpPr/>
          <p:nvPr/>
        </p:nvSpPr>
        <p:spPr>
          <a:xfrm>
            <a:off x="6784150" y="2505250"/>
            <a:ext cx="857400" cy="4002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solidFill>
                  <a:schemeClr val="dk1"/>
                </a:solidFill>
              </a:rPr>
              <a:t>X</a:t>
            </a:r>
            <a:r>
              <a:rPr lang="es-419" sz="800">
                <a:solidFill>
                  <a:schemeClr val="dk1"/>
                </a:solidFill>
              </a:rPr>
              <a:t>2</a:t>
            </a:r>
            <a:r>
              <a:rPr lang="es-419" sz="1200">
                <a:solidFill>
                  <a:schemeClr val="dk1"/>
                </a:solidFill>
              </a:rPr>
              <a:t> ≤ 3</a:t>
            </a:r>
            <a:endParaRPr/>
          </a:p>
        </p:txBody>
      </p:sp>
      <p:cxnSp>
        <p:nvCxnSpPr>
          <p:cNvPr id="375" name="Google Shape;375;p19"/>
          <p:cNvCxnSpPr>
            <a:stCxn id="374" idx="1"/>
          </p:cNvCxnSpPr>
          <p:nvPr/>
        </p:nvCxnSpPr>
        <p:spPr>
          <a:xfrm flipH="1">
            <a:off x="6650350" y="2705350"/>
            <a:ext cx="133800" cy="323400"/>
          </a:xfrm>
          <a:prstGeom prst="straightConnector1">
            <a:avLst/>
          </a:prstGeom>
          <a:noFill/>
          <a:ln cap="flat" cmpd="sng" w="9525">
            <a:solidFill>
              <a:schemeClr val="dk2"/>
            </a:solidFill>
            <a:prstDash val="solid"/>
            <a:round/>
            <a:headEnd len="med" w="med" type="none"/>
            <a:tailEnd len="med" w="med" type="triangle"/>
          </a:ln>
        </p:spPr>
      </p:cxnSp>
      <p:grpSp>
        <p:nvGrpSpPr>
          <p:cNvPr id="376" name="Google Shape;376;p19"/>
          <p:cNvGrpSpPr/>
          <p:nvPr/>
        </p:nvGrpSpPr>
        <p:grpSpPr>
          <a:xfrm>
            <a:off x="6249350" y="3961750"/>
            <a:ext cx="857400" cy="400200"/>
            <a:chOff x="5952975" y="3160625"/>
            <a:chExt cx="857400" cy="400200"/>
          </a:xfrm>
        </p:grpSpPr>
        <p:sp>
          <p:nvSpPr>
            <p:cNvPr id="377" name="Google Shape;377;p19"/>
            <p:cNvSpPr/>
            <p:nvPr/>
          </p:nvSpPr>
          <p:spPr>
            <a:xfrm flipH="1">
              <a:off x="5952975" y="3160625"/>
              <a:ext cx="428700" cy="400200"/>
            </a:xfrm>
            <a:prstGeom prst="flowChartDelay">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1</a:t>
              </a:r>
              <a:endParaRPr sz="1200"/>
            </a:p>
          </p:txBody>
        </p:sp>
        <p:sp>
          <p:nvSpPr>
            <p:cNvPr id="378" name="Google Shape;378;p19"/>
            <p:cNvSpPr/>
            <p:nvPr/>
          </p:nvSpPr>
          <p:spPr>
            <a:xfrm>
              <a:off x="6381675" y="3160625"/>
              <a:ext cx="428700" cy="400200"/>
            </a:xfrm>
            <a:prstGeom prst="flowChartDelay">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4</a:t>
              </a:r>
              <a:endParaRPr sz="1200"/>
            </a:p>
          </p:txBody>
        </p:sp>
      </p:grpSp>
      <p:cxnSp>
        <p:nvCxnSpPr>
          <p:cNvPr id="379" name="Google Shape;379;p19"/>
          <p:cNvCxnSpPr>
            <a:stCxn id="374" idx="3"/>
          </p:cNvCxnSpPr>
          <p:nvPr/>
        </p:nvCxnSpPr>
        <p:spPr>
          <a:xfrm>
            <a:off x="7641550" y="2705350"/>
            <a:ext cx="161400" cy="294900"/>
          </a:xfrm>
          <a:prstGeom prst="straightConnector1">
            <a:avLst/>
          </a:prstGeom>
          <a:noFill/>
          <a:ln cap="flat" cmpd="sng" w="9525">
            <a:solidFill>
              <a:schemeClr val="dk2"/>
            </a:solidFill>
            <a:prstDash val="solid"/>
            <a:round/>
            <a:headEnd len="med" w="med" type="none"/>
            <a:tailEnd len="med" w="med" type="triangle"/>
          </a:ln>
        </p:spPr>
      </p:cxnSp>
      <p:sp>
        <p:nvSpPr>
          <p:cNvPr id="380" name="Google Shape;380;p19"/>
          <p:cNvSpPr/>
          <p:nvPr/>
        </p:nvSpPr>
        <p:spPr>
          <a:xfrm>
            <a:off x="7384225" y="3002900"/>
            <a:ext cx="857400" cy="4002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solidFill>
                  <a:schemeClr val="dk1"/>
                </a:solidFill>
              </a:rPr>
              <a:t>X</a:t>
            </a:r>
            <a:r>
              <a:rPr lang="es-419" sz="800">
                <a:solidFill>
                  <a:schemeClr val="dk1"/>
                </a:solidFill>
              </a:rPr>
              <a:t>1</a:t>
            </a:r>
            <a:r>
              <a:rPr lang="es-419" sz="1200">
                <a:solidFill>
                  <a:schemeClr val="dk1"/>
                </a:solidFill>
              </a:rPr>
              <a:t> ≤ 4</a:t>
            </a:r>
            <a:endParaRPr/>
          </a:p>
        </p:txBody>
      </p:sp>
      <p:grpSp>
        <p:nvGrpSpPr>
          <p:cNvPr id="381" name="Google Shape;381;p19"/>
          <p:cNvGrpSpPr/>
          <p:nvPr/>
        </p:nvGrpSpPr>
        <p:grpSpPr>
          <a:xfrm>
            <a:off x="7974900" y="3450725"/>
            <a:ext cx="857400" cy="400200"/>
            <a:chOff x="5952975" y="3160625"/>
            <a:chExt cx="857400" cy="400200"/>
          </a:xfrm>
        </p:grpSpPr>
        <p:sp>
          <p:nvSpPr>
            <p:cNvPr id="382" name="Google Shape;382;p19"/>
            <p:cNvSpPr/>
            <p:nvPr/>
          </p:nvSpPr>
          <p:spPr>
            <a:xfrm flipH="1">
              <a:off x="5952975" y="3160625"/>
              <a:ext cx="428700" cy="400200"/>
            </a:xfrm>
            <a:prstGeom prst="flowChartDelay">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9</a:t>
              </a:r>
              <a:endParaRPr sz="1200"/>
            </a:p>
          </p:txBody>
        </p:sp>
        <p:sp>
          <p:nvSpPr>
            <p:cNvPr id="383" name="Google Shape;383;p19"/>
            <p:cNvSpPr/>
            <p:nvPr/>
          </p:nvSpPr>
          <p:spPr>
            <a:xfrm>
              <a:off x="6381675" y="3160625"/>
              <a:ext cx="428700" cy="400200"/>
            </a:xfrm>
            <a:prstGeom prst="flowChartDelay">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1</a:t>
              </a:r>
              <a:endParaRPr sz="1200"/>
            </a:p>
          </p:txBody>
        </p:sp>
      </p:grpSp>
      <p:cxnSp>
        <p:nvCxnSpPr>
          <p:cNvPr id="384" name="Google Shape;384;p19"/>
          <p:cNvCxnSpPr/>
          <p:nvPr/>
        </p:nvCxnSpPr>
        <p:spPr>
          <a:xfrm>
            <a:off x="8232100" y="3175175"/>
            <a:ext cx="161400" cy="294900"/>
          </a:xfrm>
          <a:prstGeom prst="straightConnector1">
            <a:avLst/>
          </a:prstGeom>
          <a:noFill/>
          <a:ln cap="flat" cmpd="sng" w="9525">
            <a:solidFill>
              <a:schemeClr val="dk2"/>
            </a:solidFill>
            <a:prstDash val="solid"/>
            <a:round/>
            <a:headEnd len="med" w="med" type="none"/>
            <a:tailEnd len="med" w="med" type="triangle"/>
          </a:ln>
        </p:spPr>
      </p:cxnSp>
      <p:cxnSp>
        <p:nvCxnSpPr>
          <p:cNvPr id="385" name="Google Shape;385;p19"/>
          <p:cNvCxnSpPr/>
          <p:nvPr/>
        </p:nvCxnSpPr>
        <p:spPr>
          <a:xfrm flipH="1">
            <a:off x="7250425" y="3171763"/>
            <a:ext cx="133800" cy="323400"/>
          </a:xfrm>
          <a:prstGeom prst="straightConnector1">
            <a:avLst/>
          </a:prstGeom>
          <a:noFill/>
          <a:ln cap="flat" cmpd="sng" w="9525">
            <a:solidFill>
              <a:schemeClr val="dk2"/>
            </a:solidFill>
            <a:prstDash val="solid"/>
            <a:round/>
            <a:headEnd len="med" w="med" type="none"/>
            <a:tailEnd len="med" w="med" type="triangle"/>
          </a:ln>
        </p:spPr>
      </p:cxnSp>
      <p:sp>
        <p:nvSpPr>
          <p:cNvPr id="386" name="Google Shape;386;p19"/>
          <p:cNvSpPr/>
          <p:nvPr/>
        </p:nvSpPr>
        <p:spPr>
          <a:xfrm>
            <a:off x="6813625" y="3491025"/>
            <a:ext cx="857400" cy="4002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solidFill>
                  <a:schemeClr val="dk1"/>
                </a:solidFill>
              </a:rPr>
              <a:t>X</a:t>
            </a:r>
            <a:r>
              <a:rPr lang="es-419" sz="800">
                <a:solidFill>
                  <a:schemeClr val="dk1"/>
                </a:solidFill>
              </a:rPr>
              <a:t>2</a:t>
            </a:r>
            <a:r>
              <a:rPr lang="es-419" sz="1200">
                <a:solidFill>
                  <a:schemeClr val="dk1"/>
                </a:solidFill>
              </a:rPr>
              <a:t> ≤ 7</a:t>
            </a:r>
            <a:endParaRPr/>
          </a:p>
        </p:txBody>
      </p:sp>
      <p:cxnSp>
        <p:nvCxnSpPr>
          <p:cNvPr id="387" name="Google Shape;387;p19"/>
          <p:cNvCxnSpPr/>
          <p:nvPr/>
        </p:nvCxnSpPr>
        <p:spPr>
          <a:xfrm flipH="1">
            <a:off x="6675900" y="3650888"/>
            <a:ext cx="133800" cy="323400"/>
          </a:xfrm>
          <a:prstGeom prst="straightConnector1">
            <a:avLst/>
          </a:prstGeom>
          <a:noFill/>
          <a:ln cap="flat" cmpd="sng" w="9525">
            <a:solidFill>
              <a:schemeClr val="dk2"/>
            </a:solidFill>
            <a:prstDash val="solid"/>
            <a:round/>
            <a:headEnd len="med" w="med" type="none"/>
            <a:tailEnd len="med" w="med" type="triangle"/>
          </a:ln>
        </p:spPr>
      </p:cxnSp>
      <p:cxnSp>
        <p:nvCxnSpPr>
          <p:cNvPr id="388" name="Google Shape;388;p19"/>
          <p:cNvCxnSpPr/>
          <p:nvPr/>
        </p:nvCxnSpPr>
        <p:spPr>
          <a:xfrm>
            <a:off x="7674950" y="3665150"/>
            <a:ext cx="161400" cy="294900"/>
          </a:xfrm>
          <a:prstGeom prst="straightConnector1">
            <a:avLst/>
          </a:prstGeom>
          <a:noFill/>
          <a:ln cap="flat" cmpd="sng" w="9525">
            <a:solidFill>
              <a:schemeClr val="dk2"/>
            </a:solidFill>
            <a:prstDash val="solid"/>
            <a:round/>
            <a:headEnd len="med" w="med" type="none"/>
            <a:tailEnd len="med" w="med" type="triangle"/>
          </a:ln>
        </p:spPr>
      </p:cxnSp>
      <p:grpSp>
        <p:nvGrpSpPr>
          <p:cNvPr id="389" name="Google Shape;389;p19"/>
          <p:cNvGrpSpPr/>
          <p:nvPr/>
        </p:nvGrpSpPr>
        <p:grpSpPr>
          <a:xfrm>
            <a:off x="6858950" y="4436825"/>
            <a:ext cx="857400" cy="400200"/>
            <a:chOff x="5952975" y="3160625"/>
            <a:chExt cx="857400" cy="400200"/>
          </a:xfrm>
        </p:grpSpPr>
        <p:sp>
          <p:nvSpPr>
            <p:cNvPr id="390" name="Google Shape;390;p19"/>
            <p:cNvSpPr/>
            <p:nvPr/>
          </p:nvSpPr>
          <p:spPr>
            <a:xfrm flipH="1">
              <a:off x="5952975" y="3160625"/>
              <a:ext cx="428700" cy="400200"/>
            </a:xfrm>
            <a:prstGeom prst="flowChartDelay">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5</a:t>
              </a:r>
              <a:endParaRPr sz="1200"/>
            </a:p>
          </p:txBody>
        </p:sp>
        <p:sp>
          <p:nvSpPr>
            <p:cNvPr id="391" name="Google Shape;391;p19"/>
            <p:cNvSpPr/>
            <p:nvPr/>
          </p:nvSpPr>
          <p:spPr>
            <a:xfrm>
              <a:off x="6381675" y="3160625"/>
              <a:ext cx="428700" cy="400200"/>
            </a:xfrm>
            <a:prstGeom prst="flowChartDelay">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1</a:t>
              </a:r>
              <a:endParaRPr sz="1200"/>
            </a:p>
          </p:txBody>
        </p:sp>
      </p:grpSp>
      <p:sp>
        <p:nvSpPr>
          <p:cNvPr id="392" name="Google Shape;392;p19"/>
          <p:cNvSpPr/>
          <p:nvPr/>
        </p:nvSpPr>
        <p:spPr>
          <a:xfrm>
            <a:off x="7423225" y="3966100"/>
            <a:ext cx="857400" cy="4002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solidFill>
                  <a:schemeClr val="dk1"/>
                </a:solidFill>
              </a:rPr>
              <a:t>X</a:t>
            </a:r>
            <a:r>
              <a:rPr lang="es-419" sz="800">
                <a:solidFill>
                  <a:schemeClr val="dk1"/>
                </a:solidFill>
              </a:rPr>
              <a:t>1</a:t>
            </a:r>
            <a:r>
              <a:rPr lang="es-419" sz="1200">
                <a:solidFill>
                  <a:schemeClr val="dk1"/>
                </a:solidFill>
              </a:rPr>
              <a:t> ≤ 3</a:t>
            </a:r>
            <a:endParaRPr/>
          </a:p>
        </p:txBody>
      </p:sp>
      <p:cxnSp>
        <p:nvCxnSpPr>
          <p:cNvPr id="393" name="Google Shape;393;p19"/>
          <p:cNvCxnSpPr/>
          <p:nvPr/>
        </p:nvCxnSpPr>
        <p:spPr>
          <a:xfrm flipH="1">
            <a:off x="7285500" y="4125963"/>
            <a:ext cx="133800" cy="323400"/>
          </a:xfrm>
          <a:prstGeom prst="straightConnector1">
            <a:avLst/>
          </a:prstGeom>
          <a:noFill/>
          <a:ln cap="flat" cmpd="sng" w="9525">
            <a:solidFill>
              <a:schemeClr val="dk2"/>
            </a:solidFill>
            <a:prstDash val="solid"/>
            <a:round/>
            <a:headEnd len="med" w="med" type="none"/>
            <a:tailEnd len="med" w="med" type="triangle"/>
          </a:ln>
        </p:spPr>
      </p:cxnSp>
      <p:cxnSp>
        <p:nvCxnSpPr>
          <p:cNvPr id="394" name="Google Shape;394;p19"/>
          <p:cNvCxnSpPr/>
          <p:nvPr/>
        </p:nvCxnSpPr>
        <p:spPr>
          <a:xfrm>
            <a:off x="8284550" y="4140225"/>
            <a:ext cx="161400" cy="294900"/>
          </a:xfrm>
          <a:prstGeom prst="straightConnector1">
            <a:avLst/>
          </a:prstGeom>
          <a:noFill/>
          <a:ln cap="flat" cmpd="sng" w="9525">
            <a:solidFill>
              <a:schemeClr val="dk2"/>
            </a:solidFill>
            <a:prstDash val="solid"/>
            <a:round/>
            <a:headEnd len="med" w="med" type="none"/>
            <a:tailEnd len="med" w="med" type="triangle"/>
          </a:ln>
        </p:spPr>
      </p:cxnSp>
      <p:grpSp>
        <p:nvGrpSpPr>
          <p:cNvPr id="395" name="Google Shape;395;p19"/>
          <p:cNvGrpSpPr/>
          <p:nvPr/>
        </p:nvGrpSpPr>
        <p:grpSpPr>
          <a:xfrm>
            <a:off x="8049575" y="4444700"/>
            <a:ext cx="857400" cy="400200"/>
            <a:chOff x="5952975" y="3160625"/>
            <a:chExt cx="857400" cy="400200"/>
          </a:xfrm>
        </p:grpSpPr>
        <p:sp>
          <p:nvSpPr>
            <p:cNvPr id="396" name="Google Shape;396;p19"/>
            <p:cNvSpPr/>
            <p:nvPr/>
          </p:nvSpPr>
          <p:spPr>
            <a:xfrm flipH="1">
              <a:off x="5952975" y="3160625"/>
              <a:ext cx="428700" cy="400200"/>
            </a:xfrm>
            <a:prstGeom prst="flowChartDelay">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1</a:t>
              </a:r>
              <a:endParaRPr sz="1200"/>
            </a:p>
          </p:txBody>
        </p:sp>
        <p:sp>
          <p:nvSpPr>
            <p:cNvPr id="397" name="Google Shape;397;p19"/>
            <p:cNvSpPr/>
            <p:nvPr/>
          </p:nvSpPr>
          <p:spPr>
            <a:xfrm>
              <a:off x="6381675" y="3160625"/>
              <a:ext cx="428700" cy="400200"/>
            </a:xfrm>
            <a:prstGeom prst="flowChartDelay">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t>2</a:t>
              </a:r>
              <a:endParaRPr sz="1200"/>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Grupos homogéneos - Índice Gini</a:t>
            </a:r>
            <a:endParaRPr/>
          </a:p>
        </p:txBody>
      </p:sp>
      <p:sp>
        <p:nvSpPr>
          <p:cNvPr id="403" name="Google Shape;403;p20"/>
          <p:cNvSpPr txBox="1"/>
          <p:nvPr>
            <p:ph idx="1" type="body"/>
          </p:nvPr>
        </p:nvSpPr>
        <p:spPr>
          <a:xfrm>
            <a:off x="478150" y="1171575"/>
            <a:ext cx="8354100" cy="358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Índice Gini = 1 - (probabilidad categoría </a:t>
            </a:r>
            <a:r>
              <a:rPr b="1" lang="es-419">
                <a:highlight>
                  <a:srgbClr val="00FF00"/>
                </a:highlight>
              </a:rPr>
              <a:t>✡</a:t>
            </a:r>
            <a:r>
              <a:rPr lang="es-419"/>
              <a:t>)^2 - (probabilidad categoría </a:t>
            </a:r>
            <a:r>
              <a:rPr b="1" lang="es-419">
                <a:highlight>
                  <a:srgbClr val="FF0000"/>
                </a:highlight>
              </a:rPr>
              <a:t>x</a:t>
            </a:r>
            <a:r>
              <a:rPr lang="es-419"/>
              <a:t>)^2</a:t>
            </a:r>
            <a:endParaRPr/>
          </a:p>
          <a:p>
            <a:pPr indent="0" lvl="0" marL="0" rtl="0" algn="l">
              <a:spcBef>
                <a:spcPts val="1200"/>
              </a:spcBef>
              <a:spcAft>
                <a:spcPts val="0"/>
              </a:spcAft>
              <a:buNone/>
            </a:pPr>
            <a:r>
              <a:rPr lang="es-419"/>
              <a:t>Ejemplo:</a:t>
            </a:r>
            <a:endParaRPr/>
          </a:p>
          <a:p>
            <a:pPr indent="0" lvl="0" marL="0" rtl="0" algn="l">
              <a:spcBef>
                <a:spcPts val="1200"/>
              </a:spcBef>
              <a:spcAft>
                <a:spcPts val="0"/>
              </a:spcAft>
              <a:buNone/>
            </a:pPr>
            <a:r>
              <a:rPr lang="es-419"/>
              <a:t>Grupo 1 (X</a:t>
            </a:r>
            <a:r>
              <a:rPr lang="es-419" sz="1300"/>
              <a:t>2</a:t>
            </a:r>
            <a:r>
              <a:rPr lang="es-419"/>
              <a:t> ≤ 3)</a:t>
            </a:r>
            <a:endParaRPr/>
          </a:p>
          <a:p>
            <a:pPr indent="0" lvl="0" marL="0" rtl="0" algn="l">
              <a:spcBef>
                <a:spcPts val="1200"/>
              </a:spcBef>
              <a:spcAft>
                <a:spcPts val="0"/>
              </a:spcAft>
              <a:buNone/>
            </a:pPr>
            <a:r>
              <a:rPr lang="es-419"/>
              <a:t>Índice Gini = 1 - (0/7)^2 - (7/7)^2 = 1 - 0 - 1 = 0 </a:t>
            </a:r>
            <a:endParaRPr/>
          </a:p>
          <a:p>
            <a:pPr indent="0" lvl="0" marL="0" rtl="0" algn="l">
              <a:spcBef>
                <a:spcPts val="1200"/>
              </a:spcBef>
              <a:spcAft>
                <a:spcPts val="0"/>
              </a:spcAft>
              <a:buNone/>
            </a:pPr>
            <a:r>
              <a:rPr lang="es-419"/>
              <a:t>Grupo 2 (X</a:t>
            </a:r>
            <a:r>
              <a:rPr lang="es-419" sz="1300"/>
              <a:t>2</a:t>
            </a:r>
            <a:r>
              <a:rPr lang="es-419"/>
              <a:t> &gt; 3)</a:t>
            </a:r>
            <a:endParaRPr/>
          </a:p>
          <a:p>
            <a:pPr indent="0" lvl="0" marL="0" rtl="0" algn="l">
              <a:spcBef>
                <a:spcPts val="1200"/>
              </a:spcBef>
              <a:spcAft>
                <a:spcPts val="1200"/>
              </a:spcAft>
              <a:buNone/>
            </a:pPr>
            <a:r>
              <a:rPr lang="es-419"/>
              <a:t>Índice Gini = 1 - (8/25)^2 - (17/25)^2 = 1 - (8^2 +17^2 )/25^2 = 0.4352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Grupos homogéneos - </a:t>
            </a:r>
            <a:r>
              <a:rPr lang="es-419"/>
              <a:t>Función de Costo</a:t>
            </a:r>
            <a:endParaRPr/>
          </a:p>
        </p:txBody>
      </p:sp>
      <p:sp>
        <p:nvSpPr>
          <p:cNvPr id="409" name="Google Shape;409;p21"/>
          <p:cNvSpPr txBox="1"/>
          <p:nvPr>
            <p:ph idx="1" type="body"/>
          </p:nvPr>
        </p:nvSpPr>
        <p:spPr>
          <a:xfrm>
            <a:off x="478150" y="1171575"/>
            <a:ext cx="8354100" cy="35880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s-419"/>
              <a:t>Función de costo = f(Índice Gini 1, Índice Gini 2 ) </a:t>
            </a:r>
            <a:endParaRPr/>
          </a:p>
          <a:p>
            <a:pPr indent="-308610" lvl="0" marL="457200" rtl="0" algn="l">
              <a:spcBef>
                <a:spcPts val="0"/>
              </a:spcBef>
              <a:spcAft>
                <a:spcPts val="0"/>
              </a:spcAft>
              <a:buSzPct val="100000"/>
              <a:buChar char="-"/>
            </a:pPr>
            <a:r>
              <a:rPr lang="es-419"/>
              <a:t>Impureza nodo hijo = (Índice Gini) * (tamaño nodo hijo / tamaño nodo padre)</a:t>
            </a:r>
            <a:endParaRPr/>
          </a:p>
          <a:p>
            <a:pPr indent="-308610" lvl="0" marL="457200" rtl="0" algn="l">
              <a:spcBef>
                <a:spcPts val="0"/>
              </a:spcBef>
              <a:spcAft>
                <a:spcPts val="0"/>
              </a:spcAft>
              <a:buSzPct val="100000"/>
              <a:buChar char="-"/>
            </a:pPr>
            <a:r>
              <a:rPr lang="es-419"/>
              <a:t>Impureza nodo padre = Σ(Impureza nodo hijo)</a:t>
            </a:r>
            <a:endParaRPr/>
          </a:p>
          <a:p>
            <a:pPr indent="0" lvl="0" marL="0" rtl="0" algn="l">
              <a:spcBef>
                <a:spcPts val="1200"/>
              </a:spcBef>
              <a:spcAft>
                <a:spcPts val="0"/>
              </a:spcAft>
              <a:buNone/>
            </a:pPr>
            <a:r>
              <a:rPr lang="es-419"/>
              <a:t>Ejemplo:</a:t>
            </a:r>
            <a:endParaRPr/>
          </a:p>
          <a:p>
            <a:pPr indent="0" lvl="0" marL="0" rtl="0" algn="l">
              <a:spcBef>
                <a:spcPts val="1200"/>
              </a:spcBef>
              <a:spcAft>
                <a:spcPts val="0"/>
              </a:spcAft>
              <a:buNone/>
            </a:pPr>
            <a:r>
              <a:rPr lang="es-419"/>
              <a:t>Nodo Hijo 1 (X</a:t>
            </a:r>
            <a:r>
              <a:rPr lang="es-419" sz="1300"/>
              <a:t>2</a:t>
            </a:r>
            <a:r>
              <a:rPr lang="es-419"/>
              <a:t> ≤ 3)</a:t>
            </a:r>
            <a:endParaRPr/>
          </a:p>
          <a:p>
            <a:pPr indent="-308610" lvl="0" marL="457200" rtl="0" algn="l">
              <a:spcBef>
                <a:spcPts val="1200"/>
              </a:spcBef>
              <a:spcAft>
                <a:spcPts val="0"/>
              </a:spcAft>
              <a:buSzPct val="100000"/>
              <a:buChar char="-"/>
            </a:pPr>
            <a:r>
              <a:rPr lang="es-419"/>
              <a:t>Índice Gini = 0 </a:t>
            </a:r>
            <a:endParaRPr/>
          </a:p>
          <a:p>
            <a:pPr indent="-308610" lvl="0" marL="457200" rtl="0" algn="l">
              <a:spcBef>
                <a:spcPts val="0"/>
              </a:spcBef>
              <a:spcAft>
                <a:spcPts val="0"/>
              </a:spcAft>
              <a:buSzPct val="100000"/>
              <a:buChar char="-"/>
            </a:pPr>
            <a:r>
              <a:rPr lang="es-419"/>
              <a:t>Impureza nodo = 0 * (7/31)</a:t>
            </a:r>
            <a:endParaRPr/>
          </a:p>
          <a:p>
            <a:pPr indent="0" lvl="0" marL="0" rtl="0" algn="l">
              <a:spcBef>
                <a:spcPts val="1200"/>
              </a:spcBef>
              <a:spcAft>
                <a:spcPts val="0"/>
              </a:spcAft>
              <a:buNone/>
            </a:pPr>
            <a:r>
              <a:rPr lang="es-419"/>
              <a:t>Nodo Hijo 2 (X</a:t>
            </a:r>
            <a:r>
              <a:rPr lang="es-419" sz="1300"/>
              <a:t>2</a:t>
            </a:r>
            <a:r>
              <a:rPr lang="es-419"/>
              <a:t> &gt; 3)</a:t>
            </a:r>
            <a:endParaRPr/>
          </a:p>
          <a:p>
            <a:pPr indent="-308610" lvl="0" marL="457200" rtl="0" algn="l">
              <a:spcBef>
                <a:spcPts val="1200"/>
              </a:spcBef>
              <a:spcAft>
                <a:spcPts val="0"/>
              </a:spcAft>
              <a:buSzPct val="100000"/>
              <a:buChar char="-"/>
            </a:pPr>
            <a:r>
              <a:rPr lang="es-419"/>
              <a:t>Índice Gini = 0.4352</a:t>
            </a:r>
            <a:endParaRPr/>
          </a:p>
          <a:p>
            <a:pPr indent="-308610" lvl="0" marL="457200" rtl="0" algn="l">
              <a:spcBef>
                <a:spcPts val="0"/>
              </a:spcBef>
              <a:spcAft>
                <a:spcPts val="0"/>
              </a:spcAft>
              <a:buSzPct val="100000"/>
              <a:buChar char="-"/>
            </a:pPr>
            <a:r>
              <a:rPr lang="es-419"/>
              <a:t>Impureza nodo = 0.4352 * (24/31) = 0.3369</a:t>
            </a:r>
            <a:endParaRPr/>
          </a:p>
          <a:p>
            <a:pPr indent="0" lvl="0" marL="0" rtl="0" algn="l">
              <a:spcBef>
                <a:spcPts val="1200"/>
              </a:spcBef>
              <a:spcAft>
                <a:spcPts val="0"/>
              </a:spcAft>
              <a:buNone/>
            </a:pPr>
            <a:r>
              <a:rPr lang="es-419"/>
              <a:t>Nodo Padre</a:t>
            </a:r>
            <a:endParaRPr/>
          </a:p>
          <a:p>
            <a:pPr indent="-308610" lvl="0" marL="457200" rtl="0" algn="l">
              <a:spcBef>
                <a:spcPts val="1200"/>
              </a:spcBef>
              <a:spcAft>
                <a:spcPts val="0"/>
              </a:spcAft>
              <a:buSzPct val="100000"/>
              <a:buChar char="-"/>
            </a:pPr>
            <a:r>
              <a:rPr lang="es-419"/>
              <a:t>Impureza ponderada = 0 + 0.3369 = 0.3369</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