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1" r:id="rId12"/>
    <p:sldId id="264" r:id="rId13"/>
    <p:sldId id="272" r:id="rId14"/>
    <p:sldId id="273" r:id="rId15"/>
    <p:sldId id="274" r:id="rId16"/>
    <p:sldId id="276" r:id="rId17"/>
    <p:sldId id="266" r:id="rId18"/>
    <p:sldId id="27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E591-8AEB-4858-ABC6-E819FB90CCD4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62F5F-8CEC-4F1A-84B4-BC40E5BD42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1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Kiva_loans</a:t>
            </a:r>
            <a:r>
              <a:rPr lang="en-GB" dirty="0"/>
              <a:t>: amount, lenders, borrowers, dates, sector, activity, country</a:t>
            </a:r>
          </a:p>
          <a:p>
            <a:r>
              <a:rPr lang="en-GB" dirty="0" err="1"/>
              <a:t>MPI_locations</a:t>
            </a:r>
            <a:r>
              <a:rPr lang="en-GB" dirty="0"/>
              <a:t>: country, ISO, longitude, latitude, MPI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62F5F-8CEC-4F1A-84B4-BC40E5BD42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0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995-D770-4EE2-8D70-A4DB13507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D96BD-C9A4-47C3-9A4E-4D77899CF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CE2E-44DB-4986-B9A9-C99DEC03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D94B-FF40-4822-B286-384BF46B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4921-40B2-4FAB-A0B7-515073B0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7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2860-4C2C-46D5-A784-8A07F90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8B164-3379-4E81-A8AA-B1C153D11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C28E-82C9-40DD-AADB-58C30293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ECD4-FDDC-4530-A574-CEB6CFFF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7D99-60CD-4C0C-AD81-8D791CF1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9F29D-54FB-43EF-8A93-5E89DC021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0C04D-5FC6-4F92-8033-C52D2588B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2B96-28FE-4F09-911C-0882ECE5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551A-0712-4534-ABAE-C25D4F25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EDEA7-1819-4C98-94FC-0C727637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9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F28F-F163-437D-86D6-3E8E624B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2653F-E79E-4A8F-8CDA-578165BB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4195-8C0D-4BE3-98EF-ABC351BF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47C7-C042-4063-9B68-7AE805D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4804-2DAA-4A41-ABA2-48283AC2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7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155F-0657-4C3C-9A79-1D812357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D0AA-9619-4ED2-BFC4-C83C2403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B52D-E87F-4897-B43E-ECD5E743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06815-430B-4655-9943-0879E2C0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F343-1E32-4604-9DF0-75E5B8FE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724-3B43-436B-93EF-A4528E25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679A-0CE7-40E6-AE68-34D4E999D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44F4-E485-440A-9752-14075750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43E3-9E60-4FF2-B4EE-C631C010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E0438-8A29-4260-BABF-3DA999D7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674A-395D-443D-AEC7-52F990BF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C957-1BE9-4ACF-90D4-1F3DD62B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CB1B-503F-45D8-A44A-C74389CE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8A12A-1258-48D0-AD3A-1232887F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23509-A852-4FFC-BB2E-E11683AF6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EF395-5EE8-4F47-BB65-C525893BB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B0451-411D-46CD-93C9-053D04A2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3F30B-F102-4C61-B4BE-78C65FC7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0A9EE-9443-4E60-82B8-D8D2F27D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6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9185-979A-40FA-91D7-9EEE372F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9F32-A18B-4D4B-BDA4-BFB5EB63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312C4-EE1B-406A-8C9D-3D95E0C7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BDE11-A01D-4C15-BA5E-BD37CD9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77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7218A-08C1-499F-A404-F0F427B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73C56-F35E-4A90-A0AB-76914570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1BB6-B450-48C3-814A-66CF875B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66A3-E23C-430D-B706-A3078CFD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18149-9340-4708-B582-E84A0ECF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767E-FB37-4C65-BA77-794948CF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41C3B-017D-40EB-85BC-682BB2C1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2E80-DF51-41B9-8A65-B8643BB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AD467-5452-4F8D-9C8F-9AD0B75A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8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6E4E-F0E9-4369-B63A-6BFB32F6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61541-CBB2-4B97-B1E6-0534FB5E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DFEC1-5F69-43B5-AD13-3B65626F3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5A872-2849-47B6-9233-50EC5C3F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D60A-4211-46E2-8FB5-D45F411A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FDF40-EDBA-4646-87ED-F1ACF97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67F27-BFA3-4C5F-ACA2-7DFD9D84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61E2-E3E2-43E9-9F16-86C0E1FF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854EC-F47F-4588-AF9F-3C70B338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8040-0C6C-45B1-8C37-F23E31BB13C1}" type="datetimeFigureOut">
              <a:rPr lang="en-GB" smtClean="0"/>
              <a:t>28/03/2018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18B8-2AE2-4E48-B945-5A8C6C5A9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9437-B66D-4CBF-AEAD-B118B58DD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79AB-EC20-4A1C-AA6E-AA577B1B32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6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FEF5-B742-40FA-BEA0-F0114471C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Kiva Online Crowdfunding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8596-F84A-48CB-A629-E72968E8E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Kelly </a:t>
            </a:r>
            <a:r>
              <a:rPr lang="en-GB" dirty="0" err="1"/>
              <a:t>Boukouvala</a:t>
            </a:r>
            <a:endParaRPr lang="en-GB" dirty="0"/>
          </a:p>
          <a:p>
            <a:r>
              <a:rPr lang="en-GB" dirty="0"/>
              <a:t>Anna Roumpelaki</a:t>
            </a:r>
          </a:p>
          <a:p>
            <a:r>
              <a:rPr lang="en-GB" dirty="0"/>
              <a:t>Eleni </a:t>
            </a:r>
            <a:r>
              <a:rPr lang="en-GB" dirty="0" err="1"/>
              <a:t>Tsanoula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1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44A6-2124-4AAE-A4E9-48658F3F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11A32-0E81-4DD8-B4B0-29B56A4D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265075"/>
            <a:ext cx="867848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93A-CF34-4EEA-A555-FAB1280A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distribution: Philippines</a:t>
            </a: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F705DD7-95D6-4BDF-8C28-FDDDDD21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260534"/>
            <a:ext cx="856417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1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D159-2396-4CA6-9435-592F83BC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Amount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C7E6E-FE57-4D37-A9D0-6C8411E5F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283" y="1340842"/>
            <a:ext cx="865943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6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1B0E-5D88-4DF8-8291-D9D6886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Amount distribution: Philippines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4CE166B1-9246-4E4D-B06A-02A4C349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1359896"/>
            <a:ext cx="873564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3B18-37A5-462C-962E-05325C61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Amount relationships over time:</a:t>
            </a:r>
          </a:p>
        </p:txBody>
      </p:sp>
      <p:pic>
        <p:nvPicPr>
          <p:cNvPr id="3" name="amounts relationship over year">
            <a:hlinkClick r:id="" action="ppaction://media"/>
            <a:extLst>
              <a:ext uri="{FF2B5EF4-FFF2-40B4-BE49-F238E27FC236}">
                <a16:creationId xmlns:a16="http://schemas.microsoft.com/office/drawing/2014/main" id="{105A3EA1-08B9-414B-B4EB-325CE65D2B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99929" y="1270378"/>
            <a:ext cx="8839826" cy="537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C1F5-C415-4643-984F-9DB5C059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themes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818C1-64AC-49BF-8892-4C13F83F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340843"/>
            <a:ext cx="864038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6F5D-F0A4-4DAA-B325-A8E8A98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Loan themes: Philippines</a:t>
            </a:r>
          </a:p>
        </p:txBody>
      </p:sp>
      <p:pic>
        <p:nvPicPr>
          <p:cNvPr id="4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BD2CEE9D-727A-400D-B366-F1BEE85A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09" y="1398444"/>
            <a:ext cx="8640381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5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E196-3F80-4F7D-847B-2AB9D864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030E-2189-471F-AFCC-755F8CB2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Autofit/>
          </a:bodyPr>
          <a:lstStyle/>
          <a:p>
            <a:r>
              <a:rPr lang="en-GB" dirty="0"/>
              <a:t>Most loans were provided in the agriculture sector, followed by food.</a:t>
            </a:r>
          </a:p>
          <a:p>
            <a:r>
              <a:rPr lang="en-GB" dirty="0"/>
              <a:t>Top loan activities: Farming &amp; General Stores</a:t>
            </a:r>
          </a:p>
          <a:p>
            <a:r>
              <a:rPr lang="en-GB" dirty="0"/>
              <a:t>Most loans were given in the Philippines. Next country is Kenya.</a:t>
            </a:r>
          </a:p>
          <a:p>
            <a:r>
              <a:rPr lang="en-GB" dirty="0"/>
              <a:t>Approximately 80% of borrowers are female, and 20% are male.</a:t>
            </a:r>
          </a:p>
          <a:p>
            <a:r>
              <a:rPr lang="en-GB" dirty="0"/>
              <a:t>Most loans have been funded.</a:t>
            </a:r>
          </a:p>
          <a:p>
            <a:r>
              <a:rPr lang="en-GB" dirty="0"/>
              <a:t>Most loan applications were due to poverty.</a:t>
            </a:r>
          </a:p>
          <a:p>
            <a:r>
              <a:rPr lang="en-GB" dirty="0"/>
              <a:t>Most loans are repaid monthly, and mainly within 11-20 months.</a:t>
            </a:r>
          </a:p>
          <a:p>
            <a:r>
              <a:rPr lang="en-GB" dirty="0"/>
              <a:t>Loan funding was more popular between 2014-2016 and peaked on (November 2016).</a:t>
            </a:r>
          </a:p>
        </p:txBody>
      </p:sp>
    </p:spTree>
    <p:extLst>
      <p:ext uri="{BB962C8B-B14F-4D97-AF65-F5344CB8AC3E}">
        <p14:creationId xmlns:p14="http://schemas.microsoft.com/office/powerpoint/2010/main" val="377919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C246-147E-4536-BCF0-9EBB3CBA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6A1F-3AAC-4D5E-B129-3ACF3D8E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Gathered amount is not proportional to number of lenders.</a:t>
            </a:r>
          </a:p>
          <a:p>
            <a:r>
              <a:rPr lang="en-GB" dirty="0"/>
              <a:t>Only 13% of loan themes were made especially for kiva.</a:t>
            </a:r>
          </a:p>
          <a:p>
            <a:r>
              <a:rPr lang="en-GB" dirty="0"/>
              <a:t>Sub-Saharan Africa gathered more types of loan themes than other world regions.</a:t>
            </a:r>
          </a:p>
        </p:txBody>
      </p:sp>
    </p:spTree>
    <p:extLst>
      <p:ext uri="{BB962C8B-B14F-4D97-AF65-F5344CB8AC3E}">
        <p14:creationId xmlns:p14="http://schemas.microsoft.com/office/powerpoint/2010/main" val="146362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DBD3B-EA49-4781-ADD6-3E3D33995A2B}"/>
              </a:ext>
            </a:extLst>
          </p:cNvPr>
          <p:cNvSpPr txBox="1"/>
          <p:nvPr/>
        </p:nvSpPr>
        <p:spPr>
          <a:xfrm>
            <a:off x="2508738" y="2715064"/>
            <a:ext cx="717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9434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6E3-5595-462F-BA9B-0ADE9BE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E28A-CC6A-4549-9BA2-49F05855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Description</a:t>
            </a:r>
          </a:p>
          <a:p>
            <a:endParaRPr lang="en-GB" dirty="0"/>
          </a:p>
          <a:p>
            <a:r>
              <a:rPr lang="en-GB" dirty="0"/>
              <a:t>Challenges</a:t>
            </a:r>
          </a:p>
          <a:p>
            <a:endParaRPr lang="en-GB" dirty="0"/>
          </a:p>
          <a:p>
            <a:r>
              <a:rPr lang="en-GB" dirty="0"/>
              <a:t>Visualization</a:t>
            </a:r>
          </a:p>
          <a:p>
            <a:endParaRPr lang="en-GB" dirty="0"/>
          </a:p>
          <a:p>
            <a:r>
              <a:rPr lang="en-GB" dirty="0"/>
              <a:t>Conclusions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4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526F-54E1-4452-A338-2CC8D325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Crowdfunding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CA72-F614-4248-8F7A-82E6701C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Crowdfunding</a:t>
            </a:r>
            <a:r>
              <a:rPr lang="en-GB" dirty="0"/>
              <a:t> is the practice of funding a project or venture by raising many small amounts of money from a large number of people, typically via the Internet.</a:t>
            </a:r>
          </a:p>
          <a:p>
            <a:endParaRPr lang="en-GB" dirty="0"/>
          </a:p>
          <a:p>
            <a:r>
              <a:rPr lang="en-GB" dirty="0"/>
              <a:t>If the amount for a loan is not fully raised, the payment is not made, and the money is returned to the funders.</a:t>
            </a:r>
          </a:p>
          <a:p>
            <a:endParaRPr lang="en-GB" dirty="0"/>
          </a:p>
          <a:p>
            <a:r>
              <a:rPr lang="en-GB" dirty="0"/>
              <a:t>Kiva: over $1b is reported.</a:t>
            </a:r>
          </a:p>
        </p:txBody>
      </p:sp>
    </p:spTree>
    <p:extLst>
      <p:ext uri="{BB962C8B-B14F-4D97-AF65-F5344CB8AC3E}">
        <p14:creationId xmlns:p14="http://schemas.microsoft.com/office/powerpoint/2010/main" val="35348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E0A9-EC4C-4177-8830-4839E48C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CA46-EA9E-4555-9928-351BEB3F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tables:</a:t>
            </a:r>
          </a:p>
          <a:p>
            <a:pPr lvl="1"/>
            <a:r>
              <a:rPr lang="en-GB" dirty="0" err="1"/>
              <a:t>Kiva_loans</a:t>
            </a:r>
            <a:r>
              <a:rPr lang="en-GB" dirty="0"/>
              <a:t>: includes measures</a:t>
            </a:r>
          </a:p>
          <a:p>
            <a:pPr lvl="1"/>
            <a:r>
              <a:rPr lang="en-GB" dirty="0" err="1"/>
              <a:t>Kiva_mpi_region_locations</a:t>
            </a:r>
            <a:endParaRPr lang="en-GB" dirty="0"/>
          </a:p>
          <a:p>
            <a:pPr lvl="1"/>
            <a:r>
              <a:rPr lang="en-GB" dirty="0" err="1"/>
              <a:t>Loan_theme_ids</a:t>
            </a:r>
            <a:endParaRPr lang="en-GB" dirty="0"/>
          </a:p>
          <a:p>
            <a:pPr lvl="1"/>
            <a:r>
              <a:rPr lang="en-GB" dirty="0" err="1"/>
              <a:t>Loan_theme_by_region</a:t>
            </a:r>
            <a:endParaRPr lang="en-GB" dirty="0"/>
          </a:p>
          <a:p>
            <a:r>
              <a:rPr lang="en-GB" dirty="0"/>
              <a:t>Created tables:</a:t>
            </a:r>
          </a:p>
          <a:p>
            <a:pPr lvl="1"/>
            <a:r>
              <a:rPr lang="en-GB" dirty="0"/>
              <a:t>Fact: </a:t>
            </a:r>
            <a:r>
              <a:rPr lang="en-GB" dirty="0" err="1"/>
              <a:t>loan_mvmt</a:t>
            </a:r>
            <a:endParaRPr lang="en-GB" dirty="0"/>
          </a:p>
          <a:p>
            <a:pPr lvl="1"/>
            <a:r>
              <a:rPr lang="en-GB" dirty="0"/>
              <a:t>Dimension: </a:t>
            </a:r>
            <a:r>
              <a:rPr lang="en-GB" dirty="0" err="1"/>
              <a:t>Kiva_loans</a:t>
            </a:r>
            <a:r>
              <a:rPr lang="en-GB" dirty="0"/>
              <a:t>, date, country, partner, </a:t>
            </a:r>
            <a:r>
              <a:rPr lang="en-GB" dirty="0" err="1"/>
              <a:t>mpi_region</a:t>
            </a:r>
            <a:r>
              <a:rPr lang="en-GB" dirty="0"/>
              <a:t>, </a:t>
            </a:r>
            <a:r>
              <a:rPr lang="en-GB" dirty="0" err="1"/>
              <a:t>loan_theme</a:t>
            </a:r>
            <a:endParaRPr lang="en-GB" dirty="0"/>
          </a:p>
          <a:p>
            <a:pPr lvl="1"/>
            <a:r>
              <a:rPr lang="en-GB" dirty="0"/>
              <a:t>Bridge: </a:t>
            </a:r>
            <a:r>
              <a:rPr lang="en-GB" dirty="0" err="1"/>
              <a:t>loan_x_loan_theme</a:t>
            </a:r>
            <a:r>
              <a:rPr lang="en-GB" dirty="0"/>
              <a:t>, </a:t>
            </a:r>
            <a:r>
              <a:rPr lang="en-GB" dirty="0" err="1"/>
              <a:t>loan_themes_x_region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5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4C8E-6CCE-4E7A-83E8-CBFB52E5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3724-5868-470A-933F-5185D235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566"/>
            <a:ext cx="10515600" cy="4812397"/>
          </a:xfrm>
        </p:spPr>
        <p:txBody>
          <a:bodyPr/>
          <a:lstStyle/>
          <a:p>
            <a:r>
              <a:rPr lang="en-GB" dirty="0"/>
              <a:t>Missing Data: e.g. partners, countries, dates.</a:t>
            </a:r>
          </a:p>
          <a:p>
            <a:endParaRPr lang="en-GB" dirty="0"/>
          </a:p>
          <a:p>
            <a:r>
              <a:rPr lang="en-GB" dirty="0"/>
              <a:t>Aggregated fact table -&gt; had to be reconstructed.</a:t>
            </a:r>
          </a:p>
          <a:p>
            <a:endParaRPr lang="en-GB" dirty="0"/>
          </a:p>
          <a:p>
            <a:r>
              <a:rPr lang="en-GB" dirty="0"/>
              <a:t>Difficulty in finding an easy to work with dataset.</a:t>
            </a:r>
          </a:p>
          <a:p>
            <a:endParaRPr lang="en-GB" dirty="0"/>
          </a:p>
          <a:p>
            <a:r>
              <a:rPr lang="en-GB" dirty="0"/>
              <a:t>Lack of familiarity with MSSQL and </a:t>
            </a:r>
            <a:r>
              <a:rPr lang="en-GB" dirty="0" err="1"/>
              <a:t>PowerBI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Lack of time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1538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9024-6BFE-492F-89CE-5560E11D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24979-2883-48BE-A255-E7F95F796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7" y="1366808"/>
            <a:ext cx="7916411" cy="54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314B-D157-49A5-B556-8C059824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DE04-F5D4-4B5B-B00D-0BDAABD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 basic families of visualisations: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Maps</a:t>
            </a:r>
          </a:p>
          <a:p>
            <a:pPr marL="0" indent="0">
              <a:buNone/>
            </a:pPr>
            <a:r>
              <a:rPr lang="en-GB" dirty="0"/>
              <a:t>Loan distribution</a:t>
            </a:r>
          </a:p>
          <a:p>
            <a:pPr marL="0" indent="0">
              <a:buNone/>
            </a:pPr>
            <a:r>
              <a:rPr lang="en-GB" dirty="0"/>
              <a:t>Amount distribution</a:t>
            </a:r>
          </a:p>
          <a:p>
            <a:pPr marL="0" indent="0">
              <a:buNone/>
            </a:pPr>
            <a:r>
              <a:rPr lang="en-GB" dirty="0"/>
              <a:t>Loan themes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50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332-0592-46DF-8E25-1895720F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Maps</a:t>
            </a:r>
          </a:p>
        </p:txBody>
      </p:sp>
      <p:pic>
        <p:nvPicPr>
          <p:cNvPr id="7" name="Picture 6" descr="A screenshot of a map&#10;&#10;Description generated with high confidence">
            <a:extLst>
              <a:ext uri="{FF2B5EF4-FFF2-40B4-BE49-F238E27FC236}">
                <a16:creationId xmlns:a16="http://schemas.microsoft.com/office/drawing/2014/main" id="{49AB362C-0A46-4552-B2F6-6559B3FD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1355354"/>
            <a:ext cx="858322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5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5ACE-638E-451F-B6A1-D98D665E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Maps: Philippines</a:t>
            </a:r>
          </a:p>
        </p:txBody>
      </p:sp>
      <p:pic>
        <p:nvPicPr>
          <p:cNvPr id="4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BC0680EC-2879-412D-8826-941C829C3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41" y="1491552"/>
            <a:ext cx="8545118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9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401</Words>
  <Application>Microsoft Office PowerPoint</Application>
  <PresentationFormat>Widescreen</PresentationFormat>
  <Paragraphs>72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Kiva Online Crowdfunding </vt:lpstr>
      <vt:lpstr>Contents</vt:lpstr>
      <vt:lpstr>Crowdfunding</vt:lpstr>
      <vt:lpstr>Dataset Description</vt:lpstr>
      <vt:lpstr>Challenges</vt:lpstr>
      <vt:lpstr>Final Schema</vt:lpstr>
      <vt:lpstr>Visualization</vt:lpstr>
      <vt:lpstr>Maps</vt:lpstr>
      <vt:lpstr>Maps: Philippines</vt:lpstr>
      <vt:lpstr>Loan distribution</vt:lpstr>
      <vt:lpstr>Loan distribution: Philippines</vt:lpstr>
      <vt:lpstr>Amount distribution</vt:lpstr>
      <vt:lpstr>Amount distribution: Philippines</vt:lpstr>
      <vt:lpstr>Amount relationships over time:</vt:lpstr>
      <vt:lpstr>Loan themes</vt:lpstr>
      <vt:lpstr>Loan themes: Philippines</vt:lpstr>
      <vt:lpstr>Conclusions</vt:lpstr>
      <vt:lpstr>Conclusions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Online Crowdfunding </dc:title>
  <dc:creator>anna roumpelaki</dc:creator>
  <cp:lastModifiedBy>anna roumpelaki</cp:lastModifiedBy>
  <cp:revision>43</cp:revision>
  <dcterms:created xsi:type="dcterms:W3CDTF">2018-03-25T10:45:58Z</dcterms:created>
  <dcterms:modified xsi:type="dcterms:W3CDTF">2018-03-28T08:13:34Z</dcterms:modified>
</cp:coreProperties>
</file>