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5" r:id="rId6"/>
    <p:sldId id="267" r:id="rId7"/>
    <p:sldId id="266"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73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ja-JP" altLang="en-US"/>
              <a:t>マスター タイトルの書式設定</a:t>
            </a:r>
            <a:endParaRPr kumimoji="0" lang="en-US"/>
          </a:p>
        </p:txBody>
      </p:sp>
      <p:sp>
        <p:nvSpPr>
          <p:cNvPr id="9" name="サブタイトル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6400800" y="6355080"/>
            <a:ext cx="2286000" cy="365760"/>
          </a:xfrm>
        </p:spPr>
        <p:txBody>
          <a:bodyPr/>
          <a:lstStyle>
            <a:lvl1pPr>
              <a:defRPr sz="1400"/>
            </a:lvl1pPr>
          </a:lstStyle>
          <a:p>
            <a:fld id="{3B1DA49D-E178-482A-B06C-4395B2380099}" type="datetimeFigureOut">
              <a:rPr kumimoji="1" lang="ja-JP" altLang="en-US" smtClean="0"/>
              <a:t>2019/2/1</a:t>
            </a:fld>
            <a:endParaRPr kumimoji="1" lang="ja-JP" altLang="en-US"/>
          </a:p>
        </p:txBody>
      </p:sp>
      <p:sp>
        <p:nvSpPr>
          <p:cNvPr id="17" name="フッター プレースホルダー 16"/>
          <p:cNvSpPr>
            <a:spLocks noGrp="1"/>
          </p:cNvSpPr>
          <p:nvPr>
            <p:ph type="ftr" sz="quarter" idx="11"/>
          </p:nvPr>
        </p:nvSpPr>
        <p:spPr>
          <a:xfrm>
            <a:off x="2898648" y="6355080"/>
            <a:ext cx="3474720" cy="365760"/>
          </a:xfrm>
        </p:spPr>
        <p:txBody>
          <a:bodyPr/>
          <a:lstStyle/>
          <a:p>
            <a:endParaRPr kumimoji="1" lang="ja-JP" altLang="en-US"/>
          </a:p>
        </p:txBody>
      </p:sp>
      <p:sp>
        <p:nvSpPr>
          <p:cNvPr id="29" name="スライド番号プレースホルダー 28"/>
          <p:cNvSpPr>
            <a:spLocks noGrp="1"/>
          </p:cNvSpPr>
          <p:nvPr>
            <p:ph type="sldNum" sz="quarter" idx="12"/>
          </p:nvPr>
        </p:nvSpPr>
        <p:spPr>
          <a:xfrm>
            <a:off x="1216152" y="6355080"/>
            <a:ext cx="1219200" cy="365760"/>
          </a:xfrm>
        </p:spPr>
        <p:txBody>
          <a:bodyPr/>
          <a:lstStyle/>
          <a:p>
            <a:fld id="{9993CF3C-B28C-452F-8BD9-539EE44744FB}" type="slidenum">
              <a:rPr kumimoji="1" lang="ja-JP" altLang="en-US" smtClean="0"/>
              <a:t>‹#›</a:t>
            </a:fld>
            <a:endParaRPr kumimoji="1" lang="ja-JP" altLang="en-US"/>
          </a:p>
        </p:txBody>
      </p:sp>
      <p:sp>
        <p:nvSpPr>
          <p:cNvPr id="21" name="正方形/長方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
        <p:nvSpPr>
          <p:cNvPr id="7" name="直線コネクタ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4" name="日付プレースホルダー 3"/>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457200" y="1219200"/>
            <a:ext cx="8229600" cy="493776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マスター テキストの書式設定</a:t>
            </a:r>
          </a:p>
        </p:txBody>
      </p:sp>
      <p:sp>
        <p:nvSpPr>
          <p:cNvPr id="4" name="日付プレースホルダー 3"/>
          <p:cNvSpPr>
            <a:spLocks noGrp="1"/>
          </p:cNvSpPr>
          <p:nvPr>
            <p:ph type="dt" sz="half" idx="10"/>
          </p:nvPr>
        </p:nvSpPr>
        <p:spPr>
          <a:xfrm>
            <a:off x="6400800" y="6355080"/>
            <a:ext cx="2286000" cy="365760"/>
          </a:xfrm>
        </p:spPr>
        <p:txBody>
          <a:bodyPr/>
          <a:lstStyle/>
          <a:p>
            <a:fld id="{3B1DA49D-E178-482A-B06C-4395B2380099}" type="datetimeFigureOut">
              <a:rPr kumimoji="1" lang="ja-JP" altLang="en-US" smtClean="0"/>
              <a:t>2019/2/1</a:t>
            </a:fld>
            <a:endParaRPr kumimoji="1" lang="ja-JP" altLang="en-US"/>
          </a:p>
        </p:txBody>
      </p:sp>
      <p:sp>
        <p:nvSpPr>
          <p:cNvPr id="5" name="フッター プレースホルダー 4"/>
          <p:cNvSpPr>
            <a:spLocks noGrp="1"/>
          </p:cNvSpPr>
          <p:nvPr>
            <p:ph type="ftr" sz="quarter" idx="11"/>
          </p:nvPr>
        </p:nvSpPr>
        <p:spPr>
          <a:xfrm>
            <a:off x="2898648" y="6355080"/>
            <a:ext cx="3474720" cy="365760"/>
          </a:xfrm>
        </p:spPr>
        <p:txBody>
          <a:bodyPr/>
          <a:lstStyle/>
          <a:p>
            <a:endParaRPr kumimoji="1" lang="ja-JP" altLang="en-US"/>
          </a:p>
        </p:txBody>
      </p:sp>
      <p:sp>
        <p:nvSpPr>
          <p:cNvPr id="6" name="スライド番号プレースホルダー 5"/>
          <p:cNvSpPr>
            <a:spLocks noGrp="1"/>
          </p:cNvSpPr>
          <p:nvPr>
            <p:ph type="sldNum" sz="quarter" idx="12"/>
          </p:nvPr>
        </p:nvSpPr>
        <p:spPr>
          <a:xfrm>
            <a:off x="1069848" y="6355080"/>
            <a:ext cx="1520952" cy="365760"/>
          </a:xfrm>
        </p:spPr>
        <p:txBody>
          <a:bodyPr/>
          <a:lstStyle/>
          <a:p>
            <a:fld id="{9993CF3C-B28C-452F-8BD9-539EE44744FB}" type="slidenum">
              <a:rPr kumimoji="1" lang="ja-JP" altLang="en-US" smtClean="0"/>
              <a:t>‹#›</a:t>
            </a:fld>
            <a:endParaRPr kumimoji="1" lang="ja-JP" altLang="en-US"/>
          </a:p>
        </p:txBody>
      </p:sp>
      <p:sp>
        <p:nvSpPr>
          <p:cNvPr id="7" name="正方形/長方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457200" y="1219200"/>
            <a:ext cx="4041648" cy="493776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632198" y="1216152"/>
            <a:ext cx="4041648" cy="493776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4" name="テキスト プレースホルダー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マスター テキストの書式設定</a:t>
            </a:r>
          </a:p>
        </p:txBody>
      </p:sp>
      <p:sp>
        <p:nvSpPr>
          <p:cNvPr id="7" name="日付プレースホルダー 6"/>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
        <p:nvSpPr>
          <p:cNvPr id="11" name="コンテンツ プレースホルダー 10"/>
          <p:cNvSpPr>
            <a:spLocks noGrp="1"/>
          </p:cNvSpPr>
          <p:nvPr>
            <p:ph sz="quarter" idx="2"/>
          </p:nvPr>
        </p:nvSpPr>
        <p:spPr>
          <a:xfrm>
            <a:off x="457200" y="2133600"/>
            <a:ext cx="4038600" cy="4038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648200" y="2133600"/>
            <a:ext cx="4038600" cy="4038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
        <p:nvSpPr>
          <p:cNvPr id="5" name="直線コネクタ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a:t>マスター タイトルの書式設定</a:t>
            </a:r>
            <a:endParaRPr kumimoji="0" lang="en-US"/>
          </a:p>
        </p:txBody>
      </p:sp>
      <p:sp>
        <p:nvSpPr>
          <p:cNvPr id="3" name="テキスト プレースホルダー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マスター テキストの書式設定</a:t>
            </a:r>
          </a:p>
        </p:txBody>
      </p:sp>
      <p:sp>
        <p:nvSpPr>
          <p:cNvPr id="5" name="日付プレースホルダー 4"/>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ー 11"/>
          <p:cNvSpPr>
            <a:spLocks noGrp="1"/>
          </p:cNvSpPr>
          <p:nvPr>
            <p:ph sz="quarter" idx="1"/>
          </p:nvPr>
        </p:nvSpPr>
        <p:spPr>
          <a:xfrm>
            <a:off x="304800" y="304800"/>
            <a:ext cx="5715000" cy="57150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ja-JP" altLang="en-US"/>
              <a:t>マスター タイトルの書式設定</a:t>
            </a:r>
            <a:endParaRPr kumimoji="0" lang="en-US"/>
          </a:p>
        </p:txBody>
      </p:sp>
      <p:sp>
        <p:nvSpPr>
          <p:cNvPr id="3" name="図プレースホルダー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ja-JP" altLang="en-US"/>
              <a:t>アイコンをクリックして図を追加</a:t>
            </a:r>
            <a:endParaRPr kumimoji="0" lang="en-US" dirty="0"/>
          </a:p>
        </p:txBody>
      </p:sp>
      <p:sp>
        <p:nvSpPr>
          <p:cNvPr id="4" name="テキスト プレースホルダー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a:t>マスター テキストの書式設定</a:t>
            </a:r>
          </a:p>
        </p:txBody>
      </p:sp>
      <p:sp>
        <p:nvSpPr>
          <p:cNvPr id="5" name="日付プレースホルダー 4"/>
          <p:cNvSpPr>
            <a:spLocks noGrp="1"/>
          </p:cNvSpPr>
          <p:nvPr>
            <p:ph type="dt" sz="half" idx="10"/>
          </p:nvPr>
        </p:nvSpPr>
        <p:spPr/>
        <p:txBody>
          <a:bodyPr/>
          <a:lstStyle/>
          <a:p>
            <a:fld id="{3B1DA49D-E178-482A-B06C-4395B2380099}" type="datetimeFigureOut">
              <a:rPr kumimoji="1" lang="ja-JP" altLang="en-US" smtClean="0"/>
              <a:t>2019/2/1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993CF3C-B28C-452F-8BD9-539EE44744FB}"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457200" y="152400"/>
            <a:ext cx="8229600" cy="990600"/>
          </a:xfrm>
          <a:prstGeom prst="rect">
            <a:avLst/>
          </a:prstGeom>
        </p:spPr>
        <p:txBody>
          <a:bodyPr vert="horz" anchor="b" anchorCtr="0">
            <a:normAutofit/>
          </a:bodyPr>
          <a:lstStyle/>
          <a:p>
            <a:r>
              <a:rPr kumimoji="0" lang="ja-JP" altLang="en-US"/>
              <a:t>マスター タイトルの書式設定</a:t>
            </a:r>
            <a:endParaRPr kumimoji="0" lang="en-US"/>
          </a:p>
        </p:txBody>
      </p:sp>
      <p:sp>
        <p:nvSpPr>
          <p:cNvPr id="13" name="テキスト プレースホルダー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ja-JP" altLang="en-US"/>
              <a:t>マスター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4" name="日付プレースホルダー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B1DA49D-E178-482A-B06C-4395B2380099}" type="datetimeFigureOut">
              <a:rPr kumimoji="1" lang="ja-JP" altLang="en-US" smtClean="0"/>
              <a:t>2019/2/1</a:t>
            </a:fld>
            <a:endParaRPr kumimoji="1" lang="ja-JP" altLang="en-US"/>
          </a:p>
        </p:txBody>
      </p:sp>
      <p:sp>
        <p:nvSpPr>
          <p:cNvPr id="3" name="フッター プレースホルダー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993CF3C-B28C-452F-8BD9-539EE44744FB}" type="slidenum">
              <a:rPr kumimoji="1" lang="ja-JP" altLang="en-US" smtClean="0"/>
              <a:t>‹#›</a:t>
            </a:fld>
            <a:endParaRPr kumimoji="1" lang="ja-JP" altLang="en-US"/>
          </a:p>
        </p:txBody>
      </p:sp>
      <p:sp>
        <p:nvSpPr>
          <p:cNvPr id="28" name="直線コネクタ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FITPC</a:t>
            </a:r>
            <a:r>
              <a:rPr kumimoji="1" lang="ja-JP" altLang="en-US" dirty="0" smtClean="0"/>
              <a:t>京橋体制図</a:t>
            </a:r>
            <a:endParaRPr kumimoji="1" lang="ja-JP" altLang="en-US" dirty="0"/>
          </a:p>
        </p:txBody>
      </p:sp>
      <p:sp>
        <p:nvSpPr>
          <p:cNvPr id="3" name="サブタイトル 2"/>
          <p:cNvSpPr>
            <a:spLocks noGrp="1"/>
          </p:cNvSpPr>
          <p:nvPr>
            <p:ph type="subTitle" idx="1"/>
          </p:nvPr>
        </p:nvSpPr>
        <p:spPr/>
        <p:txBody>
          <a:bodyPr/>
          <a:lstStyle/>
          <a:p>
            <a:r>
              <a:rPr kumimoji="1" lang="ja-JP" altLang="en-US" smtClean="0"/>
              <a:t>２０１９年度版</a:t>
            </a:r>
            <a:endParaRPr kumimoji="1" lang="ja-JP" altLang="en-US" dirty="0"/>
          </a:p>
        </p:txBody>
      </p:sp>
    </p:spTree>
    <p:extLst>
      <p:ext uri="{BB962C8B-B14F-4D97-AF65-F5344CB8AC3E}">
        <p14:creationId xmlns:p14="http://schemas.microsoft.com/office/powerpoint/2010/main" val="311599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体制図（～</a:t>
            </a:r>
            <a:r>
              <a:rPr kumimoji="1" lang="en-US" altLang="ja-JP" dirty="0" smtClean="0"/>
              <a:t>2019</a:t>
            </a:r>
            <a:r>
              <a:rPr kumimoji="1" lang="ja-JP" altLang="en-US" dirty="0" smtClean="0"/>
              <a:t>年</a:t>
            </a:r>
            <a:r>
              <a:rPr kumimoji="1" lang="en-US" altLang="ja-JP" dirty="0" smtClean="0"/>
              <a:t>4</a:t>
            </a:r>
            <a:r>
              <a:rPr kumimoji="1" lang="ja-JP" altLang="en-US" dirty="0" smtClean="0"/>
              <a:t>月）</a:t>
            </a:r>
            <a:endParaRPr kumimoji="1" lang="ja-JP" altLang="en-US" dirty="0"/>
          </a:p>
        </p:txBody>
      </p:sp>
      <p:sp>
        <p:nvSpPr>
          <p:cNvPr id="4" name="正方形/長方形 3"/>
          <p:cNvSpPr/>
          <p:nvPr/>
        </p:nvSpPr>
        <p:spPr>
          <a:xfrm>
            <a:off x="3238920" y="1556792"/>
            <a:ext cx="3251136"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dirty="0" smtClean="0">
                <a:solidFill>
                  <a:schemeClr val="tx1"/>
                </a:solidFill>
              </a:rPr>
              <a:t>デリバリ共通基盤</a:t>
            </a:r>
            <a:endParaRPr lang="ja-JP" altLang="en-US" dirty="0">
              <a:solidFill>
                <a:schemeClr val="tx1"/>
              </a:solidFill>
            </a:endParaRPr>
          </a:p>
        </p:txBody>
      </p:sp>
      <p:sp>
        <p:nvSpPr>
          <p:cNvPr id="34" name="正方形/長方形 33"/>
          <p:cNvSpPr/>
          <p:nvPr/>
        </p:nvSpPr>
        <p:spPr>
          <a:xfrm>
            <a:off x="6615152" y="1556792"/>
            <a:ext cx="2133311"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dirty="0" smtClean="0">
                <a:solidFill>
                  <a:schemeClr val="tx1"/>
                </a:solidFill>
              </a:rPr>
              <a:t>GCS/GMS</a:t>
            </a:r>
            <a:r>
              <a:rPr lang="ja-JP" altLang="en-US" dirty="0" smtClean="0">
                <a:solidFill>
                  <a:schemeClr val="tx1"/>
                </a:solidFill>
              </a:rPr>
              <a:t>開発</a:t>
            </a:r>
            <a:endParaRPr lang="ja-JP" altLang="en-US" dirty="0">
              <a:solidFill>
                <a:schemeClr val="tx1"/>
              </a:solidFill>
            </a:endParaRPr>
          </a:p>
        </p:txBody>
      </p:sp>
      <p:sp>
        <p:nvSpPr>
          <p:cNvPr id="39" name="正方形/長方形 38"/>
          <p:cNvSpPr/>
          <p:nvPr/>
        </p:nvSpPr>
        <p:spPr>
          <a:xfrm>
            <a:off x="325949" y="1556792"/>
            <a:ext cx="2822002"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dirty="0">
                <a:solidFill>
                  <a:schemeClr val="tx1"/>
                </a:solidFill>
              </a:rPr>
              <a:t>オープン</a:t>
            </a:r>
            <a:r>
              <a:rPr lang="en-US" altLang="ja-JP" dirty="0">
                <a:solidFill>
                  <a:schemeClr val="tx1"/>
                </a:solidFill>
              </a:rPr>
              <a:t>GCS</a:t>
            </a:r>
            <a:r>
              <a:rPr lang="ja-JP" altLang="en-US" dirty="0" smtClean="0">
                <a:solidFill>
                  <a:schemeClr val="tx1"/>
                </a:solidFill>
              </a:rPr>
              <a:t>英語化</a:t>
            </a:r>
            <a:endParaRPr lang="ja-JP" altLang="en-US" dirty="0">
              <a:solidFill>
                <a:schemeClr val="tx1"/>
              </a:solidFill>
            </a:endParaRPr>
          </a:p>
          <a:p>
            <a:pPr algn="ctr"/>
            <a:endParaRPr kumimoji="1" lang="ja-JP" altLang="en-US" dirty="0">
              <a:solidFill>
                <a:schemeClr val="tx1"/>
              </a:solidFill>
            </a:endParaRPr>
          </a:p>
        </p:txBody>
      </p:sp>
      <p:grpSp>
        <p:nvGrpSpPr>
          <p:cNvPr id="7" name="グループ化 6"/>
          <p:cNvGrpSpPr/>
          <p:nvPr/>
        </p:nvGrpSpPr>
        <p:grpSpPr>
          <a:xfrm>
            <a:off x="4229684" y="1978885"/>
            <a:ext cx="825158" cy="432048"/>
            <a:chOff x="866522" y="2348880"/>
            <a:chExt cx="663181" cy="432048"/>
          </a:xfrm>
        </p:grpSpPr>
        <p:sp>
          <p:nvSpPr>
            <p:cNvPr id="49"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責任者</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大村</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2" name="グループ化 51"/>
          <p:cNvGrpSpPr/>
          <p:nvPr/>
        </p:nvGrpSpPr>
        <p:grpSpPr>
          <a:xfrm>
            <a:off x="3418281" y="3265836"/>
            <a:ext cx="825158" cy="432048"/>
            <a:chOff x="866522" y="2348880"/>
            <a:chExt cx="663181" cy="432048"/>
          </a:xfrm>
        </p:grpSpPr>
        <p:sp>
          <p:nvSpPr>
            <p:cNvPr id="53"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テーマ</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リーダ</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前田</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FTIP</a:t>
              </a:r>
              <a:r>
                <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小川</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5" name="グループ化 54"/>
          <p:cNvGrpSpPr/>
          <p:nvPr/>
        </p:nvGrpSpPr>
        <p:grpSpPr>
          <a:xfrm>
            <a:off x="5398797" y="3265836"/>
            <a:ext cx="825158" cy="432048"/>
            <a:chOff x="866522" y="2348880"/>
            <a:chExt cx="663181" cy="432048"/>
          </a:xfrm>
        </p:grpSpPr>
        <p:sp>
          <p:nvSpPr>
            <p:cNvPr id="56"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運用</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リーダ</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神田</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8" name="グループ化 57"/>
          <p:cNvGrpSpPr/>
          <p:nvPr/>
        </p:nvGrpSpPr>
        <p:grpSpPr>
          <a:xfrm>
            <a:off x="5362627" y="2247683"/>
            <a:ext cx="825158" cy="432048"/>
            <a:chOff x="866522" y="2348880"/>
            <a:chExt cx="663181" cy="432048"/>
          </a:xfrm>
        </p:grpSpPr>
        <p:sp>
          <p:nvSpPr>
            <p:cNvPr id="59"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PMO</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米沢（エイブ）</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1" name="グループ化 60"/>
          <p:cNvGrpSpPr/>
          <p:nvPr/>
        </p:nvGrpSpPr>
        <p:grpSpPr>
          <a:xfrm>
            <a:off x="3418281" y="3991250"/>
            <a:ext cx="825158" cy="432048"/>
            <a:chOff x="866522" y="2348880"/>
            <a:chExt cx="663181" cy="432048"/>
          </a:xfrm>
        </p:grpSpPr>
        <p:sp>
          <p:nvSpPr>
            <p:cNvPr id="62"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SE</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壁谷</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4" name="グループ化 63"/>
          <p:cNvGrpSpPr/>
          <p:nvPr/>
        </p:nvGrpSpPr>
        <p:grpSpPr>
          <a:xfrm>
            <a:off x="3418281" y="4653136"/>
            <a:ext cx="825158" cy="432048"/>
            <a:chOff x="866522" y="2348880"/>
            <a:chExt cx="663181" cy="432048"/>
          </a:xfrm>
        </p:grpSpPr>
        <p:sp>
          <p:nvSpPr>
            <p:cNvPr id="65"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PG</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高原</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a:t>
              </a:r>
              <a:r>
                <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小田（エイブ）</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0" name="グループ化 69"/>
          <p:cNvGrpSpPr/>
          <p:nvPr/>
        </p:nvGrpSpPr>
        <p:grpSpPr>
          <a:xfrm>
            <a:off x="5398797" y="3991250"/>
            <a:ext cx="825158" cy="432048"/>
            <a:chOff x="866522" y="2348880"/>
            <a:chExt cx="663181" cy="432048"/>
          </a:xfrm>
        </p:grpSpPr>
        <p:sp>
          <p:nvSpPr>
            <p:cNvPr id="71" name="タイトル 1"/>
            <p:cNvSpPr txBox="1">
              <a:spLocks/>
            </p:cNvSpPr>
            <p:nvPr/>
          </p:nvSpPr>
          <p:spPr bwMode="auto">
            <a:xfrm>
              <a:off x="866522" y="2348880"/>
              <a:ext cx="663180" cy="190986"/>
            </a:xfrm>
            <a:prstGeom prst="rect">
              <a:avLst/>
            </a:prstGeom>
            <a:solidFill>
              <a:schemeClr val="accent3">
                <a:lumMod val="60000"/>
                <a:lumOff val="4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運用</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メンバ</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NTTD</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3" name="グループ化 72"/>
          <p:cNvGrpSpPr/>
          <p:nvPr/>
        </p:nvGrpSpPr>
        <p:grpSpPr>
          <a:xfrm>
            <a:off x="6780234" y="1978885"/>
            <a:ext cx="825158" cy="432048"/>
            <a:chOff x="866522" y="2348880"/>
            <a:chExt cx="663181" cy="432048"/>
          </a:xfrm>
        </p:grpSpPr>
        <p:sp>
          <p:nvSpPr>
            <p:cNvPr id="74"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責任者</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大村</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6" name="グループ化 75"/>
          <p:cNvGrpSpPr/>
          <p:nvPr/>
        </p:nvGrpSpPr>
        <p:grpSpPr>
          <a:xfrm>
            <a:off x="7798211" y="2348880"/>
            <a:ext cx="825158" cy="432048"/>
            <a:chOff x="866522" y="2348880"/>
            <a:chExt cx="663181" cy="432048"/>
          </a:xfrm>
        </p:grpSpPr>
        <p:sp>
          <p:nvSpPr>
            <p:cNvPr id="77"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PMO</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米沢（エイブ）</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0" name="グループ化 79"/>
          <p:cNvGrpSpPr/>
          <p:nvPr/>
        </p:nvGrpSpPr>
        <p:grpSpPr>
          <a:xfrm>
            <a:off x="6780234" y="3991250"/>
            <a:ext cx="825158" cy="432048"/>
            <a:chOff x="866522" y="2348880"/>
            <a:chExt cx="663181" cy="432048"/>
          </a:xfrm>
        </p:grpSpPr>
        <p:sp>
          <p:nvSpPr>
            <p:cNvPr id="81" name="タイトル 1"/>
            <p:cNvSpPr txBox="1">
              <a:spLocks/>
            </p:cNvSpPr>
            <p:nvPr/>
          </p:nvSpPr>
          <p:spPr bwMode="auto">
            <a:xfrm>
              <a:off x="866522" y="2348880"/>
              <a:ext cx="663180" cy="190986"/>
            </a:xfrm>
            <a:prstGeom prst="rect">
              <a:avLst/>
            </a:prstGeom>
            <a:solidFill>
              <a:schemeClr val="accent3">
                <a:lumMod val="60000"/>
                <a:lumOff val="4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鈴与〇〇名</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9" name="カギ線コネクタ 8"/>
          <p:cNvCxnSpPr>
            <a:stCxn id="50" idx="2"/>
            <a:endCxn id="60" idx="1"/>
          </p:cNvCxnSpPr>
          <p:nvPr/>
        </p:nvCxnSpPr>
        <p:spPr>
          <a:xfrm rot="16200000" flipH="1">
            <a:off x="4927052" y="2126145"/>
            <a:ext cx="150789" cy="72036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50" idx="2"/>
            <a:endCxn id="53" idx="0"/>
          </p:cNvCxnSpPr>
          <p:nvPr/>
        </p:nvCxnSpPr>
        <p:spPr>
          <a:xfrm rot="5400000">
            <a:off x="3809111" y="2432682"/>
            <a:ext cx="854903" cy="8114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0" name="カギ線コネクタ 89"/>
          <p:cNvCxnSpPr>
            <a:stCxn id="50" idx="2"/>
            <a:endCxn id="56" idx="0"/>
          </p:cNvCxnSpPr>
          <p:nvPr/>
        </p:nvCxnSpPr>
        <p:spPr>
          <a:xfrm rot="16200000" flipH="1">
            <a:off x="4799369" y="2253828"/>
            <a:ext cx="854903" cy="116911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8" name="カギ線コネクタ 107"/>
          <p:cNvCxnSpPr>
            <a:stCxn id="54" idx="2"/>
            <a:endCxn id="62" idx="0"/>
          </p:cNvCxnSpPr>
          <p:nvPr/>
        </p:nvCxnSpPr>
        <p:spPr>
          <a:xfrm flipH="1">
            <a:off x="3830860" y="3697884"/>
            <a:ext cx="1" cy="2933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9" name="カギ線コネクタ 108"/>
          <p:cNvCxnSpPr>
            <a:stCxn id="63" idx="2"/>
            <a:endCxn id="65" idx="0"/>
          </p:cNvCxnSpPr>
          <p:nvPr/>
        </p:nvCxnSpPr>
        <p:spPr>
          <a:xfrm flipH="1">
            <a:off x="3830860" y="4423298"/>
            <a:ext cx="1" cy="22983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5" name="カギ線コネクタ 114"/>
          <p:cNvCxnSpPr>
            <a:stCxn id="57" idx="2"/>
            <a:endCxn id="71" idx="0"/>
          </p:cNvCxnSpPr>
          <p:nvPr/>
        </p:nvCxnSpPr>
        <p:spPr>
          <a:xfrm flipH="1">
            <a:off x="5811376" y="3697884"/>
            <a:ext cx="1" cy="29336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6" name="カギ線コネクタ 115"/>
          <p:cNvCxnSpPr>
            <a:stCxn id="75" idx="2"/>
            <a:endCxn id="78" idx="1"/>
          </p:cNvCxnSpPr>
          <p:nvPr/>
        </p:nvCxnSpPr>
        <p:spPr>
          <a:xfrm rot="16200000" flipH="1">
            <a:off x="7369520" y="2234227"/>
            <a:ext cx="251986" cy="6053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カギ線コネクタ 116"/>
          <p:cNvCxnSpPr>
            <a:stCxn id="75" idx="2"/>
            <a:endCxn id="81" idx="0"/>
          </p:cNvCxnSpPr>
          <p:nvPr/>
        </p:nvCxnSpPr>
        <p:spPr>
          <a:xfrm flipH="1">
            <a:off x="7192813" y="2410933"/>
            <a:ext cx="1" cy="1580317"/>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119" name="グループ化 118"/>
          <p:cNvGrpSpPr/>
          <p:nvPr/>
        </p:nvGrpSpPr>
        <p:grpSpPr>
          <a:xfrm>
            <a:off x="4362444" y="3991250"/>
            <a:ext cx="825158" cy="432048"/>
            <a:chOff x="866522" y="2348880"/>
            <a:chExt cx="663181" cy="432048"/>
          </a:xfrm>
        </p:grpSpPr>
        <p:sp>
          <p:nvSpPr>
            <p:cNvPr id="120" name="タイトル 1"/>
            <p:cNvSpPr txBox="1">
              <a:spLocks/>
            </p:cNvSpPr>
            <p:nvPr/>
          </p:nvSpPr>
          <p:spPr bwMode="auto">
            <a:xfrm>
              <a:off x="866522" y="2348880"/>
              <a:ext cx="663180" cy="190986"/>
            </a:xfrm>
            <a:prstGeom prst="rect">
              <a:avLst/>
            </a:prstGeom>
            <a:solidFill>
              <a:schemeClr val="accent3">
                <a:lumMod val="60000"/>
                <a:lumOff val="40000"/>
              </a:schemeClr>
            </a:solidFill>
            <a:ln w="9525">
              <a:solidFill>
                <a:schemeClr val="bg1">
                  <a:lumMod val="50000"/>
                </a:schemeClr>
              </a:solidFill>
              <a:miter lim="800000"/>
              <a:headEnd/>
              <a:tailEnd/>
            </a:ln>
            <a:effectLst/>
            <a:extLst/>
          </p:spPr>
          <p:txBody>
            <a:bodyPr wrap="none" lIns="36000" tIns="36000" rIns="36000" bIns="36000" anchor="ctr"/>
            <a:lstStyle>
              <a:defPPr>
                <a:defRPr lang="ja-JP"/>
              </a:defPPr>
              <a:lvl1pPr algn="ctr" fontAlgn="base">
                <a:spcBef>
                  <a:spcPct val="0"/>
                </a:spcBef>
                <a:spcAft>
                  <a:spcPct val="0"/>
                </a:spcAft>
                <a:defRPr sz="800" kern="0">
                  <a:latin typeface="Meiryo UI" panose="020B0604030504040204" pitchFamily="50" charset="-128"/>
                  <a:ea typeface="Meiryo UI" panose="020B0604030504040204" pitchFamily="50" charset="-128"/>
                  <a:cs typeface="Meiryo UI" panose="020B0604030504040204" pitchFamily="50" charset="-128"/>
                </a:defRPr>
              </a:lvl1pPr>
              <a:lvl2pPr fontAlgn="base">
                <a:spcBef>
                  <a:spcPct val="0"/>
                </a:spcBef>
                <a:spcAft>
                  <a:spcPct val="0"/>
                </a:spcAft>
                <a:defRPr sz="2000">
                  <a:solidFill>
                    <a:schemeClr val="tx2"/>
                  </a:solidFill>
                  <a:latin typeface="HGP創英角ｺﾞｼｯｸUB" pitchFamily="50" charset="-128"/>
                  <a:ea typeface="HGP創英角ｺﾞｼｯｸUB" pitchFamily="50" charset="-128"/>
                </a:defRPr>
              </a:lvl2pPr>
              <a:lvl3pPr fontAlgn="base">
                <a:spcBef>
                  <a:spcPct val="0"/>
                </a:spcBef>
                <a:spcAft>
                  <a:spcPct val="0"/>
                </a:spcAft>
                <a:defRPr sz="2000">
                  <a:solidFill>
                    <a:schemeClr val="tx2"/>
                  </a:solidFill>
                  <a:latin typeface="HGP創英角ｺﾞｼｯｸUB" pitchFamily="50" charset="-128"/>
                  <a:ea typeface="HGP創英角ｺﾞｼｯｸUB" pitchFamily="50" charset="-128"/>
                </a:defRPr>
              </a:lvl3pPr>
              <a:lvl4pPr fontAlgn="base">
                <a:spcBef>
                  <a:spcPct val="0"/>
                </a:spcBef>
                <a:spcAft>
                  <a:spcPct val="0"/>
                </a:spcAft>
                <a:defRPr sz="2000">
                  <a:solidFill>
                    <a:schemeClr val="tx2"/>
                  </a:solidFill>
                  <a:latin typeface="HGP創英角ｺﾞｼｯｸUB" pitchFamily="50" charset="-128"/>
                  <a:ea typeface="HGP創英角ｺﾞｼｯｸUB" pitchFamily="50" charset="-128"/>
                </a:defRPr>
              </a:lvl4pPr>
              <a:lvl5pPr fontAlgn="base">
                <a:spcBef>
                  <a:spcPct val="0"/>
                </a:spcBef>
                <a:spcAft>
                  <a:spcPct val="0"/>
                </a:spcAft>
                <a:defRPr sz="2000">
                  <a:solidFill>
                    <a:schemeClr val="tx2"/>
                  </a:solidFill>
                  <a:latin typeface="HGP創英角ｺﾞｼｯｸUB" pitchFamily="50" charset="-128"/>
                  <a:ea typeface="HGP創英角ｺﾞｼｯｸUB" pitchFamily="50" charset="-128"/>
                </a:defRPr>
              </a:lvl5pPr>
              <a:lvl6pPr marL="457200" fontAlgn="base">
                <a:spcBef>
                  <a:spcPct val="0"/>
                </a:spcBef>
                <a:spcAft>
                  <a:spcPct val="0"/>
                </a:spcAft>
                <a:defRPr sz="2000">
                  <a:solidFill>
                    <a:schemeClr val="tx2"/>
                  </a:solidFill>
                  <a:latin typeface="HGP創英角ｺﾞｼｯｸUB" pitchFamily="50" charset="-128"/>
                  <a:ea typeface="HGP創英角ｺﾞｼｯｸUB" pitchFamily="50" charset="-128"/>
                </a:defRPr>
              </a:lvl6pPr>
              <a:lvl7pPr marL="914400" fontAlgn="base">
                <a:spcBef>
                  <a:spcPct val="0"/>
                </a:spcBef>
                <a:spcAft>
                  <a:spcPct val="0"/>
                </a:spcAft>
                <a:defRPr sz="2000">
                  <a:solidFill>
                    <a:schemeClr val="tx2"/>
                  </a:solidFill>
                  <a:latin typeface="HGP創英角ｺﾞｼｯｸUB" pitchFamily="50" charset="-128"/>
                  <a:ea typeface="HGP創英角ｺﾞｼｯｸUB" pitchFamily="50" charset="-128"/>
                </a:defRPr>
              </a:lvl7pPr>
              <a:lvl8pPr marL="1371600" fontAlgn="base">
                <a:spcBef>
                  <a:spcPct val="0"/>
                </a:spcBef>
                <a:spcAft>
                  <a:spcPct val="0"/>
                </a:spcAft>
                <a:defRPr sz="2000">
                  <a:solidFill>
                    <a:schemeClr val="tx2"/>
                  </a:solidFill>
                  <a:latin typeface="HGP創英角ｺﾞｼｯｸUB" pitchFamily="50" charset="-128"/>
                  <a:ea typeface="HGP創英角ｺﾞｼｯｸUB" pitchFamily="50" charset="-128"/>
                </a:defRPr>
              </a:lvl8pPr>
              <a:lvl9pPr marL="1828800" fontAlgn="base">
                <a:spcBef>
                  <a:spcPct val="0"/>
                </a:spcBef>
                <a:spcAft>
                  <a:spcPct val="0"/>
                </a:spcAft>
                <a:defRPr sz="2000">
                  <a:solidFill>
                    <a:schemeClr val="tx2"/>
                  </a:solidFill>
                  <a:latin typeface="HGP創英角ｺﾞｼｯｸUB" pitchFamily="50" charset="-128"/>
                  <a:ea typeface="HGP創英角ｺﾞｼｯｸUB" pitchFamily="50" charset="-128"/>
                </a:defRPr>
              </a:lvl9pPr>
            </a:lstStyle>
            <a:p>
              <a:r>
                <a:rPr lang="ja-JP" altLang="en-US" dirty="0"/>
                <a:t>開発</a:t>
              </a:r>
              <a:endParaRPr lang="en-US" altLang="ja-JP" dirty="0"/>
            </a:p>
          </p:txBody>
        </p:sp>
        <p:sp>
          <p:nvSpPr>
            <p:cNvPr id="121" name="タイトル 1"/>
            <p:cNvSpPr txBox="1">
              <a:spLocks/>
            </p:cNvSpPr>
            <p:nvPr/>
          </p:nvSpPr>
          <p:spPr bwMode="auto">
            <a:xfrm>
              <a:off x="866523" y="2544909"/>
              <a:ext cx="663180" cy="236019"/>
            </a:xfrm>
            <a:prstGeom prst="rect">
              <a:avLst/>
            </a:prstGeom>
            <a:noFill/>
            <a:ln w="9525">
              <a:solidFill>
                <a:schemeClr val="bg1">
                  <a:lumMod val="50000"/>
                </a:schemeClr>
              </a:solidFill>
              <a:miter lim="800000"/>
              <a:headEnd/>
              <a:tailEnd/>
            </a:ln>
            <a:effectLst/>
            <a:extLst/>
          </p:spPr>
          <p:txBody>
            <a:bodyPr wrap="none" lIns="36000" tIns="36000" rIns="36000" bIns="36000" anchor="ctr"/>
            <a:lstStyle>
              <a:defPPr>
                <a:defRPr lang="ja-JP"/>
              </a:defPPr>
              <a:lvl1pPr algn="ctr" fontAlgn="base">
                <a:spcBef>
                  <a:spcPct val="0"/>
                </a:spcBef>
                <a:spcAft>
                  <a:spcPct val="0"/>
                </a:spcAft>
                <a:defRPr sz="800" kern="0">
                  <a:latin typeface="Meiryo UI" panose="020B0604030504040204" pitchFamily="50" charset="-128"/>
                  <a:ea typeface="Meiryo UI" panose="020B0604030504040204" pitchFamily="50" charset="-128"/>
                  <a:cs typeface="Meiryo UI" panose="020B0604030504040204" pitchFamily="50" charset="-128"/>
                </a:defRPr>
              </a:lvl1pPr>
              <a:lvl2pPr fontAlgn="base">
                <a:spcBef>
                  <a:spcPct val="0"/>
                </a:spcBef>
                <a:spcAft>
                  <a:spcPct val="0"/>
                </a:spcAft>
                <a:defRPr sz="2000">
                  <a:solidFill>
                    <a:schemeClr val="tx2"/>
                  </a:solidFill>
                  <a:latin typeface="HGP創英角ｺﾞｼｯｸUB" pitchFamily="50" charset="-128"/>
                  <a:ea typeface="HGP創英角ｺﾞｼｯｸUB" pitchFamily="50" charset="-128"/>
                </a:defRPr>
              </a:lvl2pPr>
              <a:lvl3pPr fontAlgn="base">
                <a:spcBef>
                  <a:spcPct val="0"/>
                </a:spcBef>
                <a:spcAft>
                  <a:spcPct val="0"/>
                </a:spcAft>
                <a:defRPr sz="2000">
                  <a:solidFill>
                    <a:schemeClr val="tx2"/>
                  </a:solidFill>
                  <a:latin typeface="HGP創英角ｺﾞｼｯｸUB" pitchFamily="50" charset="-128"/>
                  <a:ea typeface="HGP創英角ｺﾞｼｯｸUB" pitchFamily="50" charset="-128"/>
                </a:defRPr>
              </a:lvl3pPr>
              <a:lvl4pPr fontAlgn="base">
                <a:spcBef>
                  <a:spcPct val="0"/>
                </a:spcBef>
                <a:spcAft>
                  <a:spcPct val="0"/>
                </a:spcAft>
                <a:defRPr sz="2000">
                  <a:solidFill>
                    <a:schemeClr val="tx2"/>
                  </a:solidFill>
                  <a:latin typeface="HGP創英角ｺﾞｼｯｸUB" pitchFamily="50" charset="-128"/>
                  <a:ea typeface="HGP創英角ｺﾞｼｯｸUB" pitchFamily="50" charset="-128"/>
                </a:defRPr>
              </a:lvl4pPr>
              <a:lvl5pPr fontAlgn="base">
                <a:spcBef>
                  <a:spcPct val="0"/>
                </a:spcBef>
                <a:spcAft>
                  <a:spcPct val="0"/>
                </a:spcAft>
                <a:defRPr sz="2000">
                  <a:solidFill>
                    <a:schemeClr val="tx2"/>
                  </a:solidFill>
                  <a:latin typeface="HGP創英角ｺﾞｼｯｸUB" pitchFamily="50" charset="-128"/>
                  <a:ea typeface="HGP創英角ｺﾞｼｯｸUB" pitchFamily="50" charset="-128"/>
                </a:defRPr>
              </a:lvl5pPr>
              <a:lvl6pPr marL="457200" fontAlgn="base">
                <a:spcBef>
                  <a:spcPct val="0"/>
                </a:spcBef>
                <a:spcAft>
                  <a:spcPct val="0"/>
                </a:spcAft>
                <a:defRPr sz="2000">
                  <a:solidFill>
                    <a:schemeClr val="tx2"/>
                  </a:solidFill>
                  <a:latin typeface="HGP創英角ｺﾞｼｯｸUB" pitchFamily="50" charset="-128"/>
                  <a:ea typeface="HGP創英角ｺﾞｼｯｸUB" pitchFamily="50" charset="-128"/>
                </a:defRPr>
              </a:lvl6pPr>
              <a:lvl7pPr marL="914400" fontAlgn="base">
                <a:spcBef>
                  <a:spcPct val="0"/>
                </a:spcBef>
                <a:spcAft>
                  <a:spcPct val="0"/>
                </a:spcAft>
                <a:defRPr sz="2000">
                  <a:solidFill>
                    <a:schemeClr val="tx2"/>
                  </a:solidFill>
                  <a:latin typeface="HGP創英角ｺﾞｼｯｸUB" pitchFamily="50" charset="-128"/>
                  <a:ea typeface="HGP創英角ｺﾞｼｯｸUB" pitchFamily="50" charset="-128"/>
                </a:defRPr>
              </a:lvl7pPr>
              <a:lvl8pPr marL="1371600" fontAlgn="base">
                <a:spcBef>
                  <a:spcPct val="0"/>
                </a:spcBef>
                <a:spcAft>
                  <a:spcPct val="0"/>
                </a:spcAft>
                <a:defRPr sz="2000">
                  <a:solidFill>
                    <a:schemeClr val="tx2"/>
                  </a:solidFill>
                  <a:latin typeface="HGP創英角ｺﾞｼｯｸUB" pitchFamily="50" charset="-128"/>
                  <a:ea typeface="HGP創英角ｺﾞｼｯｸUB" pitchFamily="50" charset="-128"/>
                </a:defRPr>
              </a:lvl8pPr>
              <a:lvl9pPr marL="1828800" fontAlgn="base">
                <a:spcBef>
                  <a:spcPct val="0"/>
                </a:spcBef>
                <a:spcAft>
                  <a:spcPct val="0"/>
                </a:spcAft>
                <a:defRPr sz="2000">
                  <a:solidFill>
                    <a:schemeClr val="tx2"/>
                  </a:solidFill>
                  <a:latin typeface="HGP創英角ｺﾞｼｯｸUB" pitchFamily="50" charset="-128"/>
                  <a:ea typeface="HGP創英角ｺﾞｼｯｸUB" pitchFamily="50" charset="-128"/>
                </a:defRPr>
              </a:lvl9pPr>
            </a:lstStyle>
            <a:p>
              <a:r>
                <a:rPr lang="en-US" altLang="ja-JP" dirty="0"/>
                <a:t>BSC4</a:t>
              </a:r>
              <a:r>
                <a:rPr lang="ja-JP" altLang="en-US" dirty="0"/>
                <a:t>名</a:t>
              </a:r>
              <a:endParaRPr lang="en-US" altLang="ja-JP" dirty="0"/>
            </a:p>
          </p:txBody>
        </p:sp>
      </p:grpSp>
      <p:cxnSp>
        <p:nvCxnSpPr>
          <p:cNvPr id="125" name="カギ線コネクタ 124"/>
          <p:cNvCxnSpPr>
            <a:stCxn id="54" idx="2"/>
            <a:endCxn id="120" idx="0"/>
          </p:cNvCxnSpPr>
          <p:nvPr/>
        </p:nvCxnSpPr>
        <p:spPr>
          <a:xfrm rot="16200000" flipH="1">
            <a:off x="4156259" y="3372486"/>
            <a:ext cx="293366" cy="94416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55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体制図（</a:t>
            </a:r>
            <a:r>
              <a:rPr kumimoji="1" lang="en-US" altLang="ja-JP" dirty="0" smtClean="0"/>
              <a:t>2019</a:t>
            </a:r>
            <a:r>
              <a:rPr kumimoji="1" lang="ja-JP" altLang="en-US" dirty="0" smtClean="0"/>
              <a:t>年</a:t>
            </a:r>
            <a:r>
              <a:rPr kumimoji="1" lang="en-US" altLang="ja-JP" dirty="0" smtClean="0"/>
              <a:t>4</a:t>
            </a:r>
            <a:r>
              <a:rPr kumimoji="1" lang="ja-JP" altLang="en-US" dirty="0" smtClean="0"/>
              <a:t>月～）</a:t>
            </a:r>
            <a:endParaRPr kumimoji="1" lang="ja-JP" altLang="en-US" dirty="0"/>
          </a:p>
        </p:txBody>
      </p:sp>
      <p:sp>
        <p:nvSpPr>
          <p:cNvPr id="4" name="正方形/長方形 3"/>
          <p:cNvSpPr/>
          <p:nvPr/>
        </p:nvSpPr>
        <p:spPr>
          <a:xfrm>
            <a:off x="3306915" y="1556792"/>
            <a:ext cx="3183141"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dirty="0" smtClean="0">
                <a:solidFill>
                  <a:schemeClr val="tx1"/>
                </a:solidFill>
              </a:rPr>
              <a:t>デリバリ共通基盤</a:t>
            </a:r>
            <a:endParaRPr lang="ja-JP" altLang="en-US" dirty="0">
              <a:solidFill>
                <a:schemeClr val="tx1"/>
              </a:solidFill>
            </a:endParaRPr>
          </a:p>
        </p:txBody>
      </p:sp>
      <p:sp>
        <p:nvSpPr>
          <p:cNvPr id="34" name="正方形/長方形 33"/>
          <p:cNvSpPr/>
          <p:nvPr/>
        </p:nvSpPr>
        <p:spPr>
          <a:xfrm>
            <a:off x="6615152" y="1556792"/>
            <a:ext cx="2133311"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dirty="0" smtClean="0">
                <a:solidFill>
                  <a:schemeClr val="tx1"/>
                </a:solidFill>
              </a:rPr>
              <a:t>GCS/GMS</a:t>
            </a:r>
            <a:r>
              <a:rPr lang="ja-JP" altLang="en-US" dirty="0" smtClean="0">
                <a:solidFill>
                  <a:schemeClr val="tx1"/>
                </a:solidFill>
              </a:rPr>
              <a:t>開発</a:t>
            </a:r>
            <a:endParaRPr lang="ja-JP" altLang="en-US" dirty="0">
              <a:solidFill>
                <a:schemeClr val="tx1"/>
              </a:solidFill>
            </a:endParaRPr>
          </a:p>
        </p:txBody>
      </p:sp>
      <p:sp>
        <p:nvSpPr>
          <p:cNvPr id="39" name="正方形/長方形 38"/>
          <p:cNvSpPr/>
          <p:nvPr/>
        </p:nvSpPr>
        <p:spPr>
          <a:xfrm>
            <a:off x="325949" y="1556792"/>
            <a:ext cx="2855870" cy="4248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dirty="0">
                <a:solidFill>
                  <a:schemeClr val="tx1"/>
                </a:solidFill>
              </a:rPr>
              <a:t>オープン</a:t>
            </a:r>
            <a:r>
              <a:rPr lang="en-US" altLang="ja-JP" dirty="0">
                <a:solidFill>
                  <a:schemeClr val="tx1"/>
                </a:solidFill>
              </a:rPr>
              <a:t>GCS</a:t>
            </a:r>
            <a:r>
              <a:rPr lang="ja-JP" altLang="en-US" dirty="0">
                <a:solidFill>
                  <a:schemeClr val="tx1"/>
                </a:solidFill>
              </a:rPr>
              <a:t>英語化</a:t>
            </a:r>
          </a:p>
          <a:p>
            <a:pPr algn="ctr"/>
            <a:endParaRPr kumimoji="1" lang="ja-JP" altLang="en-US" dirty="0">
              <a:solidFill>
                <a:schemeClr val="tx1"/>
              </a:solidFill>
            </a:endParaRPr>
          </a:p>
        </p:txBody>
      </p:sp>
      <p:grpSp>
        <p:nvGrpSpPr>
          <p:cNvPr id="7" name="グループ化 6"/>
          <p:cNvGrpSpPr/>
          <p:nvPr/>
        </p:nvGrpSpPr>
        <p:grpSpPr>
          <a:xfrm>
            <a:off x="4229684" y="1978885"/>
            <a:ext cx="825158" cy="432048"/>
            <a:chOff x="866522" y="2348880"/>
            <a:chExt cx="663181" cy="432048"/>
          </a:xfrm>
        </p:grpSpPr>
        <p:sp>
          <p:nvSpPr>
            <p:cNvPr id="49"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責任者</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大村</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2" name="グループ化 51"/>
          <p:cNvGrpSpPr/>
          <p:nvPr/>
        </p:nvGrpSpPr>
        <p:grpSpPr>
          <a:xfrm>
            <a:off x="3418281" y="3274941"/>
            <a:ext cx="825158" cy="432048"/>
            <a:chOff x="866522" y="2348880"/>
            <a:chExt cx="663181" cy="432048"/>
          </a:xfrm>
        </p:grpSpPr>
        <p:sp>
          <p:nvSpPr>
            <p:cNvPr id="53"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テーマ</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リーダ</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前田</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FTIP</a:t>
              </a:r>
              <a:r>
                <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小川</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5" name="グループ化 54"/>
          <p:cNvGrpSpPr/>
          <p:nvPr/>
        </p:nvGrpSpPr>
        <p:grpSpPr>
          <a:xfrm>
            <a:off x="5398797" y="3274941"/>
            <a:ext cx="825158" cy="432048"/>
            <a:chOff x="866522" y="2348880"/>
            <a:chExt cx="663181" cy="432048"/>
          </a:xfrm>
        </p:grpSpPr>
        <p:sp>
          <p:nvSpPr>
            <p:cNvPr id="56"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運用</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リーダ</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神田</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1" name="グループ化 60"/>
          <p:cNvGrpSpPr/>
          <p:nvPr/>
        </p:nvGrpSpPr>
        <p:grpSpPr>
          <a:xfrm>
            <a:off x="3418281" y="3997346"/>
            <a:ext cx="825158" cy="432048"/>
            <a:chOff x="866522" y="2348880"/>
            <a:chExt cx="663181" cy="432048"/>
          </a:xfrm>
        </p:grpSpPr>
        <p:sp>
          <p:nvSpPr>
            <p:cNvPr id="62"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SE</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壁谷</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4" name="グループ化 63"/>
          <p:cNvGrpSpPr/>
          <p:nvPr/>
        </p:nvGrpSpPr>
        <p:grpSpPr>
          <a:xfrm>
            <a:off x="3418281" y="4653136"/>
            <a:ext cx="825158" cy="432048"/>
            <a:chOff x="866522" y="2348880"/>
            <a:chExt cx="663181" cy="432048"/>
          </a:xfrm>
        </p:grpSpPr>
        <p:sp>
          <p:nvSpPr>
            <p:cNvPr id="65"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PG</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高原</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0" name="グループ化 69"/>
          <p:cNvGrpSpPr/>
          <p:nvPr/>
        </p:nvGrpSpPr>
        <p:grpSpPr>
          <a:xfrm>
            <a:off x="5398797" y="3997346"/>
            <a:ext cx="825158" cy="432048"/>
            <a:chOff x="866522" y="2348880"/>
            <a:chExt cx="663181" cy="432048"/>
          </a:xfrm>
        </p:grpSpPr>
        <p:sp>
          <p:nvSpPr>
            <p:cNvPr id="71" name="タイトル 1"/>
            <p:cNvSpPr txBox="1">
              <a:spLocks/>
            </p:cNvSpPr>
            <p:nvPr/>
          </p:nvSpPr>
          <p:spPr bwMode="auto">
            <a:xfrm>
              <a:off x="866522" y="2348880"/>
              <a:ext cx="663180" cy="190986"/>
            </a:xfrm>
            <a:prstGeom prst="rect">
              <a:avLst/>
            </a:prstGeom>
            <a:solidFill>
              <a:schemeClr val="accent3">
                <a:lumMod val="60000"/>
                <a:lumOff val="4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運用</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メンバ</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NTTD2</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名？</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3" name="グループ化 72"/>
          <p:cNvGrpSpPr/>
          <p:nvPr/>
        </p:nvGrpSpPr>
        <p:grpSpPr>
          <a:xfrm>
            <a:off x="6780234" y="1978885"/>
            <a:ext cx="825158" cy="432048"/>
            <a:chOff x="866522" y="2348880"/>
            <a:chExt cx="663181" cy="432048"/>
          </a:xfrm>
        </p:grpSpPr>
        <p:sp>
          <p:nvSpPr>
            <p:cNvPr id="74"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責任者</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大村</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6" name="グループ化 75"/>
          <p:cNvGrpSpPr/>
          <p:nvPr/>
        </p:nvGrpSpPr>
        <p:grpSpPr>
          <a:xfrm>
            <a:off x="7798211" y="2348880"/>
            <a:ext cx="825158" cy="432048"/>
            <a:chOff x="866522" y="2348880"/>
            <a:chExt cx="663181" cy="432048"/>
          </a:xfrm>
        </p:grpSpPr>
        <p:sp>
          <p:nvSpPr>
            <p:cNvPr id="77"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PMO</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米沢</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0" name="グループ化 79"/>
          <p:cNvGrpSpPr/>
          <p:nvPr/>
        </p:nvGrpSpPr>
        <p:grpSpPr>
          <a:xfrm>
            <a:off x="6780234" y="3997346"/>
            <a:ext cx="825158" cy="432048"/>
            <a:chOff x="866522" y="2348880"/>
            <a:chExt cx="663181" cy="432048"/>
          </a:xfrm>
        </p:grpSpPr>
        <p:sp>
          <p:nvSpPr>
            <p:cNvPr id="81" name="タイトル 1"/>
            <p:cNvSpPr txBox="1">
              <a:spLocks/>
            </p:cNvSpPr>
            <p:nvPr/>
          </p:nvSpPr>
          <p:spPr bwMode="auto">
            <a:xfrm>
              <a:off x="866522" y="2348880"/>
              <a:ext cx="663180" cy="190986"/>
            </a:xfrm>
            <a:prstGeom prst="rect">
              <a:avLst/>
            </a:prstGeom>
            <a:solidFill>
              <a:schemeClr val="accent3">
                <a:lumMod val="60000"/>
                <a:lumOff val="4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鈴与〇〇名</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87" name="カギ線コネクタ 86"/>
          <p:cNvCxnSpPr>
            <a:stCxn id="50" idx="2"/>
            <a:endCxn id="53" idx="0"/>
          </p:cNvCxnSpPr>
          <p:nvPr/>
        </p:nvCxnSpPr>
        <p:spPr>
          <a:xfrm rot="5400000">
            <a:off x="3803583" y="2424177"/>
            <a:ext cx="865959" cy="8114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0" name="カギ線コネクタ 89"/>
          <p:cNvCxnSpPr>
            <a:stCxn id="50" idx="2"/>
            <a:endCxn id="56" idx="0"/>
          </p:cNvCxnSpPr>
          <p:nvPr/>
        </p:nvCxnSpPr>
        <p:spPr>
          <a:xfrm rot="16200000" flipH="1">
            <a:off x="4792978" y="2246185"/>
            <a:ext cx="871913" cy="11733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8" name="カギ線コネクタ 107"/>
          <p:cNvCxnSpPr>
            <a:stCxn id="54" idx="2"/>
            <a:endCxn id="62" idx="0"/>
          </p:cNvCxnSpPr>
          <p:nvPr/>
        </p:nvCxnSpPr>
        <p:spPr>
          <a:xfrm flipH="1">
            <a:off x="3830860" y="3694907"/>
            <a:ext cx="1" cy="28252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9" name="カギ線コネクタ 108"/>
          <p:cNvCxnSpPr>
            <a:stCxn id="63" idx="2"/>
            <a:endCxn id="65" idx="0"/>
          </p:cNvCxnSpPr>
          <p:nvPr/>
        </p:nvCxnSpPr>
        <p:spPr>
          <a:xfrm flipH="1">
            <a:off x="3830860" y="4429394"/>
            <a:ext cx="1" cy="22374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5" name="カギ線コネクタ 114"/>
          <p:cNvCxnSpPr>
            <a:stCxn id="57" idx="2"/>
            <a:endCxn id="71" idx="0"/>
          </p:cNvCxnSpPr>
          <p:nvPr/>
        </p:nvCxnSpPr>
        <p:spPr>
          <a:xfrm flipH="1">
            <a:off x="5807148" y="3700861"/>
            <a:ext cx="8458" cy="27657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16" name="カギ線コネクタ 115"/>
          <p:cNvCxnSpPr>
            <a:stCxn id="75" idx="2"/>
            <a:endCxn id="78" idx="1"/>
          </p:cNvCxnSpPr>
          <p:nvPr/>
        </p:nvCxnSpPr>
        <p:spPr>
          <a:xfrm rot="16200000" flipH="1">
            <a:off x="7376537" y="2241243"/>
            <a:ext cx="237953" cy="60539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カギ線コネクタ 116"/>
          <p:cNvCxnSpPr>
            <a:stCxn id="75" idx="2"/>
            <a:endCxn id="81" idx="0"/>
          </p:cNvCxnSpPr>
          <p:nvPr/>
        </p:nvCxnSpPr>
        <p:spPr>
          <a:xfrm flipH="1">
            <a:off x="7192813" y="2424966"/>
            <a:ext cx="1" cy="1580098"/>
          </a:xfrm>
          <a:prstGeom prst="straightConnector1">
            <a:avLst/>
          </a:prstGeom>
        </p:spPr>
        <p:style>
          <a:lnRef idx="1">
            <a:schemeClr val="accent1"/>
          </a:lnRef>
          <a:fillRef idx="0">
            <a:schemeClr val="accent1"/>
          </a:fillRef>
          <a:effectRef idx="0">
            <a:schemeClr val="accent1"/>
          </a:effectRef>
          <a:fontRef idx="minor">
            <a:schemeClr val="tx1"/>
          </a:fontRef>
        </p:style>
      </p:cxnSp>
      <p:grpSp>
        <p:nvGrpSpPr>
          <p:cNvPr id="48" name="グループ化 47"/>
          <p:cNvGrpSpPr/>
          <p:nvPr/>
        </p:nvGrpSpPr>
        <p:grpSpPr>
          <a:xfrm>
            <a:off x="1289702" y="1978885"/>
            <a:ext cx="825158" cy="432048"/>
            <a:chOff x="866522" y="2348880"/>
            <a:chExt cx="663181" cy="432048"/>
          </a:xfrm>
        </p:grpSpPr>
        <p:sp>
          <p:nvSpPr>
            <p:cNvPr id="51"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責任者</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8" name="グループ化 67"/>
          <p:cNvGrpSpPr/>
          <p:nvPr/>
        </p:nvGrpSpPr>
        <p:grpSpPr>
          <a:xfrm>
            <a:off x="683569" y="3274941"/>
            <a:ext cx="825158" cy="432048"/>
            <a:chOff x="866522" y="2348880"/>
            <a:chExt cx="663181" cy="432048"/>
          </a:xfrm>
        </p:grpSpPr>
        <p:sp>
          <p:nvSpPr>
            <p:cNvPr id="69"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テーマ</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リーダ</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83" name="グループ化 82"/>
          <p:cNvGrpSpPr/>
          <p:nvPr/>
        </p:nvGrpSpPr>
        <p:grpSpPr>
          <a:xfrm>
            <a:off x="683568" y="3997346"/>
            <a:ext cx="825158" cy="432048"/>
            <a:chOff x="866522" y="2348880"/>
            <a:chExt cx="663181" cy="432048"/>
          </a:xfrm>
        </p:grpSpPr>
        <p:sp>
          <p:nvSpPr>
            <p:cNvPr id="84"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SE</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壁谷</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要員</a:t>
              </a: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p>
          </p:txBody>
        </p:sp>
      </p:grpSp>
      <p:grpSp>
        <p:nvGrpSpPr>
          <p:cNvPr id="86" name="グループ化 85"/>
          <p:cNvGrpSpPr/>
          <p:nvPr/>
        </p:nvGrpSpPr>
        <p:grpSpPr>
          <a:xfrm>
            <a:off x="683568" y="4653136"/>
            <a:ext cx="825158" cy="432048"/>
            <a:chOff x="866522" y="2348880"/>
            <a:chExt cx="663181" cy="432048"/>
          </a:xfrm>
        </p:grpSpPr>
        <p:sp>
          <p:nvSpPr>
            <p:cNvPr id="88" name="タイトル 1"/>
            <p:cNvSpPr txBox="1">
              <a:spLocks/>
            </p:cNvSpPr>
            <p:nvPr/>
          </p:nvSpPr>
          <p:spPr bwMode="auto">
            <a:xfrm>
              <a:off x="866522" y="2348880"/>
              <a:ext cx="663180" cy="190986"/>
            </a:xfrm>
            <a:prstGeom prst="rect">
              <a:avLst/>
            </a:prstGeom>
            <a:solidFill>
              <a:schemeClr val="accent4">
                <a:lumMod val="20000"/>
                <a:lumOff val="8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PG</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FS</a:t>
              </a: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小田</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91" name="カギ線コネクタ 90"/>
          <p:cNvCxnSpPr>
            <a:stCxn id="67" idx="2"/>
            <a:endCxn id="69" idx="0"/>
          </p:cNvCxnSpPr>
          <p:nvPr/>
        </p:nvCxnSpPr>
        <p:spPr>
          <a:xfrm rot="5400000">
            <a:off x="967211" y="2539870"/>
            <a:ext cx="864008" cy="60613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2" name="カギ線コネクタ 91"/>
          <p:cNvCxnSpPr>
            <a:stCxn id="79" idx="2"/>
            <a:endCxn id="84" idx="0"/>
          </p:cNvCxnSpPr>
          <p:nvPr/>
        </p:nvCxnSpPr>
        <p:spPr>
          <a:xfrm rot="5400000">
            <a:off x="950970" y="3852166"/>
            <a:ext cx="290357" cy="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3" name="カギ線コネクタ 92"/>
          <p:cNvCxnSpPr>
            <a:stCxn id="85" idx="2"/>
            <a:endCxn id="88" idx="0"/>
          </p:cNvCxnSpPr>
          <p:nvPr/>
        </p:nvCxnSpPr>
        <p:spPr>
          <a:xfrm rot="5400000">
            <a:off x="984277" y="4541265"/>
            <a:ext cx="223742"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nvGrpSpPr>
          <p:cNvPr id="94" name="グループ化 93"/>
          <p:cNvGrpSpPr/>
          <p:nvPr/>
        </p:nvGrpSpPr>
        <p:grpSpPr>
          <a:xfrm>
            <a:off x="2014421" y="3274941"/>
            <a:ext cx="825158" cy="432048"/>
            <a:chOff x="866522" y="2348880"/>
            <a:chExt cx="663181" cy="432048"/>
          </a:xfrm>
        </p:grpSpPr>
        <p:sp>
          <p:nvSpPr>
            <p:cNvPr id="95" name="タイトル 1"/>
            <p:cNvSpPr txBox="1">
              <a:spLocks/>
            </p:cNvSpPr>
            <p:nvPr/>
          </p:nvSpPr>
          <p:spPr bwMode="auto">
            <a:xfrm>
              <a:off x="866522" y="2348880"/>
              <a:ext cx="663180" cy="190986"/>
            </a:xfrm>
            <a:prstGeom prst="rect">
              <a:avLst/>
            </a:prstGeom>
            <a:solidFill>
              <a:srgbClr val="CCFFFF"/>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運用</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リーダ</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FITPC</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97" name="グループ化 96"/>
          <p:cNvGrpSpPr/>
          <p:nvPr/>
        </p:nvGrpSpPr>
        <p:grpSpPr>
          <a:xfrm>
            <a:off x="2014421" y="3997346"/>
            <a:ext cx="825158" cy="432048"/>
            <a:chOff x="866522" y="2348880"/>
            <a:chExt cx="663181" cy="432048"/>
          </a:xfrm>
        </p:grpSpPr>
        <p:sp>
          <p:nvSpPr>
            <p:cNvPr id="98" name="タイトル 1"/>
            <p:cNvSpPr txBox="1">
              <a:spLocks/>
            </p:cNvSpPr>
            <p:nvPr/>
          </p:nvSpPr>
          <p:spPr bwMode="auto">
            <a:xfrm>
              <a:off x="866522" y="2348880"/>
              <a:ext cx="663180" cy="190986"/>
            </a:xfrm>
            <a:prstGeom prst="rect">
              <a:avLst/>
            </a:prstGeom>
            <a:solidFill>
              <a:schemeClr val="accent3">
                <a:lumMod val="60000"/>
                <a:lumOff val="40000"/>
              </a:schemeClr>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運用</a:t>
              </a:r>
              <a:r>
                <a:rPr lang="ja-JP" altLang="en-US"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メンバ</a:t>
              </a:r>
              <a:endParaRPr lang="en-US" altLang="ja-JP"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タイトル 1"/>
            <p:cNvSpPr txBox="1">
              <a:spLocks/>
            </p:cNvSpPr>
            <p:nvPr/>
          </p:nvSpPr>
          <p:spPr bwMode="auto">
            <a:xfrm>
              <a:off x="866523" y="2544909"/>
              <a:ext cx="663180" cy="236019"/>
            </a:xfrm>
            <a:prstGeom prst="rect">
              <a:avLst/>
            </a:prstGeom>
            <a:solidFill>
              <a:schemeClr val="bg1"/>
            </a:solidFill>
            <a:ln w="9525">
              <a:solidFill>
                <a:schemeClr val="bg1">
                  <a:lumMod val="50000"/>
                </a:schemeClr>
              </a:solidFill>
              <a:miter lim="800000"/>
              <a:headEnd/>
              <a:tailEnd/>
            </a:ln>
            <a:effectLst/>
            <a:extLst/>
          </p:spPr>
          <p:txBody>
            <a:bodyPr wrap="none" lIns="36000" tIns="36000" rIns="36000" bIns="36000" anchor="ctr"/>
            <a:lstStyle>
              <a:lvl1pPr algn="l" rtl="0" fontAlgn="base">
                <a:spcBef>
                  <a:spcPct val="0"/>
                </a:spcBef>
                <a:spcAft>
                  <a:spcPct val="0"/>
                </a:spcAft>
                <a:defRPr kumimoji="1" sz="2000">
                  <a:solidFill>
                    <a:schemeClr val="tx2"/>
                  </a:solidFill>
                  <a:latin typeface="+mj-lt"/>
                  <a:ea typeface="+mj-ea"/>
                  <a:cs typeface="+mj-cs"/>
                </a:defRPr>
              </a:lvl1pPr>
              <a:lvl2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2pPr>
              <a:lvl3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3pPr>
              <a:lvl4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4pPr>
              <a:lvl5pPr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5pPr>
              <a:lvl6pPr marL="4572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6pPr>
              <a:lvl7pPr marL="9144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7pPr>
              <a:lvl8pPr marL="13716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8pPr>
              <a:lvl9pPr marL="1828800" algn="l" rtl="0" fontAlgn="base">
                <a:spcBef>
                  <a:spcPct val="0"/>
                </a:spcBef>
                <a:spcAft>
                  <a:spcPct val="0"/>
                </a:spcAft>
                <a:defRPr kumimoji="1" sz="2000">
                  <a:solidFill>
                    <a:schemeClr val="tx2"/>
                  </a:solidFill>
                  <a:latin typeface="HGP創英角ｺﾞｼｯｸUB" pitchFamily="50" charset="-128"/>
                  <a:ea typeface="HGP創英角ｺﾞｼｯｸUB" pitchFamily="50" charset="-128"/>
                </a:defRPr>
              </a:lvl9pPr>
            </a:lstStyle>
            <a:p>
              <a:pPr algn="ctr">
                <a:defRPr/>
              </a:pPr>
              <a:r>
                <a:rPr lang="ja-JP" altLang="en-US" sz="8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kern="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00" name="カギ線コネクタ 99"/>
          <p:cNvCxnSpPr>
            <a:stCxn id="67" idx="2"/>
            <a:endCxn id="95" idx="0"/>
          </p:cNvCxnSpPr>
          <p:nvPr/>
        </p:nvCxnSpPr>
        <p:spPr>
          <a:xfrm rot="16200000" flipH="1">
            <a:off x="1632637" y="2480578"/>
            <a:ext cx="864008" cy="7247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615152" y="5912816"/>
            <a:ext cx="2133311" cy="307777"/>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a:t>
            </a:r>
            <a:r>
              <a:rPr kumimoji="1" lang="en-US" altLang="ja-JP" sz="1400" dirty="0" smtClean="0">
                <a:latin typeface="Meiryo UI" panose="020B0604030504040204" pitchFamily="50" charset="-128"/>
                <a:ea typeface="Meiryo UI" panose="020B0604030504040204" pitchFamily="50" charset="-128"/>
              </a:rPr>
              <a:t>5</a:t>
            </a:r>
            <a:r>
              <a:rPr kumimoji="1" lang="ja-JP" altLang="en-US" sz="1400" dirty="0" smtClean="0">
                <a:latin typeface="Meiryo UI" panose="020B0604030504040204" pitchFamily="50" charset="-128"/>
                <a:ea typeface="Meiryo UI" panose="020B0604030504040204" pitchFamily="50" charset="-128"/>
              </a:rPr>
              <a:t>月</a:t>
            </a:r>
            <a:endParaRPr kumimoji="1" lang="ja-JP" altLang="en-US" sz="1400" dirty="0">
              <a:latin typeface="Meiryo UI" panose="020B0604030504040204" pitchFamily="50" charset="-128"/>
              <a:ea typeface="Meiryo UI" panose="020B0604030504040204" pitchFamily="50" charset="-128"/>
            </a:endParaRPr>
          </a:p>
        </p:txBody>
      </p:sp>
      <p:sp>
        <p:nvSpPr>
          <p:cNvPr id="101" name="テキスト ボックス 100"/>
          <p:cNvSpPr txBox="1"/>
          <p:nvPr/>
        </p:nvSpPr>
        <p:spPr>
          <a:xfrm>
            <a:off x="325949" y="5912816"/>
            <a:ext cx="2855870" cy="307777"/>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a:t>
            </a:r>
            <a:r>
              <a:rPr kumimoji="1" lang="en-US" altLang="ja-JP" sz="1400" dirty="0" smtClean="0">
                <a:latin typeface="Meiryo UI" panose="020B0604030504040204" pitchFamily="50" charset="-128"/>
                <a:ea typeface="Meiryo UI" panose="020B0604030504040204" pitchFamily="50" charset="-128"/>
              </a:rPr>
              <a:t>4</a:t>
            </a:r>
            <a:r>
              <a:rPr kumimoji="1" lang="ja-JP" altLang="en-US" sz="1400" dirty="0" smtClean="0">
                <a:latin typeface="Meiryo UI" panose="020B0604030504040204" pitchFamily="50" charset="-128"/>
                <a:ea typeface="Meiryo UI" panose="020B0604030504040204" pitchFamily="50" charset="-128"/>
              </a:rPr>
              <a:t>月～</a:t>
            </a:r>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9</a:t>
            </a:r>
            <a:r>
              <a:rPr lang="ja-JP" altLang="en-US" sz="1400" dirty="0" smtClean="0">
                <a:latin typeface="Meiryo UI" panose="020B0604030504040204" pitchFamily="50" charset="-128"/>
                <a:ea typeface="Meiryo UI" panose="020B0604030504040204" pitchFamily="50" charset="-128"/>
              </a:rPr>
              <a:t>月</a:t>
            </a:r>
            <a:endParaRPr kumimoji="1" lang="ja-JP" altLang="en-US" sz="1400" dirty="0">
              <a:latin typeface="Meiryo UI" panose="020B0604030504040204" pitchFamily="50" charset="-128"/>
              <a:ea typeface="Meiryo UI" panose="020B0604030504040204" pitchFamily="50" charset="-128"/>
            </a:endParaRPr>
          </a:p>
        </p:txBody>
      </p:sp>
      <p:sp>
        <p:nvSpPr>
          <p:cNvPr id="102" name="テキスト ボックス 101"/>
          <p:cNvSpPr txBox="1"/>
          <p:nvPr/>
        </p:nvSpPr>
        <p:spPr>
          <a:xfrm>
            <a:off x="3332713" y="5912816"/>
            <a:ext cx="3111495" cy="307777"/>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2019</a:t>
            </a:r>
            <a:r>
              <a:rPr kumimoji="1" lang="ja-JP" altLang="en-US" sz="1400" dirty="0" smtClean="0">
                <a:latin typeface="Meiryo UI" panose="020B0604030504040204" pitchFamily="50" charset="-128"/>
                <a:ea typeface="Meiryo UI" panose="020B0604030504040204" pitchFamily="50" charset="-128"/>
              </a:rPr>
              <a:t>年</a:t>
            </a:r>
            <a:r>
              <a:rPr kumimoji="1" lang="en-US" altLang="ja-JP" sz="1400" dirty="0" smtClean="0">
                <a:latin typeface="Meiryo UI" panose="020B0604030504040204" pitchFamily="50" charset="-128"/>
                <a:ea typeface="Meiryo UI" panose="020B0604030504040204" pitchFamily="50" charset="-128"/>
              </a:rPr>
              <a:t>4</a:t>
            </a:r>
            <a:r>
              <a:rPr kumimoji="1" lang="ja-JP" altLang="en-US" sz="1400" dirty="0" smtClean="0">
                <a:latin typeface="Meiryo UI" panose="020B0604030504040204" pitchFamily="50" charset="-128"/>
                <a:ea typeface="Meiryo UI" panose="020B0604030504040204" pitchFamily="50" charset="-128"/>
              </a:rPr>
              <a:t>月～</a:t>
            </a:r>
            <a:endParaRPr kumimoji="1" lang="ja-JP" altLang="en-US" sz="1400" dirty="0">
              <a:latin typeface="Meiryo UI" panose="020B0604030504040204" pitchFamily="50" charset="-128"/>
              <a:ea typeface="Meiryo UI" panose="020B0604030504040204" pitchFamily="50" charset="-128"/>
            </a:endParaRPr>
          </a:p>
        </p:txBody>
      </p:sp>
      <p:cxnSp>
        <p:nvCxnSpPr>
          <p:cNvPr id="104" name="カギ線コネクタ 107"/>
          <p:cNvCxnSpPr>
            <a:stCxn id="96" idx="2"/>
            <a:endCxn id="98" idx="0"/>
          </p:cNvCxnSpPr>
          <p:nvPr/>
        </p:nvCxnSpPr>
        <p:spPr>
          <a:xfrm flipH="1">
            <a:off x="2427000" y="3706989"/>
            <a:ext cx="1" cy="29035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3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FS</a:t>
            </a:r>
            <a:r>
              <a:rPr kumimoji="1" lang="ja-JP" altLang="en-US" dirty="0" smtClean="0"/>
              <a:t>要員（</a:t>
            </a:r>
            <a:r>
              <a:rPr kumimoji="1" lang="en-US" altLang="ja-JP" dirty="0" smtClean="0"/>
              <a:t>2019</a:t>
            </a:r>
            <a:r>
              <a:rPr kumimoji="1" lang="ja-JP" altLang="en-US" dirty="0" smtClean="0"/>
              <a:t>年</a:t>
            </a:r>
            <a:r>
              <a:rPr kumimoji="1" lang="en-US" altLang="ja-JP" dirty="0" smtClean="0"/>
              <a:t>4</a:t>
            </a:r>
            <a:r>
              <a:rPr kumimoji="1" lang="ja-JP" altLang="en-US" dirty="0" smtClean="0"/>
              <a:t>月～）</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239115185"/>
              </p:ext>
            </p:extLst>
          </p:nvPr>
        </p:nvGraphicFramePr>
        <p:xfrm>
          <a:off x="611560" y="1397000"/>
          <a:ext cx="8280920" cy="2011680"/>
        </p:xfrm>
        <a:graphic>
          <a:graphicData uri="http://schemas.openxmlformats.org/drawingml/2006/table">
            <a:tbl>
              <a:tblPr firstRow="1" bandRow="1">
                <a:tableStyleId>{5C22544A-7EE6-4342-B048-85BDC9FD1C3A}</a:tableStyleId>
              </a:tblPr>
              <a:tblGrid>
                <a:gridCol w="797243">
                  <a:extLst>
                    <a:ext uri="{9D8B030D-6E8A-4147-A177-3AD203B41FA5}">
                      <a16:colId xmlns="" xmlns:a16="http://schemas.microsoft.com/office/drawing/2014/main" val="2388672901"/>
                    </a:ext>
                  </a:extLst>
                </a:gridCol>
                <a:gridCol w="708343">
                  <a:extLst>
                    <a:ext uri="{9D8B030D-6E8A-4147-A177-3AD203B41FA5}">
                      <a16:colId xmlns="" xmlns:a16="http://schemas.microsoft.com/office/drawing/2014/main" val="658591973"/>
                    </a:ext>
                  </a:extLst>
                </a:gridCol>
                <a:gridCol w="852805"/>
                <a:gridCol w="2219643">
                  <a:extLst>
                    <a:ext uri="{9D8B030D-6E8A-4147-A177-3AD203B41FA5}">
                      <a16:colId xmlns="" xmlns:a16="http://schemas.microsoft.com/office/drawing/2014/main" val="1738648912"/>
                    </a:ext>
                  </a:extLst>
                </a:gridCol>
                <a:gridCol w="3702886">
                  <a:extLst>
                    <a:ext uri="{9D8B030D-6E8A-4147-A177-3AD203B41FA5}">
                      <a16:colId xmlns="" xmlns:a16="http://schemas.microsoft.com/office/drawing/2014/main" val="2776280416"/>
                    </a:ext>
                  </a:extLst>
                </a:gridCol>
              </a:tblGrid>
              <a:tr h="269724">
                <a:tc>
                  <a:txBody>
                    <a:bodyPr/>
                    <a:lstStyle/>
                    <a:p>
                      <a:r>
                        <a:rPr kumimoji="1" lang="ja-JP" altLang="en-US" sz="1200" dirty="0" smtClean="0">
                          <a:latin typeface="Meiryo UI" panose="020B0604030504040204" pitchFamily="50" charset="-128"/>
                          <a:ea typeface="Meiryo UI" panose="020B0604030504040204" pitchFamily="50" charset="-128"/>
                        </a:rPr>
                        <a:t>名前</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会社</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役割</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プロジェクト</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備考</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 xmlns:a16="http://schemas.microsoft.com/office/drawing/2014/main" val="2114424519"/>
                  </a:ext>
                </a:extLst>
              </a:tr>
              <a:tr h="332536">
                <a:tc>
                  <a:txBody>
                    <a:bodyPr/>
                    <a:lstStyle/>
                    <a:p>
                      <a:r>
                        <a:rPr kumimoji="1" lang="ja-JP" altLang="en-US" sz="1200" dirty="0" smtClean="0">
                          <a:latin typeface="Meiryo UI" panose="020B0604030504040204" pitchFamily="50" charset="-128"/>
                          <a:ea typeface="Meiryo UI" panose="020B0604030504040204" pitchFamily="50" charset="-128"/>
                        </a:rPr>
                        <a:t>壁谷</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FS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リーダー</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200" dirty="0" smtClean="0">
                          <a:latin typeface="Meiryo UI" panose="020B0604030504040204" pitchFamily="50" charset="-128"/>
                          <a:ea typeface="Meiryo UI" panose="020B0604030504040204" pitchFamily="50" charset="-128"/>
                        </a:rPr>
                        <a:t>SE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D</a:t>
                      </a:r>
                      <a:r>
                        <a:rPr kumimoji="1" lang="ja-JP" altLang="en-US" sz="1200" dirty="0" smtClean="0">
                          <a:latin typeface="Meiryo UI" panose="020B0604030504040204" pitchFamily="50" charset="-128"/>
                          <a:ea typeface="Meiryo UI" panose="020B0604030504040204" pitchFamily="50" charset="-128"/>
                        </a:rPr>
                        <a:t>共通維持メンテ</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オープン</a:t>
                      </a:r>
                      <a:r>
                        <a:rPr kumimoji="1" lang="en-US" altLang="ja-JP" sz="1200" dirty="0" smtClean="0">
                          <a:latin typeface="Meiryo UI" panose="020B0604030504040204" pitchFamily="50" charset="-128"/>
                          <a:ea typeface="Meiryo UI" panose="020B0604030504040204" pitchFamily="50" charset="-128"/>
                        </a:rPr>
                        <a:t>GCS</a:t>
                      </a:r>
                      <a:r>
                        <a:rPr kumimoji="1" lang="ja-JP" altLang="en-US" sz="1200" dirty="0" smtClean="0">
                          <a:latin typeface="Meiryo UI" panose="020B0604030504040204" pitchFamily="50" charset="-128"/>
                          <a:ea typeface="Meiryo UI" panose="020B0604030504040204" pitchFamily="50" charset="-128"/>
                        </a:rPr>
                        <a:t>英語化</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 xmlns:a16="http://schemas.microsoft.com/office/drawing/2014/main" val="962450201"/>
                  </a:ext>
                </a:extLst>
              </a:tr>
              <a:tr h="332536">
                <a:tc>
                  <a:txBody>
                    <a:bodyPr/>
                    <a:lstStyle/>
                    <a:p>
                      <a:r>
                        <a:rPr kumimoji="1" lang="ja-JP" altLang="en-US" sz="1200" dirty="0" smtClean="0">
                          <a:latin typeface="Meiryo UI" panose="020B0604030504040204" pitchFamily="50" charset="-128"/>
                          <a:ea typeface="Meiryo UI" panose="020B0604030504040204" pitchFamily="50" charset="-128"/>
                        </a:rPr>
                        <a:t>髙原</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FS</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PG</a:t>
                      </a:r>
                      <a:endParaRPr kumimoji="1" lang="ja-JP" altLang="en-US" sz="1200" dirty="0" smtClean="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D</a:t>
                      </a:r>
                      <a:r>
                        <a:rPr kumimoji="1" lang="ja-JP" altLang="en-US" sz="1200" dirty="0" smtClean="0">
                          <a:latin typeface="Meiryo UI" panose="020B0604030504040204" pitchFamily="50" charset="-128"/>
                          <a:ea typeface="Meiryo UI" panose="020B0604030504040204" pitchFamily="50" charset="-128"/>
                        </a:rPr>
                        <a:t>共通維持メンテ</a:t>
                      </a:r>
                      <a:endParaRPr kumimoji="1" lang="en-US" altLang="ja-JP" sz="1200" dirty="0" smtClean="0">
                        <a:latin typeface="Meiryo UI" panose="020B0604030504040204" pitchFamily="50" charset="-128"/>
                        <a:ea typeface="Meiryo UI" panose="020B0604030504040204" pitchFamily="50" charset="-128"/>
                      </a:endParaRPr>
                    </a:p>
                    <a:p>
                      <a:r>
                        <a:rPr kumimoji="1" lang="ja-JP" altLang="en-US" sz="1200" dirty="0" smtClean="0">
                          <a:latin typeface="Meiryo UI" panose="020B0604030504040204" pitchFamily="50" charset="-128"/>
                          <a:ea typeface="Meiryo UI" panose="020B0604030504040204" pitchFamily="50" charset="-128"/>
                        </a:rPr>
                        <a:t>オープン</a:t>
                      </a:r>
                      <a:r>
                        <a:rPr kumimoji="1" lang="en-US" altLang="ja-JP" sz="1200" dirty="0" smtClean="0">
                          <a:latin typeface="Meiryo UI" panose="020B0604030504040204" pitchFamily="50" charset="-128"/>
                          <a:ea typeface="Meiryo UI" panose="020B0604030504040204" pitchFamily="50" charset="-128"/>
                        </a:rPr>
                        <a:t>GCS</a:t>
                      </a:r>
                      <a:r>
                        <a:rPr kumimoji="1" lang="ja-JP" altLang="en-US" sz="1200" dirty="0" smtClean="0">
                          <a:latin typeface="Meiryo UI" panose="020B0604030504040204" pitchFamily="50" charset="-128"/>
                          <a:ea typeface="Meiryo UI" panose="020B0604030504040204" pitchFamily="50" charset="-128"/>
                        </a:rPr>
                        <a:t>英語化</a:t>
                      </a:r>
                    </a:p>
                  </a:txBody>
                  <a:tcPr/>
                </a:tc>
                <a:tc>
                  <a:txBody>
                    <a:bodyPr/>
                    <a:lstStyle/>
                    <a:p>
                      <a:r>
                        <a:rPr kumimoji="1" lang="ja-JP" altLang="en-US" sz="1200" dirty="0" smtClean="0">
                          <a:latin typeface="Meiryo UI" panose="020B0604030504040204" pitchFamily="50" charset="-128"/>
                          <a:ea typeface="Meiryo UI" panose="020B0604030504040204" pitchFamily="50" charset="-128"/>
                        </a:rPr>
                        <a:t>社内の引き抜き攻勢対象</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 xmlns:a16="http://schemas.microsoft.com/office/drawing/2014/main" val="1973962329"/>
                  </a:ext>
                </a:extLst>
              </a:tr>
              <a:tr h="269724">
                <a:tc>
                  <a:txBody>
                    <a:bodyPr/>
                    <a:lstStyle/>
                    <a:p>
                      <a:r>
                        <a:rPr kumimoji="1" lang="ja-JP" altLang="en-US" sz="1200" dirty="0" smtClean="0">
                          <a:latin typeface="Meiryo UI" panose="020B0604030504040204" pitchFamily="50" charset="-128"/>
                          <a:ea typeface="Meiryo UI" panose="020B0604030504040204" pitchFamily="50" charset="-128"/>
                        </a:rPr>
                        <a:t>小田</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エイブ</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PG</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オープン</a:t>
                      </a:r>
                      <a:r>
                        <a:rPr kumimoji="1" lang="en-US" altLang="ja-JP" sz="1200" dirty="0" smtClean="0">
                          <a:latin typeface="Meiryo UI" panose="020B0604030504040204" pitchFamily="50" charset="-128"/>
                          <a:ea typeface="Meiryo UI" panose="020B0604030504040204" pitchFamily="50" charset="-128"/>
                        </a:rPr>
                        <a:t>GCS</a:t>
                      </a:r>
                      <a:r>
                        <a:rPr kumimoji="1" lang="ja-JP" altLang="en-US" sz="1200" dirty="0" smtClean="0">
                          <a:latin typeface="Meiryo UI" panose="020B0604030504040204" pitchFamily="50" charset="-128"/>
                          <a:ea typeface="Meiryo UI" panose="020B0604030504040204" pitchFamily="50" charset="-128"/>
                        </a:rPr>
                        <a:t>英語化</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エイブさん派遣法問題抱えてる</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 xmlns:a16="http://schemas.microsoft.com/office/drawing/2014/main" val="211268697"/>
                  </a:ext>
                </a:extLst>
              </a:tr>
              <a:tr h="269724">
                <a:tc>
                  <a:txBody>
                    <a:bodyPr/>
                    <a:lstStyle/>
                    <a:p>
                      <a:r>
                        <a:rPr kumimoji="1" lang="ja-JP" altLang="en-US" sz="1200" dirty="0" smtClean="0">
                          <a:latin typeface="Meiryo UI" panose="020B0604030504040204" pitchFamily="50" charset="-128"/>
                          <a:ea typeface="Meiryo UI" panose="020B0604030504040204" pitchFamily="50" charset="-128"/>
                        </a:rPr>
                        <a:t>米沢</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エイブ</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PMO</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GCS/GMS</a:t>
                      </a:r>
                      <a:r>
                        <a:rPr kumimoji="1" lang="ja-JP" altLang="en-US" sz="1200" dirty="0" smtClean="0">
                          <a:latin typeface="Meiryo UI" panose="020B0604030504040204" pitchFamily="50" charset="-128"/>
                          <a:ea typeface="Meiryo UI" panose="020B0604030504040204" pitchFamily="50" charset="-128"/>
                        </a:rPr>
                        <a:t>開発</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５月末で契約終了の可能性が高い</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 xmlns:a16="http://schemas.microsoft.com/office/drawing/2014/main" val="2198943904"/>
                  </a:ext>
                </a:extLst>
              </a:tr>
              <a:tr h="269724">
                <a:tc>
                  <a:txBody>
                    <a:bodyPr/>
                    <a:lstStyle/>
                    <a:p>
                      <a:r>
                        <a:rPr kumimoji="1" lang="ja-JP" altLang="en-US" sz="1200" dirty="0" smtClean="0">
                          <a:latin typeface="Meiryo UI" panose="020B0604030504040204" pitchFamily="50" charset="-128"/>
                          <a:ea typeface="Meiryo UI" panose="020B0604030504040204" pitchFamily="50" charset="-128"/>
                        </a:rPr>
                        <a:t>要員</a:t>
                      </a:r>
                      <a:r>
                        <a:rPr kumimoji="1" lang="en-US" altLang="ja-JP" sz="1200" dirty="0" smtClean="0">
                          <a:latin typeface="Meiryo UI" panose="020B0604030504040204" pitchFamily="50" charset="-128"/>
                          <a:ea typeface="Meiryo UI" panose="020B0604030504040204" pitchFamily="50" charset="-128"/>
                        </a:rPr>
                        <a:t>A</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エイブ</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en-US" altLang="ja-JP" sz="1200" dirty="0" smtClean="0">
                          <a:latin typeface="Meiryo UI" panose="020B0604030504040204" pitchFamily="50" charset="-128"/>
                          <a:ea typeface="Meiryo UI" panose="020B0604030504040204" pitchFamily="50" charset="-128"/>
                        </a:rPr>
                        <a:t>SE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オープン</a:t>
                      </a:r>
                      <a:r>
                        <a:rPr kumimoji="1" lang="en-US" altLang="ja-JP" sz="1200" dirty="0" smtClean="0">
                          <a:latin typeface="Meiryo UI" panose="020B0604030504040204" pitchFamily="50" charset="-128"/>
                          <a:ea typeface="Meiryo UI" panose="020B0604030504040204" pitchFamily="50" charset="-128"/>
                        </a:rPr>
                        <a:t>GCS</a:t>
                      </a:r>
                      <a:r>
                        <a:rPr kumimoji="1" lang="ja-JP" altLang="en-US" sz="1200" dirty="0" smtClean="0">
                          <a:latin typeface="Meiryo UI" panose="020B0604030504040204" pitchFamily="50" charset="-128"/>
                          <a:ea typeface="Meiryo UI" panose="020B0604030504040204" pitchFamily="50" charset="-128"/>
                        </a:rPr>
                        <a:t>英語化</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smtClean="0">
                          <a:latin typeface="Meiryo UI" panose="020B0604030504040204" pitchFamily="50" charset="-128"/>
                          <a:ea typeface="Meiryo UI" panose="020B0604030504040204" pitchFamily="50" charset="-128"/>
                        </a:rPr>
                        <a:t>要員を探すのに苦労しそう</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 xmlns:a16="http://schemas.microsoft.com/office/drawing/2014/main" val="1551084018"/>
                  </a:ext>
                </a:extLst>
              </a:tr>
            </a:tbl>
          </a:graphicData>
        </a:graphic>
      </p:graphicFrame>
    </p:spTree>
    <p:extLst>
      <p:ext uri="{BB962C8B-B14F-4D97-AF65-F5344CB8AC3E}">
        <p14:creationId xmlns:p14="http://schemas.microsoft.com/office/powerpoint/2010/main" val="284244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その他メモ（</a:t>
            </a:r>
            <a:r>
              <a:rPr lang="en-US" altLang="ja-JP" dirty="0"/>
              <a:t>FITPC</a:t>
            </a:r>
            <a:r>
              <a:rPr lang="ja-JP" altLang="en-US" dirty="0"/>
              <a:t>京橋を</a:t>
            </a:r>
            <a:r>
              <a:rPr lang="ja-JP" altLang="en-US" dirty="0" smtClean="0"/>
              <a:t>継続する）</a:t>
            </a:r>
            <a:endParaRPr kumimoji="1" lang="ja-JP" altLang="en-US" dirty="0"/>
          </a:p>
        </p:txBody>
      </p:sp>
      <p:sp>
        <p:nvSpPr>
          <p:cNvPr id="3" name="コンテンツ プレースホルダー 2"/>
          <p:cNvSpPr>
            <a:spLocks noGrp="1"/>
          </p:cNvSpPr>
          <p:nvPr>
            <p:ph sz="quarter" idx="1"/>
          </p:nvPr>
        </p:nvSpPr>
        <p:spPr/>
        <p:txBody>
          <a:bodyPr>
            <a:noAutofit/>
          </a:bodyPr>
          <a:lstStyle/>
          <a:p>
            <a:r>
              <a:rPr lang="ja-JP" altLang="en-US" sz="1400" dirty="0" smtClean="0">
                <a:latin typeface="Meiryo UI" panose="020B0604030504040204" pitchFamily="50" charset="-128"/>
                <a:ea typeface="Meiryo UI" panose="020B0604030504040204" pitchFamily="50" charset="-128"/>
              </a:rPr>
              <a:t>メリット</a:t>
            </a:r>
          </a:p>
          <a:p>
            <a:pPr lvl="1"/>
            <a:r>
              <a:rPr lang="en-US" altLang="ja-JP" sz="1300" dirty="0" smtClean="0">
                <a:latin typeface="Meiryo UI" panose="020B0604030504040204" pitchFamily="50" charset="-128"/>
                <a:ea typeface="Meiryo UI" panose="020B0604030504040204" pitchFamily="50" charset="-128"/>
              </a:rPr>
              <a:t>4</a:t>
            </a:r>
            <a:r>
              <a:rPr lang="ja-JP" altLang="en-US" sz="1300" dirty="0" smtClean="0">
                <a:latin typeface="Meiryo UI" panose="020B0604030504040204" pitchFamily="50" charset="-128"/>
                <a:ea typeface="Meiryo UI" panose="020B0604030504040204" pitchFamily="50" charset="-128"/>
              </a:rPr>
              <a:t>月以降の確度が高い</a:t>
            </a:r>
          </a:p>
          <a:p>
            <a:pPr lvl="1"/>
            <a:r>
              <a:rPr lang="en-US" altLang="ja-JP" sz="1300" dirty="0" smtClean="0">
                <a:latin typeface="Meiryo UI" panose="020B0604030504040204" pitchFamily="50" charset="-128"/>
                <a:ea typeface="Meiryo UI" panose="020B0604030504040204" pitchFamily="50" charset="-128"/>
              </a:rPr>
              <a:t>PA</a:t>
            </a:r>
            <a:r>
              <a:rPr lang="ja-JP" altLang="en-US" sz="1300" dirty="0">
                <a:latin typeface="Meiryo UI" panose="020B0604030504040204" pitchFamily="50" charset="-128"/>
                <a:ea typeface="Meiryo UI" panose="020B0604030504040204" pitchFamily="50" charset="-128"/>
              </a:rPr>
              <a:t>基盤技術の習得</a:t>
            </a:r>
          </a:p>
          <a:p>
            <a:r>
              <a:rPr lang="ja-JP" altLang="en-US" sz="1400" dirty="0" smtClean="0">
                <a:latin typeface="Meiryo UI" panose="020B0604030504040204" pitchFamily="50" charset="-128"/>
                <a:ea typeface="Meiryo UI" panose="020B0604030504040204" pitchFamily="50" charset="-128"/>
              </a:rPr>
              <a:t>デメリット</a:t>
            </a:r>
            <a:endParaRPr lang="ja-JP" altLang="en-US" sz="1400" dirty="0">
              <a:latin typeface="Meiryo UI" panose="020B0604030504040204" pitchFamily="50" charset="-128"/>
              <a:ea typeface="Meiryo UI" panose="020B0604030504040204" pitchFamily="50" charset="-128"/>
            </a:endParaRPr>
          </a:p>
          <a:p>
            <a:pPr lvl="1"/>
            <a:r>
              <a:rPr lang="ja-JP" altLang="en-US" sz="1300" dirty="0">
                <a:latin typeface="Meiryo UI" panose="020B0604030504040204" pitchFamily="50" charset="-128"/>
                <a:ea typeface="Meiryo UI" panose="020B0604030504040204" pitchFamily="50" charset="-128"/>
              </a:rPr>
              <a:t>縮小の可能性あり。</a:t>
            </a:r>
          </a:p>
          <a:p>
            <a:pPr lvl="1"/>
            <a:r>
              <a:rPr lang="en-US" altLang="ja-JP" sz="1300" dirty="0" smtClean="0">
                <a:latin typeface="Meiryo UI" panose="020B0604030504040204" pitchFamily="50" charset="-128"/>
                <a:ea typeface="Meiryo UI" panose="020B0604030504040204" pitchFamily="50" charset="-128"/>
              </a:rPr>
              <a:t>10</a:t>
            </a:r>
            <a:r>
              <a:rPr lang="ja-JP" altLang="en-US" sz="1300" dirty="0">
                <a:latin typeface="Meiryo UI" panose="020B0604030504040204" pitchFamily="50" charset="-128"/>
                <a:ea typeface="Meiryo UI" panose="020B0604030504040204" pitchFamily="50" charset="-128"/>
              </a:rPr>
              <a:t>名規模の体制になる可能性は低い。</a:t>
            </a:r>
          </a:p>
          <a:p>
            <a:r>
              <a:rPr lang="ja-JP" altLang="en-US" sz="1400" dirty="0" smtClean="0">
                <a:latin typeface="Meiryo UI" panose="020B0604030504040204" pitchFamily="50" charset="-128"/>
                <a:ea typeface="Meiryo UI" panose="020B0604030504040204" pitchFamily="50" charset="-128"/>
              </a:rPr>
              <a:t>現時点</a:t>
            </a:r>
            <a:r>
              <a:rPr lang="ja-JP" altLang="en-US" sz="1400" dirty="0">
                <a:latin typeface="Meiryo UI" panose="020B0604030504040204" pitchFamily="50" charset="-128"/>
                <a:ea typeface="Meiryo UI" panose="020B0604030504040204" pitchFamily="50" charset="-128"/>
              </a:rPr>
              <a:t>で見込まれる体制</a:t>
            </a:r>
          </a:p>
          <a:p>
            <a:pPr lvl="1"/>
            <a:r>
              <a:rPr lang="en-US" altLang="ja-JP" sz="1300" dirty="0">
                <a:latin typeface="Meiryo UI" panose="020B0604030504040204" pitchFamily="50" charset="-128"/>
                <a:ea typeface="Meiryo UI" panose="020B0604030504040204" pitchFamily="50" charset="-128"/>
              </a:rPr>
              <a:t>4</a:t>
            </a:r>
            <a:r>
              <a:rPr lang="ja-JP" altLang="en-US" sz="1300" dirty="0">
                <a:latin typeface="Meiryo UI" panose="020B0604030504040204" pitchFamily="50" charset="-128"/>
                <a:ea typeface="Meiryo UI" panose="020B0604030504040204" pitchFamily="50" charset="-128"/>
              </a:rPr>
              <a:t>月～</a:t>
            </a:r>
            <a:r>
              <a:rPr lang="en-US" altLang="ja-JP" sz="1300" dirty="0">
                <a:latin typeface="Meiryo UI" panose="020B0604030504040204" pitchFamily="50" charset="-128"/>
                <a:ea typeface="Meiryo UI" panose="020B0604030504040204" pitchFamily="50" charset="-128"/>
              </a:rPr>
              <a:t>9</a:t>
            </a:r>
            <a:r>
              <a:rPr lang="ja-JP" altLang="en-US" sz="1300" dirty="0">
                <a:latin typeface="Meiryo UI" panose="020B0604030504040204" pitchFamily="50" charset="-128"/>
                <a:ea typeface="Meiryo UI" panose="020B0604030504040204" pitchFamily="50" charset="-128"/>
              </a:rPr>
              <a:t>月 </a:t>
            </a:r>
            <a:r>
              <a:rPr lang="en-US" altLang="ja-JP" sz="1300" dirty="0">
                <a:latin typeface="Meiryo UI" panose="020B0604030504040204" pitchFamily="50" charset="-128"/>
                <a:ea typeface="Meiryo UI" panose="020B0604030504040204" pitchFamily="50" charset="-128"/>
              </a:rPr>
              <a:t>4-5</a:t>
            </a:r>
            <a:r>
              <a:rPr lang="ja-JP" altLang="en-US" sz="1300" dirty="0">
                <a:latin typeface="Meiryo UI" panose="020B0604030504040204" pitchFamily="50" charset="-128"/>
                <a:ea typeface="Meiryo UI" panose="020B0604030504040204" pitchFamily="50" charset="-128"/>
              </a:rPr>
              <a:t>名程度（アプリ基盤維持メンテ、オープン</a:t>
            </a:r>
            <a:r>
              <a:rPr lang="en-US" altLang="ja-JP" sz="1300" dirty="0">
                <a:latin typeface="Meiryo UI" panose="020B0604030504040204" pitchFamily="50" charset="-128"/>
                <a:ea typeface="Meiryo UI" panose="020B0604030504040204" pitchFamily="50" charset="-128"/>
              </a:rPr>
              <a:t>GCS</a:t>
            </a:r>
            <a:r>
              <a:rPr lang="ja-JP" altLang="en-US" sz="1300" dirty="0">
                <a:latin typeface="Meiryo UI" panose="020B0604030504040204" pitchFamily="50" charset="-128"/>
                <a:ea typeface="Meiryo UI" panose="020B0604030504040204" pitchFamily="50" charset="-128"/>
              </a:rPr>
              <a:t>英語化対応）</a:t>
            </a:r>
          </a:p>
          <a:p>
            <a:pPr lvl="1"/>
            <a:r>
              <a:rPr lang="en-US" altLang="ja-JP" sz="1300" dirty="0">
                <a:latin typeface="Meiryo UI" panose="020B0604030504040204" pitchFamily="50" charset="-128"/>
                <a:ea typeface="Meiryo UI" panose="020B0604030504040204" pitchFamily="50" charset="-128"/>
              </a:rPr>
              <a:t>10</a:t>
            </a:r>
            <a:r>
              <a:rPr lang="ja-JP" altLang="en-US" sz="1300" dirty="0">
                <a:latin typeface="Meiryo UI" panose="020B0604030504040204" pitchFamily="50" charset="-128"/>
                <a:ea typeface="Meiryo UI" panose="020B0604030504040204" pitchFamily="50" charset="-128"/>
              </a:rPr>
              <a:t>月～   </a:t>
            </a:r>
            <a:r>
              <a:rPr lang="en-US" altLang="ja-JP" sz="1300" dirty="0">
                <a:latin typeface="Meiryo UI" panose="020B0604030504040204" pitchFamily="50" charset="-128"/>
                <a:ea typeface="Meiryo UI" panose="020B0604030504040204" pitchFamily="50" charset="-128"/>
              </a:rPr>
              <a:t>2</a:t>
            </a:r>
            <a:r>
              <a:rPr lang="ja-JP" altLang="en-US" sz="1300" dirty="0">
                <a:latin typeface="Meiryo UI" panose="020B0604030504040204" pitchFamily="50" charset="-128"/>
                <a:ea typeface="Meiryo UI" panose="020B0604030504040204" pitchFamily="50" charset="-128"/>
              </a:rPr>
              <a:t>名程度（アプリ基盤維持メンテ</a:t>
            </a:r>
            <a:r>
              <a:rPr lang="ja-JP" altLang="en-US" sz="1300" dirty="0" smtClean="0">
                <a:latin typeface="Meiryo UI" panose="020B0604030504040204" pitchFamily="50" charset="-128"/>
                <a:ea typeface="Meiryo UI" panose="020B0604030504040204" pitchFamily="50" charset="-128"/>
              </a:rPr>
              <a:t>）</a:t>
            </a:r>
            <a:endParaRPr lang="ja-JP" altLang="en-US" sz="2100" dirty="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今後</a:t>
            </a:r>
            <a:r>
              <a:rPr lang="ja-JP" altLang="en-US" sz="1400" dirty="0">
                <a:latin typeface="Meiryo UI" panose="020B0604030504040204" pitchFamily="50" charset="-128"/>
                <a:ea typeface="Meiryo UI" panose="020B0604030504040204" pitchFamily="50" charset="-128"/>
              </a:rPr>
              <a:t>の</a:t>
            </a:r>
            <a:r>
              <a:rPr lang="ja-JP" altLang="en-US" sz="1400" dirty="0" smtClean="0">
                <a:latin typeface="Meiryo UI" panose="020B0604030504040204" pitchFamily="50" charset="-128"/>
                <a:ea typeface="Meiryo UI" panose="020B0604030504040204" pitchFamily="50" charset="-128"/>
              </a:rPr>
              <a:t>展望（今年度）</a:t>
            </a:r>
            <a:endParaRPr lang="ja-JP" altLang="en-US" sz="1400" dirty="0">
              <a:latin typeface="Meiryo UI" panose="020B0604030504040204" pitchFamily="50" charset="-128"/>
              <a:ea typeface="Meiryo UI" panose="020B0604030504040204" pitchFamily="50" charset="-128"/>
            </a:endParaRPr>
          </a:p>
          <a:p>
            <a:pPr lvl="1"/>
            <a:r>
              <a:rPr lang="en-US" altLang="ja-JP" sz="1300" dirty="0">
                <a:latin typeface="Meiryo UI" panose="020B0604030504040204" pitchFamily="50" charset="-128"/>
                <a:ea typeface="Meiryo UI" panose="020B0604030504040204" pitchFamily="50" charset="-128"/>
              </a:rPr>
              <a:t>4</a:t>
            </a:r>
            <a:r>
              <a:rPr lang="ja-JP" altLang="en-US" sz="1300" dirty="0">
                <a:latin typeface="Meiryo UI" panose="020B0604030504040204" pitchFamily="50" charset="-128"/>
                <a:ea typeface="Meiryo UI" panose="020B0604030504040204" pitchFamily="50" charset="-128"/>
              </a:rPr>
              <a:t>～</a:t>
            </a:r>
            <a:r>
              <a:rPr lang="en-US" altLang="ja-JP" sz="1300" dirty="0">
                <a:latin typeface="Meiryo UI" panose="020B0604030504040204" pitchFamily="50" charset="-128"/>
                <a:ea typeface="Meiryo UI" panose="020B0604030504040204" pitchFamily="50" charset="-128"/>
              </a:rPr>
              <a:t>9</a:t>
            </a:r>
            <a:r>
              <a:rPr lang="ja-JP" altLang="en-US" sz="1300" dirty="0">
                <a:latin typeface="Meiryo UI" panose="020B0604030504040204" pitchFamily="50" charset="-128"/>
                <a:ea typeface="Meiryo UI" panose="020B0604030504040204" pitchFamily="50" charset="-128"/>
              </a:rPr>
              <a:t>月に関してはアプリ基盤の維持メンテを行いつつ、オープン</a:t>
            </a:r>
            <a:r>
              <a:rPr lang="en-US" altLang="ja-JP" sz="1300" dirty="0">
                <a:latin typeface="Meiryo UI" panose="020B0604030504040204" pitchFamily="50" charset="-128"/>
                <a:ea typeface="Meiryo UI" panose="020B0604030504040204" pitchFamily="50" charset="-128"/>
              </a:rPr>
              <a:t>GCS </a:t>
            </a:r>
            <a:r>
              <a:rPr lang="ja-JP" altLang="en-US" sz="1300" dirty="0">
                <a:latin typeface="Meiryo UI" panose="020B0604030504040204" pitchFamily="50" charset="-128"/>
                <a:ea typeface="Meiryo UI" panose="020B0604030504040204" pitchFamily="50" charset="-128"/>
              </a:rPr>
              <a:t>英語化案件を請け負う。</a:t>
            </a:r>
          </a:p>
          <a:p>
            <a:pPr lvl="1"/>
            <a:r>
              <a:rPr lang="en-US" altLang="ja-JP" sz="1300" dirty="0">
                <a:latin typeface="Meiryo UI" panose="020B0604030504040204" pitchFamily="50" charset="-128"/>
                <a:ea typeface="Meiryo UI" panose="020B0604030504040204" pitchFamily="50" charset="-128"/>
              </a:rPr>
              <a:t>10</a:t>
            </a:r>
            <a:r>
              <a:rPr lang="ja-JP" altLang="en-US" sz="1300" dirty="0">
                <a:latin typeface="Meiryo UI" panose="020B0604030504040204" pitchFamily="50" charset="-128"/>
                <a:ea typeface="Meiryo UI" panose="020B0604030504040204" pitchFamily="50" charset="-128"/>
              </a:rPr>
              <a:t>月以降に関してはオープン</a:t>
            </a:r>
            <a:r>
              <a:rPr lang="en-US" altLang="ja-JP" sz="1300" dirty="0">
                <a:latin typeface="Meiryo UI" panose="020B0604030504040204" pitchFamily="50" charset="-128"/>
                <a:ea typeface="Meiryo UI" panose="020B0604030504040204" pitchFamily="50" charset="-128"/>
              </a:rPr>
              <a:t>GCS </a:t>
            </a:r>
            <a:r>
              <a:rPr lang="ja-JP" altLang="en-US" sz="1300" dirty="0">
                <a:latin typeface="Meiryo UI" panose="020B0604030504040204" pitchFamily="50" charset="-128"/>
                <a:ea typeface="Meiryo UI" panose="020B0604030504040204" pitchFamily="50" charset="-128"/>
              </a:rPr>
              <a:t>英語化案件を継続・拡大出来るように交渉していく</a:t>
            </a:r>
            <a:r>
              <a:rPr lang="ja-JP" altLang="en-US" sz="1300" dirty="0" smtClean="0">
                <a:latin typeface="Meiryo UI" panose="020B0604030504040204" pitchFamily="50" charset="-128"/>
                <a:ea typeface="Meiryo UI" panose="020B0604030504040204" pitchFamily="50" charset="-128"/>
              </a:rPr>
              <a:t>。</a:t>
            </a:r>
            <a:endParaRPr lang="en-US" altLang="ja-JP" sz="1300" dirty="0" smtClean="0">
              <a:latin typeface="Meiryo UI" panose="020B0604030504040204" pitchFamily="50" charset="-128"/>
              <a:ea typeface="Meiryo UI" panose="020B0604030504040204" pitchFamily="50" charset="-128"/>
            </a:endParaRPr>
          </a:p>
          <a:p>
            <a:r>
              <a:rPr lang="ja-JP" altLang="en-US" sz="1500" dirty="0">
                <a:latin typeface="Meiryo UI" panose="020B0604030504040204" pitchFamily="50" charset="-128"/>
                <a:ea typeface="Meiryo UI" panose="020B0604030504040204" pitchFamily="50" charset="-128"/>
              </a:rPr>
              <a:t>今後の展望</a:t>
            </a:r>
            <a:r>
              <a:rPr lang="ja-JP" altLang="en-US" sz="1500" dirty="0" smtClean="0">
                <a:latin typeface="Meiryo UI" panose="020B0604030504040204" pitchFamily="50" charset="-128"/>
                <a:ea typeface="Meiryo UI" panose="020B0604030504040204" pitchFamily="50" charset="-128"/>
              </a:rPr>
              <a:t>（来年度以降）</a:t>
            </a:r>
            <a:endParaRPr lang="en-US" altLang="ja-JP" sz="1500" dirty="0" smtClean="0">
              <a:latin typeface="Meiryo UI" panose="020B0604030504040204" pitchFamily="50" charset="-128"/>
              <a:ea typeface="Meiryo UI" panose="020B0604030504040204" pitchFamily="50" charset="-128"/>
            </a:endParaRPr>
          </a:p>
          <a:p>
            <a:pPr lvl="1"/>
            <a:r>
              <a:rPr lang="ja-JP" altLang="en-US" sz="1200" dirty="0" smtClean="0">
                <a:latin typeface="Meiryo UI" panose="020B0604030504040204" pitchFamily="50" charset="-128"/>
                <a:ea typeface="Meiryo UI" panose="020B0604030504040204" pitchFamily="50" charset="-128"/>
              </a:rPr>
              <a:t>デリバリ共通基盤自体に拡張性は少ないが、</a:t>
            </a:r>
            <a:r>
              <a:rPr lang="en-US" altLang="ja-JP" sz="1200" dirty="0" smtClean="0">
                <a:latin typeface="Meiryo UI" panose="020B0604030504040204" pitchFamily="50" charset="-128"/>
                <a:ea typeface="Meiryo UI" panose="020B0604030504040204" pitchFamily="50" charset="-128"/>
              </a:rPr>
              <a:t>PA</a:t>
            </a:r>
            <a:r>
              <a:rPr lang="ja-JP" altLang="en-US" sz="1200" dirty="0" smtClean="0">
                <a:latin typeface="Meiryo UI" panose="020B0604030504040204" pitchFamily="50" charset="-128"/>
                <a:ea typeface="Meiryo UI" panose="020B0604030504040204" pitchFamily="50" charset="-128"/>
              </a:rPr>
              <a:t>基盤に近い位置で作業できるメリットは大きい。</a:t>
            </a:r>
            <a:endParaRPr lang="en-US" altLang="ja-JP" sz="1200" dirty="0" smtClean="0">
              <a:latin typeface="Meiryo UI" panose="020B0604030504040204" pitchFamily="50" charset="-128"/>
              <a:ea typeface="Meiryo UI" panose="020B0604030504040204" pitchFamily="50" charset="-128"/>
            </a:endParaRPr>
          </a:p>
          <a:p>
            <a:pPr lvl="1"/>
            <a:r>
              <a:rPr lang="ja-JP" altLang="en-US" sz="1200" dirty="0" smtClean="0">
                <a:latin typeface="Meiryo UI" panose="020B0604030504040204" pitchFamily="50" charset="-128"/>
                <a:ea typeface="Meiryo UI" panose="020B0604030504040204" pitchFamily="50" charset="-128"/>
              </a:rPr>
              <a:t>今後デリバリ共通基盤を利用するシステムに対して乗り込んで行く形が理想（ただし業務知識がないと難しい）</a:t>
            </a:r>
            <a:endParaRPr lang="en-US" altLang="ja-JP" sz="1200" dirty="0" smtClean="0">
              <a:latin typeface="Meiryo UI" panose="020B0604030504040204" pitchFamily="50" charset="-128"/>
              <a:ea typeface="Meiryo UI" panose="020B0604030504040204" pitchFamily="50" charset="-128"/>
            </a:endParaRPr>
          </a:p>
          <a:p>
            <a:pPr lvl="1"/>
            <a:r>
              <a:rPr lang="en-US" altLang="ja-JP" sz="1200" dirty="0" smtClean="0">
                <a:latin typeface="Meiryo UI" panose="020B0604030504040204" pitchFamily="50" charset="-128"/>
                <a:ea typeface="Meiryo UI" panose="020B0604030504040204" pitchFamily="50" charset="-128"/>
              </a:rPr>
              <a:t>PA</a:t>
            </a:r>
            <a:r>
              <a:rPr lang="ja-JP" altLang="en-US" sz="1200" dirty="0" smtClean="0">
                <a:latin typeface="Meiryo UI" panose="020B0604030504040204" pitchFamily="50" charset="-128"/>
                <a:ea typeface="Meiryo UI" panose="020B0604030504040204" pitchFamily="50" charset="-128"/>
              </a:rPr>
              <a:t>基盤の実績と他システムへの足掛かりに出来る。</a:t>
            </a:r>
            <a:endParaRPr lang="en-US" altLang="ja-JP" sz="1200" dirty="0" smtClean="0">
              <a:latin typeface="Meiryo UI" panose="020B0604030504040204" pitchFamily="50" charset="-128"/>
              <a:ea typeface="Meiryo UI" panose="020B0604030504040204" pitchFamily="50" charset="-128"/>
            </a:endParaRPr>
          </a:p>
          <a:p>
            <a:pPr lvl="1"/>
            <a:endParaRPr lang="ja-JP" altLang="en-US" sz="1200" dirty="0">
              <a:latin typeface="Meiryo UI" panose="020B0604030504040204" pitchFamily="50" charset="-128"/>
              <a:ea typeface="Meiryo UI" panose="020B0604030504040204" pitchFamily="50" charset="-128"/>
            </a:endParaRPr>
          </a:p>
          <a:p>
            <a:pPr lvl="1"/>
            <a:endParaRPr lang="en-US" altLang="ja-JP" sz="1300" dirty="0" smtClean="0">
              <a:latin typeface="Meiryo UI" panose="020B0604030504040204" pitchFamily="50" charset="-128"/>
              <a:ea typeface="Meiryo UI" panose="020B0604030504040204" pitchFamily="50" charset="-128"/>
            </a:endParaRPr>
          </a:p>
          <a:p>
            <a:pPr lvl="1"/>
            <a:endParaRPr lang="ja-JP" altLang="en-US" sz="13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6569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その他メモ（</a:t>
            </a:r>
            <a:r>
              <a:rPr lang="en-US" altLang="ja-JP" dirty="0"/>
              <a:t>FITPC</a:t>
            </a:r>
            <a:r>
              <a:rPr lang="ja-JP" altLang="en-US" dirty="0"/>
              <a:t>京橋を</a:t>
            </a:r>
            <a:r>
              <a:rPr lang="ja-JP" altLang="en-US" dirty="0" smtClean="0"/>
              <a:t>継続しない）</a:t>
            </a:r>
            <a:endParaRPr kumimoji="1" lang="ja-JP" altLang="en-US" dirty="0"/>
          </a:p>
        </p:txBody>
      </p:sp>
      <p:sp>
        <p:nvSpPr>
          <p:cNvPr id="3" name="コンテンツ プレースホルダー 2"/>
          <p:cNvSpPr>
            <a:spLocks noGrp="1"/>
          </p:cNvSpPr>
          <p:nvPr>
            <p:ph sz="quarter" idx="1"/>
          </p:nvPr>
        </p:nvSpPr>
        <p:spPr/>
        <p:txBody>
          <a:bodyPr>
            <a:noAutofit/>
          </a:bodyPr>
          <a:lstStyle/>
          <a:p>
            <a:r>
              <a:rPr lang="ja-JP" altLang="en-US" sz="1400" dirty="0">
                <a:latin typeface="Meiryo UI" panose="020B0604030504040204" pitchFamily="50" charset="-128"/>
                <a:ea typeface="Meiryo UI" panose="020B0604030504040204" pitchFamily="50" charset="-128"/>
              </a:rPr>
              <a:t>メリット</a:t>
            </a:r>
            <a:r>
              <a:rPr lang="en-US" altLang="ja-JP" sz="1400" dirty="0">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a:p>
            <a:pPr lvl="1"/>
            <a:r>
              <a:rPr lang="ja-JP" altLang="en-US" sz="1300" dirty="0">
                <a:latin typeface="Meiryo UI" panose="020B0604030504040204" pitchFamily="50" charset="-128"/>
                <a:ea typeface="Meiryo UI" panose="020B0604030504040204" pitchFamily="50" charset="-128"/>
              </a:rPr>
              <a:t>もっと広がる可能性のある案件に</a:t>
            </a:r>
            <a:r>
              <a:rPr lang="ja-JP" altLang="en-US" sz="1300" dirty="0" smtClean="0">
                <a:latin typeface="Meiryo UI" panose="020B0604030504040204" pitchFamily="50" charset="-128"/>
                <a:ea typeface="Meiryo UI" panose="020B0604030504040204" pitchFamily="50" charset="-128"/>
              </a:rPr>
              <a:t>壁谷、高原を</a:t>
            </a:r>
            <a:r>
              <a:rPr lang="ja-JP" altLang="en-US" sz="1300" dirty="0">
                <a:latin typeface="Meiryo UI" panose="020B0604030504040204" pitchFamily="50" charset="-128"/>
                <a:ea typeface="Meiryo UI" panose="020B0604030504040204" pitchFamily="50" charset="-128"/>
              </a:rPr>
              <a:t>投入</a:t>
            </a:r>
            <a:r>
              <a:rPr lang="ja-JP" altLang="en-US" sz="1300" dirty="0" smtClean="0">
                <a:latin typeface="Meiryo UI" panose="020B0604030504040204" pitchFamily="50" charset="-128"/>
                <a:ea typeface="Meiryo UI" panose="020B0604030504040204" pitchFamily="50" charset="-128"/>
              </a:rPr>
              <a:t>できる</a:t>
            </a:r>
            <a:endParaRPr lang="ja-JP" altLang="en-US" sz="1300" dirty="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デメリット</a:t>
            </a:r>
            <a:endParaRPr lang="ja-JP" altLang="en-US" sz="1400" dirty="0">
              <a:latin typeface="Meiryo UI" panose="020B0604030504040204" pitchFamily="50" charset="-128"/>
              <a:ea typeface="Meiryo UI" panose="020B0604030504040204" pitchFamily="50" charset="-128"/>
            </a:endParaRPr>
          </a:p>
          <a:p>
            <a:pPr lvl="1"/>
            <a:r>
              <a:rPr lang="ja-JP" altLang="en-US" sz="1300" dirty="0" smtClean="0">
                <a:latin typeface="Meiryo UI" panose="020B0604030504040204" pitchFamily="50" charset="-128"/>
                <a:ea typeface="Meiryo UI" panose="020B0604030504040204" pitchFamily="50" charset="-128"/>
              </a:rPr>
              <a:t>現時点</a:t>
            </a:r>
            <a:r>
              <a:rPr lang="ja-JP" altLang="en-US" sz="1300" dirty="0">
                <a:latin typeface="Meiryo UI" panose="020B0604030504040204" pitchFamily="50" charset="-128"/>
                <a:ea typeface="Meiryo UI" panose="020B0604030504040204" pitchFamily="50" charset="-128"/>
              </a:rPr>
              <a:t>で見込みのある案件がない</a:t>
            </a:r>
          </a:p>
          <a:p>
            <a:pPr lvl="1"/>
            <a:endParaRPr lang="ja-JP" altLang="en-US" sz="13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6628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その他メモ（高原の思い）</a:t>
            </a:r>
            <a:endParaRPr kumimoji="1" lang="ja-JP" altLang="en-US" dirty="0"/>
          </a:p>
        </p:txBody>
      </p:sp>
      <p:sp>
        <p:nvSpPr>
          <p:cNvPr id="3" name="コンテンツ プレースホルダー 2"/>
          <p:cNvSpPr>
            <a:spLocks noGrp="1"/>
          </p:cNvSpPr>
          <p:nvPr>
            <p:ph sz="quarter" idx="1"/>
          </p:nvPr>
        </p:nvSpPr>
        <p:spPr/>
        <p:txBody>
          <a:bodyPr>
            <a:noAutofit/>
          </a:bodyPr>
          <a:lstStyle/>
          <a:p>
            <a:r>
              <a:rPr lang="ja-JP" altLang="en-US" sz="1400" dirty="0" smtClean="0">
                <a:latin typeface="Meiryo UI" panose="020B0604030504040204" pitchFamily="50" charset="-128"/>
                <a:ea typeface="Meiryo UI" panose="020B0604030504040204" pitchFamily="50" charset="-128"/>
              </a:rPr>
              <a:t>エンジニアとして</a:t>
            </a:r>
            <a:endParaRPr lang="ja-JP" altLang="en-US" sz="1400" dirty="0">
              <a:latin typeface="Meiryo UI" panose="020B0604030504040204" pitchFamily="50" charset="-128"/>
              <a:ea typeface="Meiryo UI" panose="020B0604030504040204" pitchFamily="50" charset="-128"/>
            </a:endParaRPr>
          </a:p>
          <a:p>
            <a:pPr lvl="1"/>
            <a:r>
              <a:rPr lang="ja-JP" altLang="en-US" sz="1300" dirty="0">
                <a:latin typeface="Meiryo UI" panose="020B0604030504040204" pitchFamily="50" charset="-128"/>
                <a:ea typeface="Meiryo UI" panose="020B0604030504040204" pitchFamily="50" charset="-128"/>
              </a:rPr>
              <a:t>今の現場であれば</a:t>
            </a:r>
            <a:r>
              <a:rPr lang="en-US" altLang="ja-JP" sz="1300" dirty="0">
                <a:latin typeface="Meiryo UI" panose="020B0604030504040204" pitchFamily="50" charset="-128"/>
                <a:ea typeface="Meiryo UI" panose="020B0604030504040204" pitchFamily="50" charset="-128"/>
              </a:rPr>
              <a:t>PG</a:t>
            </a:r>
            <a:r>
              <a:rPr lang="ja-JP" altLang="en-US" sz="1300" dirty="0">
                <a:latin typeface="Meiryo UI" panose="020B0604030504040204" pitchFamily="50" charset="-128"/>
                <a:ea typeface="Meiryo UI" panose="020B0604030504040204" pitchFamily="50" charset="-128"/>
              </a:rPr>
              <a:t>寄りの</a:t>
            </a:r>
            <a:r>
              <a:rPr lang="en-US" altLang="ja-JP" sz="1300" dirty="0">
                <a:latin typeface="Meiryo UI" panose="020B0604030504040204" pitchFamily="50" charset="-128"/>
                <a:ea typeface="Meiryo UI" panose="020B0604030504040204" pitchFamily="50" charset="-128"/>
              </a:rPr>
              <a:t>SE</a:t>
            </a:r>
            <a:r>
              <a:rPr lang="ja-JP" altLang="en-US" sz="1300" dirty="0">
                <a:latin typeface="Meiryo UI" panose="020B0604030504040204" pitchFamily="50" charset="-128"/>
                <a:ea typeface="Meiryo UI" panose="020B0604030504040204" pitchFamily="50" charset="-128"/>
              </a:rPr>
              <a:t>が限界、リーダーは無理</a:t>
            </a:r>
          </a:p>
          <a:p>
            <a:pPr lvl="1"/>
            <a:r>
              <a:rPr lang="ja-JP" altLang="en-US" sz="1300" dirty="0">
                <a:latin typeface="Meiryo UI" panose="020B0604030504040204" pitchFamily="50" charset="-128"/>
                <a:ea typeface="Meiryo UI" panose="020B0604030504040204" pitchFamily="50" charset="-128"/>
              </a:rPr>
              <a:t>他の現場であれば</a:t>
            </a:r>
            <a:r>
              <a:rPr lang="en-US" altLang="ja-JP" sz="1300" dirty="0" smtClean="0">
                <a:latin typeface="Meiryo UI" panose="020B0604030504040204" pitchFamily="50" charset="-128"/>
                <a:ea typeface="Meiryo UI" panose="020B0604030504040204" pitchFamily="50" charset="-128"/>
              </a:rPr>
              <a:t>SE</a:t>
            </a:r>
            <a:r>
              <a:rPr lang="ja-JP" altLang="en-US" sz="1300" dirty="0" smtClean="0">
                <a:latin typeface="Meiryo UI" panose="020B0604030504040204" pitchFamily="50" charset="-128"/>
                <a:ea typeface="Meiryo UI" panose="020B0604030504040204" pitchFamily="50" charset="-128"/>
              </a:rPr>
              <a:t>でも頑張ってみたい</a:t>
            </a:r>
            <a:endParaRPr lang="en-US" altLang="ja-JP" sz="1300" dirty="0" smtClean="0">
              <a:latin typeface="Meiryo UI" panose="020B0604030504040204" pitchFamily="50" charset="-128"/>
              <a:ea typeface="Meiryo UI" panose="020B0604030504040204" pitchFamily="50" charset="-128"/>
            </a:endParaRPr>
          </a:p>
          <a:p>
            <a:pPr lvl="1"/>
            <a:r>
              <a:rPr lang="ja-JP" altLang="en-US" sz="1300" dirty="0">
                <a:latin typeface="Meiryo UI" panose="020B0604030504040204" pitchFamily="50" charset="-128"/>
                <a:ea typeface="Meiryo UI" panose="020B0604030504040204" pitchFamily="50" charset="-128"/>
              </a:rPr>
              <a:t>今後は自分の下に</a:t>
            </a:r>
            <a:r>
              <a:rPr lang="en-US" altLang="ja-JP" sz="1300" dirty="0">
                <a:latin typeface="Meiryo UI" panose="020B0604030504040204" pitchFamily="50" charset="-128"/>
                <a:ea typeface="Meiryo UI" panose="020B0604030504040204" pitchFamily="50" charset="-128"/>
              </a:rPr>
              <a:t>BP</a:t>
            </a:r>
            <a:r>
              <a:rPr lang="ja-JP" altLang="en-US" sz="1300" dirty="0" err="1">
                <a:latin typeface="Meiryo UI" panose="020B0604030504040204" pitchFamily="50" charset="-128"/>
                <a:ea typeface="Meiryo UI" panose="020B0604030504040204" pitchFamily="50" charset="-128"/>
              </a:rPr>
              <a:t>さんを</a:t>
            </a:r>
            <a:r>
              <a:rPr lang="ja-JP" altLang="en-US" sz="1300" dirty="0">
                <a:latin typeface="Meiryo UI" panose="020B0604030504040204" pitchFamily="50" charset="-128"/>
                <a:ea typeface="Meiryo UI" panose="020B0604030504040204" pitchFamily="50" charset="-128"/>
              </a:rPr>
              <a:t>付けて働いてみたい。（経験として）</a:t>
            </a:r>
          </a:p>
          <a:p>
            <a:pPr lvl="1"/>
            <a:endParaRPr lang="en-US" altLang="ja-JP" sz="1400" dirty="0" smtClean="0">
              <a:latin typeface="Meiryo UI" panose="020B0604030504040204" pitchFamily="50" charset="-128"/>
              <a:ea typeface="Meiryo UI" panose="020B0604030504040204" pitchFamily="50" charset="-128"/>
            </a:endParaRPr>
          </a:p>
          <a:p>
            <a:r>
              <a:rPr lang="ja-JP" altLang="en-US" sz="1400" dirty="0" smtClean="0">
                <a:latin typeface="Meiryo UI" panose="020B0604030504040204" pitchFamily="50" charset="-128"/>
                <a:ea typeface="Meiryo UI" panose="020B0604030504040204" pitchFamily="50" charset="-128"/>
              </a:rPr>
              <a:t>プロジェクトについて</a:t>
            </a:r>
            <a:endParaRPr lang="ja-JP" altLang="en-US" sz="1400" dirty="0">
              <a:latin typeface="Meiryo UI" panose="020B0604030504040204" pitchFamily="50" charset="-128"/>
              <a:ea typeface="Meiryo UI" panose="020B0604030504040204" pitchFamily="50" charset="-128"/>
            </a:endParaRPr>
          </a:p>
          <a:p>
            <a:pPr lvl="1"/>
            <a:r>
              <a:rPr lang="en-US" altLang="ja-JP" sz="1300" dirty="0">
                <a:latin typeface="Meiryo UI" panose="020B0604030504040204" pitchFamily="50" charset="-128"/>
                <a:ea typeface="Meiryo UI" panose="020B0604030504040204" pitchFamily="50" charset="-128"/>
              </a:rPr>
              <a:t>Java</a:t>
            </a:r>
            <a:r>
              <a:rPr lang="ja-JP" altLang="en-US" sz="1300" dirty="0">
                <a:latin typeface="Meiryo UI" panose="020B0604030504040204" pitchFamily="50" charset="-128"/>
                <a:ea typeface="Meiryo UI" panose="020B0604030504040204" pitchFamily="50" charset="-128"/>
              </a:rPr>
              <a:t>以外の言語でも</a:t>
            </a:r>
            <a:r>
              <a:rPr lang="en-US" altLang="ja-JP" sz="1300" dirty="0">
                <a:latin typeface="Meiryo UI" panose="020B0604030504040204" pitchFamily="50" charset="-128"/>
                <a:ea typeface="Meiryo UI" panose="020B0604030504040204" pitchFamily="50" charset="-128"/>
              </a:rPr>
              <a:t>OK</a:t>
            </a:r>
          </a:p>
          <a:p>
            <a:pPr lvl="1"/>
            <a:r>
              <a:rPr lang="en-US" altLang="ja-JP" sz="1300" dirty="0" err="1">
                <a:latin typeface="Meiryo UI" panose="020B0604030504040204" pitchFamily="50" charset="-128"/>
                <a:ea typeface="Meiryo UI" panose="020B0604030504040204" pitchFamily="50" charset="-128"/>
              </a:rPr>
              <a:t>WebPerformer</a:t>
            </a:r>
            <a:r>
              <a:rPr lang="ja-JP" altLang="en-US" sz="1300" dirty="0">
                <a:latin typeface="Meiryo UI" panose="020B0604030504040204" pitchFamily="50" charset="-128"/>
                <a:ea typeface="Meiryo UI" panose="020B0604030504040204" pitchFamily="50" charset="-128"/>
              </a:rPr>
              <a:t>も</a:t>
            </a:r>
            <a:r>
              <a:rPr lang="en-US" altLang="ja-JP" sz="1300" dirty="0">
                <a:latin typeface="Meiryo UI" panose="020B0604030504040204" pitchFamily="50" charset="-128"/>
                <a:ea typeface="Meiryo UI" panose="020B0604030504040204" pitchFamily="50" charset="-128"/>
              </a:rPr>
              <a:t>OK</a:t>
            </a:r>
          </a:p>
          <a:p>
            <a:pPr lvl="1"/>
            <a:r>
              <a:rPr lang="ja-JP" altLang="en-US" sz="1300" dirty="0">
                <a:latin typeface="Meiryo UI" panose="020B0604030504040204" pitchFamily="50" charset="-128"/>
                <a:ea typeface="Meiryo UI" panose="020B0604030504040204" pitchFamily="50" charset="-128"/>
              </a:rPr>
              <a:t>データスパイダーは</a:t>
            </a:r>
            <a:r>
              <a:rPr lang="en-US" altLang="ja-JP" sz="1300" dirty="0">
                <a:latin typeface="Meiryo UI" panose="020B0604030504040204" pitchFamily="50" charset="-128"/>
                <a:ea typeface="Meiryo UI" panose="020B0604030504040204" pitchFamily="50" charset="-128"/>
              </a:rPr>
              <a:t>NG</a:t>
            </a:r>
          </a:p>
          <a:p>
            <a:endParaRPr kumimoji="1" lang="ja-JP" altLang="en-US" sz="13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730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285</TotalTime>
  <Words>503</Words>
  <Application>Microsoft Office PowerPoint</Application>
  <PresentationFormat>画面に合わせる (4:3)</PresentationFormat>
  <Paragraphs>135</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アース</vt:lpstr>
      <vt:lpstr>FITPC京橋体制図</vt:lpstr>
      <vt:lpstr>体制図（～2019年4月）</vt:lpstr>
      <vt:lpstr>体制図（2019年4月～）</vt:lpstr>
      <vt:lpstr>FS要員（2019年4月～）</vt:lpstr>
      <vt:lpstr>その他メモ（FITPC京橋を継続する）</vt:lpstr>
      <vt:lpstr>その他メモ（FITPC京橋を継続しない）</vt:lpstr>
      <vt:lpstr>その他メモ（高原の思い）</vt:lpstr>
    </vt:vector>
  </TitlesOfParts>
  <Company>パナソニック株式会社</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Kabetani Hiroshi : FS</dc:creator>
  <cp:lastModifiedBy>FS Kabetani</cp:lastModifiedBy>
  <cp:revision>32</cp:revision>
  <dcterms:created xsi:type="dcterms:W3CDTF">2018-01-16T07:12:33Z</dcterms:created>
  <dcterms:modified xsi:type="dcterms:W3CDTF">2019-02-01T06:01:05Z</dcterms:modified>
</cp:coreProperties>
</file>