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301" r:id="rId5"/>
    <p:sldId id="286" r:id="rId6"/>
    <p:sldId id="294" r:id="rId7"/>
    <p:sldId id="287" r:id="rId8"/>
    <p:sldId id="296" r:id="rId9"/>
    <p:sldId id="295" r:id="rId10"/>
    <p:sldId id="297" r:id="rId11"/>
    <p:sldId id="288" r:id="rId12"/>
    <p:sldId id="299" r:id="rId13"/>
    <p:sldId id="300" r:id="rId14"/>
    <p:sldId id="298" r:id="rId15"/>
    <p:sldId id="273" r:id="rId16"/>
  </p:sldIdLst>
  <p:sldSz cx="24384000" cy="13716000"/>
  <p:notesSz cx="5143500" cy="9144000"/>
  <p:embeddedFontLst>
    <p:embeddedFont>
      <p:font typeface="OPPOSans-H" panose="02010600030101010101" charset="-122"/>
      <p:regular r:id="rId17"/>
    </p:embeddedFont>
    <p:embeddedFont>
      <p:font typeface="OPPOSans-R" panose="02010600030101010101" charset="-122"/>
      <p:regular r:id="rId18"/>
    </p:embeddedFont>
    <p:embeddedFont>
      <p:font typeface="微软雅黑" panose="020B0503020204020204" pitchFamily="34" charset="-122"/>
      <p:regular r:id="rId19"/>
      <p:bold r:id="rId20"/>
    </p:embeddedFont>
  </p:embeddedFont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3"/>
  </p:normalViewPr>
  <p:slideViewPr>
    <p:cSldViewPr snapToGrid="0" snapToObjects="1">
      <p:cViewPr varScale="1">
        <p:scale>
          <a:sx n="80" d="100"/>
          <a:sy n="80" d="100"/>
        </p:scale>
        <p:origin x="336"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18" Type="http://schemas.openxmlformats.org/officeDocument/2006/relationships/image" Target="../media/image34.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png"/><Relationship Id="rId2" Type="http://schemas.openxmlformats.org/officeDocument/2006/relationships/image" Target="../media/image18.png"/><Relationship Id="rId16" Type="http://schemas.openxmlformats.org/officeDocument/2006/relationships/image" Target="../media/image32.png"/><Relationship Id="rId1" Type="http://schemas.openxmlformats.org/officeDocument/2006/relationships/slideLayout" Target="../slideLayouts/slideLayout1.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3.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18" Type="http://schemas.openxmlformats.org/officeDocument/2006/relationships/image" Target="../media/image34.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png"/><Relationship Id="rId2" Type="http://schemas.openxmlformats.org/officeDocument/2006/relationships/image" Target="../media/image18.png"/><Relationship Id="rId16" Type="http://schemas.openxmlformats.org/officeDocument/2006/relationships/image" Target="../media/image32.png"/><Relationship Id="rId1" Type="http://schemas.openxmlformats.org/officeDocument/2006/relationships/slideLayout" Target="../slideLayouts/slideLayout1.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s>
</file>

<file path=ppt/slides/_rels/slide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18" Type="http://schemas.openxmlformats.org/officeDocument/2006/relationships/image" Target="../media/image34.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png"/><Relationship Id="rId2" Type="http://schemas.openxmlformats.org/officeDocument/2006/relationships/image" Target="../media/image18.png"/><Relationship Id="rId16" Type="http://schemas.openxmlformats.org/officeDocument/2006/relationships/image" Target="../media/image32.png"/><Relationship Id="rId1" Type="http://schemas.openxmlformats.org/officeDocument/2006/relationships/slideLayout" Target="../slideLayouts/slideLayout1.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s>
</file>

<file path=ppt/slides/_rels/slide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18" Type="http://schemas.openxmlformats.org/officeDocument/2006/relationships/image" Target="../media/image34.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png"/><Relationship Id="rId2" Type="http://schemas.openxmlformats.org/officeDocument/2006/relationships/image" Target="../media/image18.png"/><Relationship Id="rId16" Type="http://schemas.openxmlformats.org/officeDocument/2006/relationships/image" Target="../media/image32.png"/><Relationship Id="rId1" Type="http://schemas.openxmlformats.org/officeDocument/2006/relationships/slideLayout" Target="../slideLayouts/slideLayout1.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1" name="image 101"/>
          <p:cNvPicPr>
            <a:picLocks noChangeAspect="1"/>
          </p:cNvPicPr>
          <p:nvPr/>
        </p:nvPicPr>
        <p:blipFill>
          <a:blip r:embed="rId2"/>
          <a:srcRect/>
          <a:stretch>
            <a:fillRect/>
          </a:stretch>
        </p:blipFill>
        <p:spPr>
          <a:xfrm>
            <a:off x="0" y="0"/>
            <a:ext cx="24384000" cy="13716000"/>
          </a:xfrm>
          <a:prstGeom prst="rect">
            <a:avLst/>
          </a:prstGeom>
        </p:spPr>
      </p:pic>
      <p:sp>
        <p:nvSpPr>
          <p:cNvPr id="102" name="Object 102"/>
          <p:cNvSpPr txBox="1"/>
          <p:nvPr/>
        </p:nvSpPr>
        <p:spPr>
          <a:xfrm>
            <a:off x="1715483" y="3405333"/>
            <a:ext cx="10877372" cy="2235200"/>
          </a:xfrm>
          <a:prstGeom prst="rect">
            <a:avLst/>
          </a:prstGeom>
        </p:spPr>
        <p:txBody>
          <a:bodyPr vert="horz" rtlCol="0" anchor="t" anchorCtr="0">
            <a:noAutofit/>
          </a:bodyPr>
          <a:lstStyle/>
          <a:p>
            <a:pPr algn="l">
              <a:lnSpc>
                <a:spcPct val="100000"/>
              </a:lnSpc>
            </a:pPr>
            <a:r>
              <a:rPr lang="zh-CN" altLang="en-US" sz="14700" b="0" i="0" dirty="0">
                <a:solidFill>
                  <a:srgbClr val="FFFFFF"/>
                </a:solidFill>
                <a:latin typeface="OPPOSans-H" panose="00020600040101010101" charset="-122"/>
                <a:ea typeface="OPPOSans-H" panose="00020600040101010101" charset="-122"/>
              </a:rPr>
              <a:t>数据仓库</a:t>
            </a:r>
          </a:p>
          <a:p>
            <a:pPr algn="l">
              <a:lnSpc>
                <a:spcPct val="100000"/>
              </a:lnSpc>
            </a:pPr>
            <a:r>
              <a:rPr lang="zh-CN" altLang="en-US" sz="9600" b="0" i="0" dirty="0">
                <a:solidFill>
                  <a:srgbClr val="FFFFFF"/>
                </a:solidFill>
                <a:latin typeface="OPPOSans-H" panose="00020600040101010101" charset="-122"/>
                <a:ea typeface="OPPOSans-H" panose="00020600040101010101" charset="-122"/>
              </a:rPr>
              <a:t>期末项目答辩</a:t>
            </a:r>
          </a:p>
        </p:txBody>
      </p:sp>
      <p:pic>
        <p:nvPicPr>
          <p:cNvPr id="104" name="image 104"/>
          <p:cNvPicPr>
            <a:picLocks noChangeAspect="1"/>
          </p:cNvPicPr>
          <p:nvPr/>
        </p:nvPicPr>
        <p:blipFill>
          <a:blip r:embed="rId3"/>
          <a:srcRect/>
          <a:stretch>
            <a:fillRect/>
          </a:stretch>
        </p:blipFill>
        <p:spPr>
          <a:xfrm>
            <a:off x="1715770" y="8354060"/>
            <a:ext cx="5673090" cy="2952750"/>
          </a:xfrm>
          <a:prstGeom prst="rect">
            <a:avLst/>
          </a:prstGeom>
        </p:spPr>
      </p:pic>
      <p:pic>
        <p:nvPicPr>
          <p:cNvPr id="106" name="image 106"/>
          <p:cNvPicPr>
            <a:picLocks noChangeAspect="1"/>
          </p:cNvPicPr>
          <p:nvPr/>
        </p:nvPicPr>
        <p:blipFill>
          <a:blip r:embed="rId4"/>
          <a:srcRect/>
          <a:stretch>
            <a:fillRect/>
          </a:stretch>
        </p:blipFill>
        <p:spPr>
          <a:xfrm>
            <a:off x="6689090" y="8625205"/>
            <a:ext cx="419735" cy="747395"/>
          </a:xfrm>
          <a:prstGeom prst="rect">
            <a:avLst/>
          </a:prstGeom>
        </p:spPr>
      </p:pic>
      <p:pic>
        <p:nvPicPr>
          <p:cNvPr id="108" name="image 108"/>
          <p:cNvPicPr>
            <a:picLocks noChangeAspect="1"/>
          </p:cNvPicPr>
          <p:nvPr/>
        </p:nvPicPr>
        <p:blipFill>
          <a:blip r:embed="rId5"/>
          <a:srcRect/>
          <a:stretch>
            <a:fillRect/>
          </a:stretch>
        </p:blipFill>
        <p:spPr>
          <a:xfrm>
            <a:off x="2207558" y="7311838"/>
            <a:ext cx="605117" cy="705970"/>
          </a:xfrm>
          <a:prstGeom prst="rect">
            <a:avLst/>
          </a:prstGeom>
        </p:spPr>
      </p:pic>
      <p:pic>
        <p:nvPicPr>
          <p:cNvPr id="109" name="image 109"/>
          <p:cNvPicPr>
            <a:picLocks noChangeAspect="1"/>
          </p:cNvPicPr>
          <p:nvPr/>
        </p:nvPicPr>
        <p:blipFill>
          <a:blip r:embed="rId6"/>
          <a:srcRect/>
          <a:stretch>
            <a:fillRect/>
          </a:stretch>
        </p:blipFill>
        <p:spPr>
          <a:xfrm>
            <a:off x="1930213" y="7311838"/>
            <a:ext cx="592511" cy="705970"/>
          </a:xfrm>
          <a:prstGeom prst="rect">
            <a:avLst/>
          </a:prstGeom>
        </p:spPr>
      </p:pic>
      <p:pic>
        <p:nvPicPr>
          <p:cNvPr id="1010" name="image 1010"/>
          <p:cNvPicPr>
            <a:picLocks noChangeAspect="1"/>
          </p:cNvPicPr>
          <p:nvPr/>
        </p:nvPicPr>
        <p:blipFill>
          <a:blip r:embed="rId7"/>
          <a:srcRect/>
          <a:stretch>
            <a:fillRect/>
          </a:stretch>
        </p:blipFill>
        <p:spPr>
          <a:xfrm>
            <a:off x="10477500" y="2445683"/>
            <a:ext cx="13690786" cy="9555816"/>
          </a:xfrm>
          <a:prstGeom prst="rect">
            <a:avLst/>
          </a:prstGeom>
        </p:spPr>
      </p:pic>
      <p:sp>
        <p:nvSpPr>
          <p:cNvPr id="2" name="文本框 1"/>
          <p:cNvSpPr txBox="1"/>
          <p:nvPr/>
        </p:nvSpPr>
        <p:spPr>
          <a:xfrm>
            <a:off x="2207260" y="8625205"/>
            <a:ext cx="4213860" cy="2061210"/>
          </a:xfrm>
          <a:prstGeom prst="rect">
            <a:avLst/>
          </a:prstGeom>
          <a:noFill/>
        </p:spPr>
        <p:txBody>
          <a:bodyPr wrap="square" rtlCol="0">
            <a:spAutoFit/>
          </a:bodyPr>
          <a:lstStyle/>
          <a:p>
            <a:r>
              <a:rPr lang="en-US" altLang="zh-CN" sz="3200"/>
              <a:t>1850231 </a:t>
            </a:r>
            <a:r>
              <a:rPr lang="zh-CN" altLang="en-US" sz="3200"/>
              <a:t>姚凯楠</a:t>
            </a:r>
          </a:p>
          <a:p>
            <a:r>
              <a:rPr lang="en-US" altLang="zh-CN" sz="3200"/>
              <a:t>1852470 </a:t>
            </a:r>
            <a:r>
              <a:rPr lang="zh-CN" altLang="en-US" sz="3200"/>
              <a:t>任冬晨</a:t>
            </a:r>
          </a:p>
          <a:p>
            <a:r>
              <a:rPr lang="en-US" altLang="zh-CN" sz="3200"/>
              <a:t>1852522 </a:t>
            </a:r>
            <a:r>
              <a:rPr lang="zh-CN" altLang="en-US" sz="3200"/>
              <a:t>刘祎康</a:t>
            </a:r>
          </a:p>
          <a:p>
            <a:r>
              <a:rPr lang="en-US" altLang="zh-CN" sz="3200"/>
              <a:t>1852714 </a:t>
            </a:r>
            <a:r>
              <a:rPr lang="zh-CN" altLang="en-US" sz="3200"/>
              <a:t>陈磊</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24" name="组合 6024"/>
          <p:cNvGrpSpPr/>
          <p:nvPr/>
        </p:nvGrpSpPr>
        <p:grpSpPr>
          <a:xfrm>
            <a:off x="1282700" y="817245"/>
            <a:ext cx="10457180" cy="990600"/>
            <a:chOff x="1282700" y="817522"/>
            <a:chExt cx="5832312" cy="990600"/>
          </a:xfrm>
        </p:grpSpPr>
        <p:sp>
          <p:nvSpPr>
            <p:cNvPr id="6025" name="Object 6025"/>
            <p:cNvSpPr txBox="1"/>
            <p:nvPr/>
          </p:nvSpPr>
          <p:spPr>
            <a:xfrm>
              <a:off x="2191685" y="817522"/>
              <a:ext cx="4923327" cy="990600"/>
            </a:xfrm>
            <a:prstGeom prst="rect">
              <a:avLst/>
            </a:prstGeom>
          </p:spPr>
          <p:txBody>
            <a:bodyPr vert="horz" rtlCol="0" anchor="t" anchorCtr="0">
              <a:noAutofit/>
            </a:bodyPr>
            <a:lstStyle/>
            <a:p>
              <a:pPr algn="l">
                <a:lnSpc>
                  <a:spcPct val="100000"/>
                </a:lnSpc>
              </a:pPr>
              <a:r>
                <a:rPr lang="zh-CN" altLang="en-US" sz="4800" b="1" i="0" dirty="0">
                  <a:solidFill>
                    <a:srgbClr val="3E3E3E"/>
                  </a:solidFill>
                  <a:latin typeface="微软雅黑" panose="020B0503020204020204" charset="-122"/>
                  <a:ea typeface="微软雅黑" panose="020B0503020204020204" charset="-122"/>
                </a:rPr>
                <a:t>图数据库存储方式</a:t>
              </a:r>
              <a:r>
                <a:rPr lang="en-US" altLang="zh-CN" sz="4800" b="1" i="0" dirty="0">
                  <a:solidFill>
                    <a:srgbClr val="3E3E3E"/>
                  </a:solidFill>
                  <a:latin typeface="微软雅黑" panose="020B0503020204020204" charset="-122"/>
                  <a:ea typeface="微软雅黑" panose="020B0503020204020204" charset="-122"/>
                </a:rPr>
                <a:t>(neo4j)</a:t>
              </a:r>
            </a:p>
          </p:txBody>
        </p:sp>
        <p:pic>
          <p:nvPicPr>
            <p:cNvPr id="6027" name="image 6027"/>
            <p:cNvPicPr>
              <a:picLocks noChangeAspect="1"/>
            </p:cNvPicPr>
            <p:nvPr/>
          </p:nvPicPr>
          <p:blipFill>
            <a:blip r:embed="rId2"/>
            <a:srcRect/>
            <a:stretch>
              <a:fillRect/>
            </a:stretch>
          </p:blipFill>
          <p:spPr>
            <a:xfrm>
              <a:off x="1562100" y="1028700"/>
              <a:ext cx="609600" cy="711200"/>
            </a:xfrm>
            <a:prstGeom prst="rect">
              <a:avLst/>
            </a:prstGeom>
          </p:spPr>
        </p:pic>
        <p:pic>
          <p:nvPicPr>
            <p:cNvPr id="6028" name="image 6028"/>
            <p:cNvPicPr>
              <a:picLocks noChangeAspect="1"/>
            </p:cNvPicPr>
            <p:nvPr/>
          </p:nvPicPr>
          <p:blipFill>
            <a:blip r:embed="rId3"/>
            <a:srcRect/>
            <a:stretch>
              <a:fillRect/>
            </a:stretch>
          </p:blipFill>
          <p:spPr>
            <a:xfrm>
              <a:off x="1282700" y="1028700"/>
              <a:ext cx="596900" cy="711200"/>
            </a:xfrm>
            <a:prstGeom prst="rect">
              <a:avLst/>
            </a:prstGeom>
          </p:spPr>
        </p:pic>
      </p:grpSp>
      <p:sp>
        <p:nvSpPr>
          <p:cNvPr id="2" name="文本框 1"/>
          <p:cNvSpPr txBox="1"/>
          <p:nvPr/>
        </p:nvSpPr>
        <p:spPr>
          <a:xfrm>
            <a:off x="2876550" y="1739900"/>
            <a:ext cx="19152870" cy="11171555"/>
          </a:xfrm>
          <a:prstGeom prst="rect">
            <a:avLst/>
          </a:prstGeom>
          <a:noFill/>
        </p:spPr>
        <p:txBody>
          <a:bodyPr wrap="square" rtlCol="0" anchor="t">
            <a:spAutoFit/>
          </a:bodyPr>
          <a:lstStyle/>
          <a:p>
            <a:r>
              <a:rPr lang="zh-CN" altLang="en-US" sz="4800" b="1"/>
              <a:t>查询语句层面</a:t>
            </a:r>
          </a:p>
          <a:p>
            <a:r>
              <a:rPr lang="en-US" altLang="zh-CN" sz="3600"/>
              <a:t>1.</a:t>
            </a:r>
            <a:r>
              <a:rPr lang="zh-CN" altLang="en-US" sz="3600"/>
              <a:t>减少类似于order by，count等关键词，可以将这部分的计算转移到后端或者是前端去完成</a:t>
            </a:r>
          </a:p>
          <a:p>
            <a:r>
              <a:rPr lang="en-US" altLang="zh-CN" sz="3600"/>
              <a:t>2.</a:t>
            </a:r>
            <a:r>
              <a:rPr lang="zh-CN" altLang="en-US" sz="3600"/>
              <a:t>如果使用精确查找来代替使用了模糊查询的正则匹配的查询，可以提升查询效率</a:t>
            </a:r>
          </a:p>
          <a:p>
            <a:r>
              <a:rPr lang="zh-CN" altLang="en-US" sz="4800" b="1"/>
              <a:t>存储结构层面</a:t>
            </a:r>
          </a:p>
          <a:p>
            <a:r>
              <a:rPr lang="zh-CN" altLang="en-US" sz="3600"/>
              <a:t>1.拆分节点</a:t>
            </a:r>
          </a:p>
          <a:p>
            <a:r>
              <a:rPr lang="zh-CN" altLang="en-US" sz="3600"/>
              <a:t>实现思路大体上是通过拆分Product节点中的属性成为单独的节点，与源节点建立关系，通过这种方式在查询的过程中可以通过查询较少的节点来快速减少查找项。适用场景：设计演员节点的相关查询</a:t>
            </a:r>
          </a:p>
          <a:p>
            <a:r>
              <a:rPr lang="zh-CN" altLang="en-US" sz="3600"/>
              <a:t>2.建立索引</a:t>
            </a:r>
          </a:p>
          <a:p>
            <a:r>
              <a:rPr lang="zh-CN" altLang="en-US" sz="3600"/>
              <a:t>建立索引与拆分节点一样是通过冗余来获取速度的提升的手段，在这里建立的是B+树索引，通过建立索引来比较优化前后性能，同时对比拆分节点的情况，发现两者的开销类似。但是对比拆分节点的做法，建立索引不需要维护这么多表，将工作转移给了数据库，可以专心处理业务逻辑，对于通过建立索引能够解决的问题，使用索引是很好的方案，对于演员这些索引无法解决的问题，拆分节点更有优势</a:t>
            </a:r>
          </a:p>
          <a:p>
            <a:pPr algn="l">
              <a:buClrTx/>
              <a:buSzTx/>
              <a:buFontTx/>
            </a:pPr>
            <a:r>
              <a:rPr lang="zh-CN" altLang="en-US" sz="4800" b="1"/>
              <a:t>硬件与数据库层面</a:t>
            </a:r>
          </a:p>
          <a:p>
            <a:pPr algn="l">
              <a:buClrTx/>
              <a:buSzTx/>
              <a:buFontTx/>
            </a:pPr>
            <a:r>
              <a:rPr lang="zh-CN" altLang="en-US" sz="3600"/>
              <a:t>1.预热加载</a:t>
            </a:r>
          </a:p>
          <a:p>
            <a:pPr algn="l">
              <a:buClrTx/>
              <a:buSzTx/>
              <a:buFontTx/>
            </a:pPr>
            <a:r>
              <a:rPr lang="en-US" altLang="zh-CN" sz="3600"/>
              <a:t>2.调整内存堆大小</a:t>
            </a:r>
          </a:p>
          <a:p>
            <a:pPr algn="l">
              <a:buClrTx/>
              <a:buSzTx/>
              <a:buFontTx/>
            </a:pPr>
            <a:r>
              <a:rPr lang="en-US" altLang="zh-CN" sz="3600"/>
              <a:t>3.调整页面缓存</a:t>
            </a:r>
          </a:p>
          <a:p>
            <a:pPr algn="l">
              <a:buClrTx/>
              <a:buSzTx/>
              <a:buFontTx/>
            </a:pPr>
            <a:endParaRPr lang="en-US" altLang="zh-CN" sz="3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01" name="image 301"/>
          <p:cNvPicPr>
            <a:picLocks noChangeAspect="1"/>
          </p:cNvPicPr>
          <p:nvPr/>
        </p:nvPicPr>
        <p:blipFill>
          <a:blip r:embed="rId2"/>
          <a:srcRect/>
          <a:stretch>
            <a:fillRect/>
          </a:stretch>
        </p:blipFill>
        <p:spPr>
          <a:xfrm>
            <a:off x="3470550" y="4056487"/>
            <a:ext cx="7339707" cy="6097408"/>
          </a:xfrm>
          <a:prstGeom prst="rect">
            <a:avLst/>
          </a:prstGeom>
        </p:spPr>
      </p:pic>
      <p:pic>
        <p:nvPicPr>
          <p:cNvPr id="302" name="image 302"/>
          <p:cNvPicPr>
            <a:picLocks noChangeAspect="1"/>
          </p:cNvPicPr>
          <p:nvPr/>
        </p:nvPicPr>
        <p:blipFill>
          <a:blip r:embed="rId3">
            <a:alphaModFix amt="41960"/>
          </a:blip>
          <a:srcRect/>
          <a:stretch>
            <a:fillRect/>
          </a:stretch>
        </p:blipFill>
        <p:spPr>
          <a:xfrm>
            <a:off x="3470550" y="1850772"/>
            <a:ext cx="7339707" cy="2243744"/>
          </a:xfrm>
          <a:prstGeom prst="rect">
            <a:avLst/>
          </a:prstGeom>
        </p:spPr>
      </p:pic>
      <p:pic>
        <p:nvPicPr>
          <p:cNvPr id="303" name="image 303"/>
          <p:cNvPicPr>
            <a:picLocks noChangeAspect="1"/>
          </p:cNvPicPr>
          <p:nvPr/>
        </p:nvPicPr>
        <p:blipFill>
          <a:blip r:embed="rId4"/>
          <a:srcRect/>
          <a:stretch>
            <a:fillRect/>
          </a:stretch>
        </p:blipFill>
        <p:spPr>
          <a:xfrm>
            <a:off x="3483227" y="6997441"/>
            <a:ext cx="7555208" cy="5260757"/>
          </a:xfrm>
          <a:prstGeom prst="rect">
            <a:avLst/>
          </a:prstGeom>
        </p:spPr>
      </p:pic>
      <p:sp>
        <p:nvSpPr>
          <p:cNvPr id="304" name="Object 304"/>
          <p:cNvSpPr txBox="1"/>
          <p:nvPr/>
        </p:nvSpPr>
        <p:spPr>
          <a:xfrm>
            <a:off x="5101763" y="937756"/>
            <a:ext cx="4099480" cy="6121400"/>
          </a:xfrm>
          <a:prstGeom prst="rect">
            <a:avLst/>
          </a:prstGeom>
        </p:spPr>
        <p:txBody>
          <a:bodyPr vert="horz" rtlCol="0" anchor="t" anchorCtr="0">
            <a:noAutofit/>
          </a:bodyPr>
          <a:lstStyle/>
          <a:p>
            <a:pPr algn="ctr">
              <a:lnSpc>
                <a:spcPct val="103000"/>
              </a:lnSpc>
            </a:pPr>
            <a:r>
              <a:rPr lang="zh-CN" sz="7200" b="0" i="0" dirty="0">
                <a:solidFill>
                  <a:srgbClr val="FFFFFF"/>
                </a:solidFill>
                <a:latin typeface="OPPOSans-H" panose="00020600040101010101"/>
                <a:ea typeface="OPPOSans-H" panose="00020600040101010101"/>
              </a:rPr>
              <a:t>PART </a:t>
            </a:r>
            <a:r>
              <a:rPr lang="zh-CN" sz="19500" b="0" i="0" dirty="0">
                <a:solidFill>
                  <a:srgbClr val="FFFFFF"/>
                </a:solidFill>
                <a:latin typeface="OPPOSans-H" panose="00020600040101010101"/>
                <a:ea typeface="OPPOSans-H" panose="00020600040101010101"/>
              </a:rPr>
              <a:t>0</a:t>
            </a:r>
            <a:r>
              <a:rPr lang="en-US" altLang="zh-CN" sz="19500" b="0" i="0" dirty="0">
                <a:solidFill>
                  <a:srgbClr val="FFFFFF"/>
                </a:solidFill>
                <a:latin typeface="OPPOSans-H" panose="00020600040101010101"/>
                <a:ea typeface="OPPOSans-H" panose="00020600040101010101"/>
              </a:rPr>
              <a:t>4</a:t>
            </a:r>
          </a:p>
        </p:txBody>
      </p:sp>
      <p:grpSp>
        <p:nvGrpSpPr>
          <p:cNvPr id="306" name="组合 306"/>
          <p:cNvGrpSpPr/>
          <p:nvPr/>
        </p:nvGrpSpPr>
        <p:grpSpPr>
          <a:xfrm>
            <a:off x="12093817" y="4289047"/>
            <a:ext cx="7615638" cy="2011185"/>
            <a:chOff x="12093817" y="4289047"/>
            <a:chExt cx="7615638" cy="2011185"/>
          </a:xfrm>
        </p:grpSpPr>
        <p:sp>
          <p:nvSpPr>
            <p:cNvPr id="307" name="Object 307"/>
            <p:cNvSpPr txBox="1"/>
            <p:nvPr/>
          </p:nvSpPr>
          <p:spPr>
            <a:xfrm>
              <a:off x="12093817" y="4289047"/>
              <a:ext cx="7615638" cy="1612900"/>
            </a:xfrm>
            <a:prstGeom prst="rect">
              <a:avLst/>
            </a:prstGeom>
          </p:spPr>
          <p:txBody>
            <a:bodyPr vert="horz" rtlCol="0" anchor="t" anchorCtr="0">
              <a:noAutofit/>
            </a:bodyPr>
            <a:lstStyle/>
            <a:p>
              <a:pPr algn="l">
                <a:lnSpc>
                  <a:spcPct val="100000"/>
                </a:lnSpc>
              </a:pPr>
              <a:r>
                <a:rPr lang="zh-CN" altLang="en-US" sz="8000" b="0" i="0" dirty="0">
                  <a:solidFill>
                    <a:srgbClr val="0E649C"/>
                  </a:solidFill>
                  <a:latin typeface="微软雅黑" panose="020B0503020204020204" charset="-122"/>
                  <a:ea typeface="微软雅黑" panose="020B0503020204020204" charset="-122"/>
                  <a:cs typeface="微软雅黑" panose="020B0503020204020204" charset="-122"/>
                </a:rPr>
                <a:t>项目演示和分工</a:t>
              </a:r>
            </a:p>
          </p:txBody>
        </p:sp>
        <p:pic>
          <p:nvPicPr>
            <p:cNvPr id="309" name="image 309"/>
            <p:cNvPicPr>
              <a:picLocks noChangeAspect="1"/>
            </p:cNvPicPr>
            <p:nvPr/>
          </p:nvPicPr>
          <p:blipFill>
            <a:blip r:embed="rId5"/>
            <a:srcRect/>
            <a:stretch>
              <a:fillRect/>
            </a:stretch>
          </p:blipFill>
          <p:spPr>
            <a:xfrm>
              <a:off x="12204676" y="6072055"/>
              <a:ext cx="5286110" cy="228177"/>
            </a:xfrm>
            <a:prstGeom prst="rect">
              <a:avLst/>
            </a:prstGeom>
          </p:spPr>
        </p:pic>
      </p:grpSp>
      <p:grpSp>
        <p:nvGrpSpPr>
          <p:cNvPr id="3010" name="组合 3010"/>
          <p:cNvGrpSpPr/>
          <p:nvPr/>
        </p:nvGrpSpPr>
        <p:grpSpPr>
          <a:xfrm>
            <a:off x="11583526" y="8797461"/>
            <a:ext cx="12232846" cy="4905815"/>
            <a:chOff x="11583526" y="8797461"/>
            <a:chExt cx="12232846" cy="4905815"/>
          </a:xfrm>
        </p:grpSpPr>
        <p:pic>
          <p:nvPicPr>
            <p:cNvPr id="3011" name="image 3011"/>
            <p:cNvPicPr>
              <a:picLocks noChangeAspect="1"/>
            </p:cNvPicPr>
            <p:nvPr/>
          </p:nvPicPr>
          <p:blipFill>
            <a:blip r:embed="rId6"/>
            <a:srcRect/>
            <a:stretch>
              <a:fillRect/>
            </a:stretch>
          </p:blipFill>
          <p:spPr>
            <a:xfrm>
              <a:off x="11583526" y="12435624"/>
              <a:ext cx="722561" cy="1254975"/>
            </a:xfrm>
            <a:prstGeom prst="rect">
              <a:avLst/>
            </a:prstGeom>
          </p:spPr>
        </p:pic>
        <p:pic>
          <p:nvPicPr>
            <p:cNvPr id="3012" name="image 3012"/>
            <p:cNvPicPr>
              <a:picLocks noChangeAspect="1"/>
            </p:cNvPicPr>
            <p:nvPr/>
          </p:nvPicPr>
          <p:blipFill>
            <a:blip r:embed="rId7"/>
            <a:srcRect/>
            <a:stretch>
              <a:fillRect/>
            </a:stretch>
          </p:blipFill>
          <p:spPr>
            <a:xfrm>
              <a:off x="12470883" y="11231354"/>
              <a:ext cx="722561" cy="2471922"/>
            </a:xfrm>
            <a:prstGeom prst="rect">
              <a:avLst/>
            </a:prstGeom>
          </p:spPr>
        </p:pic>
        <p:pic>
          <p:nvPicPr>
            <p:cNvPr id="3013" name="image 3013"/>
            <p:cNvPicPr>
              <a:picLocks noChangeAspect="1"/>
            </p:cNvPicPr>
            <p:nvPr/>
          </p:nvPicPr>
          <p:blipFill>
            <a:blip r:embed="rId8"/>
            <a:srcRect/>
            <a:stretch>
              <a:fillRect/>
            </a:stretch>
          </p:blipFill>
          <p:spPr>
            <a:xfrm>
              <a:off x="13345563" y="12625771"/>
              <a:ext cx="722561" cy="1064828"/>
            </a:xfrm>
            <a:prstGeom prst="rect">
              <a:avLst/>
            </a:prstGeom>
          </p:spPr>
        </p:pic>
        <p:pic>
          <p:nvPicPr>
            <p:cNvPr id="3014" name="image 3014"/>
            <p:cNvPicPr>
              <a:picLocks noChangeAspect="1"/>
            </p:cNvPicPr>
            <p:nvPr/>
          </p:nvPicPr>
          <p:blipFill>
            <a:blip r:embed="rId9"/>
            <a:srcRect/>
            <a:stretch>
              <a:fillRect/>
            </a:stretch>
          </p:blipFill>
          <p:spPr>
            <a:xfrm>
              <a:off x="14232920" y="10584851"/>
              <a:ext cx="722561" cy="3105748"/>
            </a:xfrm>
            <a:prstGeom prst="rect">
              <a:avLst/>
            </a:prstGeom>
          </p:spPr>
        </p:pic>
        <p:pic>
          <p:nvPicPr>
            <p:cNvPr id="3015" name="image 3015"/>
            <p:cNvPicPr>
              <a:picLocks noChangeAspect="1"/>
            </p:cNvPicPr>
            <p:nvPr/>
          </p:nvPicPr>
          <p:blipFill>
            <a:blip r:embed="rId10"/>
            <a:srcRect/>
            <a:stretch>
              <a:fillRect/>
            </a:stretch>
          </p:blipFill>
          <p:spPr>
            <a:xfrm>
              <a:off x="15120277" y="12232799"/>
              <a:ext cx="722561" cy="1457800"/>
            </a:xfrm>
            <a:prstGeom prst="rect">
              <a:avLst/>
            </a:prstGeom>
          </p:spPr>
        </p:pic>
        <p:pic>
          <p:nvPicPr>
            <p:cNvPr id="3016" name="image 3016"/>
            <p:cNvPicPr>
              <a:picLocks noChangeAspect="1"/>
            </p:cNvPicPr>
            <p:nvPr/>
          </p:nvPicPr>
          <p:blipFill>
            <a:blip r:embed="rId11"/>
            <a:srcRect/>
            <a:stretch>
              <a:fillRect/>
            </a:stretch>
          </p:blipFill>
          <p:spPr>
            <a:xfrm>
              <a:off x="16007634" y="9659465"/>
              <a:ext cx="722561" cy="4043811"/>
            </a:xfrm>
            <a:prstGeom prst="rect">
              <a:avLst/>
            </a:prstGeom>
          </p:spPr>
        </p:pic>
        <p:pic>
          <p:nvPicPr>
            <p:cNvPr id="3017" name="image 3017"/>
            <p:cNvPicPr>
              <a:picLocks noChangeAspect="1"/>
            </p:cNvPicPr>
            <p:nvPr/>
          </p:nvPicPr>
          <p:blipFill>
            <a:blip r:embed="rId12"/>
            <a:srcRect/>
            <a:stretch>
              <a:fillRect/>
            </a:stretch>
          </p:blipFill>
          <p:spPr>
            <a:xfrm>
              <a:off x="16882314" y="11472208"/>
              <a:ext cx="722561" cy="2218391"/>
            </a:xfrm>
            <a:prstGeom prst="rect">
              <a:avLst/>
            </a:prstGeom>
          </p:spPr>
        </p:pic>
        <p:pic>
          <p:nvPicPr>
            <p:cNvPr id="3018" name="image 3018"/>
            <p:cNvPicPr>
              <a:picLocks noChangeAspect="1"/>
            </p:cNvPicPr>
            <p:nvPr/>
          </p:nvPicPr>
          <p:blipFill>
            <a:blip r:embed="rId13"/>
            <a:srcRect/>
            <a:stretch>
              <a:fillRect/>
            </a:stretch>
          </p:blipFill>
          <p:spPr>
            <a:xfrm>
              <a:off x="17769670" y="9050991"/>
              <a:ext cx="722561" cy="4639608"/>
            </a:xfrm>
            <a:prstGeom prst="rect">
              <a:avLst/>
            </a:prstGeom>
          </p:spPr>
        </p:pic>
        <p:pic>
          <p:nvPicPr>
            <p:cNvPr id="3019" name="image 3019"/>
            <p:cNvPicPr>
              <a:picLocks noChangeAspect="1"/>
            </p:cNvPicPr>
            <p:nvPr/>
          </p:nvPicPr>
          <p:blipFill>
            <a:blip r:embed="rId14"/>
            <a:srcRect/>
            <a:stretch>
              <a:fillRect/>
            </a:stretch>
          </p:blipFill>
          <p:spPr>
            <a:xfrm>
              <a:off x="18669704" y="10876411"/>
              <a:ext cx="722561" cy="2814188"/>
            </a:xfrm>
            <a:prstGeom prst="rect">
              <a:avLst/>
            </a:prstGeom>
          </p:spPr>
        </p:pic>
        <p:pic>
          <p:nvPicPr>
            <p:cNvPr id="3020" name="image 3020"/>
            <p:cNvPicPr>
              <a:picLocks noChangeAspect="1"/>
            </p:cNvPicPr>
            <p:nvPr/>
          </p:nvPicPr>
          <p:blipFill>
            <a:blip r:embed="rId15"/>
            <a:srcRect/>
            <a:stretch>
              <a:fillRect/>
            </a:stretch>
          </p:blipFill>
          <p:spPr>
            <a:xfrm>
              <a:off x="19557060" y="8797461"/>
              <a:ext cx="709885" cy="4905815"/>
            </a:xfrm>
            <a:prstGeom prst="rect">
              <a:avLst/>
            </a:prstGeom>
          </p:spPr>
        </p:pic>
        <p:pic>
          <p:nvPicPr>
            <p:cNvPr id="3021" name="image 3021"/>
            <p:cNvPicPr>
              <a:picLocks noChangeAspect="1"/>
            </p:cNvPicPr>
            <p:nvPr/>
          </p:nvPicPr>
          <p:blipFill>
            <a:blip r:embed="rId16"/>
            <a:srcRect/>
            <a:stretch>
              <a:fillRect/>
            </a:stretch>
          </p:blipFill>
          <p:spPr>
            <a:xfrm>
              <a:off x="20444417" y="11231354"/>
              <a:ext cx="722561" cy="2471922"/>
            </a:xfrm>
            <a:prstGeom prst="rect">
              <a:avLst/>
            </a:prstGeom>
          </p:spPr>
        </p:pic>
        <p:pic>
          <p:nvPicPr>
            <p:cNvPr id="3022" name="image 3022"/>
            <p:cNvPicPr>
              <a:picLocks noChangeAspect="1"/>
            </p:cNvPicPr>
            <p:nvPr/>
          </p:nvPicPr>
          <p:blipFill>
            <a:blip r:embed="rId17"/>
            <a:srcRect/>
            <a:stretch>
              <a:fillRect/>
            </a:stretch>
          </p:blipFill>
          <p:spPr>
            <a:xfrm>
              <a:off x="21331774" y="9608758"/>
              <a:ext cx="722561" cy="4094517"/>
            </a:xfrm>
            <a:prstGeom prst="rect">
              <a:avLst/>
            </a:prstGeom>
          </p:spPr>
        </p:pic>
        <p:pic>
          <p:nvPicPr>
            <p:cNvPr id="3023" name="image 3023"/>
            <p:cNvPicPr>
              <a:picLocks noChangeAspect="1"/>
            </p:cNvPicPr>
            <p:nvPr/>
          </p:nvPicPr>
          <p:blipFill>
            <a:blip r:embed="rId12"/>
            <a:srcRect/>
            <a:stretch>
              <a:fillRect/>
            </a:stretch>
          </p:blipFill>
          <p:spPr>
            <a:xfrm>
              <a:off x="22206454" y="11472208"/>
              <a:ext cx="722561" cy="2218391"/>
            </a:xfrm>
            <a:prstGeom prst="rect">
              <a:avLst/>
            </a:prstGeom>
          </p:spPr>
        </p:pic>
        <p:pic>
          <p:nvPicPr>
            <p:cNvPr id="3024" name="image 3024"/>
            <p:cNvPicPr>
              <a:picLocks noChangeAspect="1"/>
            </p:cNvPicPr>
            <p:nvPr/>
          </p:nvPicPr>
          <p:blipFill>
            <a:blip r:embed="rId18"/>
            <a:srcRect/>
            <a:stretch>
              <a:fillRect/>
            </a:stretch>
          </p:blipFill>
          <p:spPr>
            <a:xfrm>
              <a:off x="23093811" y="10534145"/>
              <a:ext cx="722561" cy="3156454"/>
            </a:xfrm>
            <a:prstGeom prst="rect">
              <a:avLst/>
            </a:prstGeom>
          </p:spPr>
        </p:pic>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24" name="组合 6024"/>
          <p:cNvGrpSpPr/>
          <p:nvPr/>
        </p:nvGrpSpPr>
        <p:grpSpPr>
          <a:xfrm>
            <a:off x="1282700" y="817245"/>
            <a:ext cx="5609590" cy="990600"/>
            <a:chOff x="1282700" y="817522"/>
            <a:chExt cx="5832312" cy="990600"/>
          </a:xfrm>
        </p:grpSpPr>
        <p:sp>
          <p:nvSpPr>
            <p:cNvPr id="6025" name="Object 6025"/>
            <p:cNvSpPr txBox="1"/>
            <p:nvPr/>
          </p:nvSpPr>
          <p:spPr>
            <a:xfrm>
              <a:off x="2191685" y="817522"/>
              <a:ext cx="4923327" cy="990600"/>
            </a:xfrm>
            <a:prstGeom prst="rect">
              <a:avLst/>
            </a:prstGeom>
          </p:spPr>
          <p:txBody>
            <a:bodyPr vert="horz" rtlCol="0" anchor="t" anchorCtr="0">
              <a:noAutofit/>
            </a:bodyPr>
            <a:lstStyle/>
            <a:p>
              <a:pPr algn="l">
                <a:lnSpc>
                  <a:spcPct val="100000"/>
                </a:lnSpc>
              </a:pPr>
              <a:r>
                <a:rPr lang="zh-CN" altLang="en-US" sz="4800" b="1" i="0" dirty="0">
                  <a:solidFill>
                    <a:srgbClr val="3E3E3E"/>
                  </a:solidFill>
                  <a:latin typeface="微软雅黑" panose="020B0503020204020204" charset="-122"/>
                  <a:ea typeface="微软雅黑" panose="020B0503020204020204" charset="-122"/>
                </a:rPr>
                <a:t>项目演示</a:t>
              </a:r>
            </a:p>
          </p:txBody>
        </p:sp>
        <p:pic>
          <p:nvPicPr>
            <p:cNvPr id="6027" name="image 6027"/>
            <p:cNvPicPr>
              <a:picLocks noChangeAspect="1"/>
            </p:cNvPicPr>
            <p:nvPr/>
          </p:nvPicPr>
          <p:blipFill>
            <a:blip r:embed="rId2"/>
            <a:srcRect/>
            <a:stretch>
              <a:fillRect/>
            </a:stretch>
          </p:blipFill>
          <p:spPr>
            <a:xfrm>
              <a:off x="1562100" y="1028700"/>
              <a:ext cx="609600" cy="711200"/>
            </a:xfrm>
            <a:prstGeom prst="rect">
              <a:avLst/>
            </a:prstGeom>
          </p:spPr>
        </p:pic>
        <p:pic>
          <p:nvPicPr>
            <p:cNvPr id="6028" name="image 6028"/>
            <p:cNvPicPr>
              <a:picLocks noChangeAspect="1"/>
            </p:cNvPicPr>
            <p:nvPr/>
          </p:nvPicPr>
          <p:blipFill>
            <a:blip r:embed="rId3"/>
            <a:srcRect/>
            <a:stretch>
              <a:fillRect/>
            </a:stretch>
          </p:blipFill>
          <p:spPr>
            <a:xfrm>
              <a:off x="1282700" y="1028700"/>
              <a:ext cx="596900" cy="711200"/>
            </a:xfrm>
            <a:prstGeom prst="rect">
              <a:avLst/>
            </a:prstGeom>
          </p:spPr>
        </p:pic>
      </p:grpSp>
      <p:pic>
        <p:nvPicPr>
          <p:cNvPr id="2" name="图片 1" descr="QQ截图20210103220514"/>
          <p:cNvPicPr>
            <a:picLocks noChangeAspect="1"/>
          </p:cNvPicPr>
          <p:nvPr/>
        </p:nvPicPr>
        <p:blipFill>
          <a:blip r:embed="rId4"/>
          <a:stretch>
            <a:fillRect/>
          </a:stretch>
        </p:blipFill>
        <p:spPr>
          <a:xfrm>
            <a:off x="3308350" y="2576195"/>
            <a:ext cx="18209895" cy="856361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24" name="组合 6024"/>
          <p:cNvGrpSpPr/>
          <p:nvPr/>
        </p:nvGrpSpPr>
        <p:grpSpPr>
          <a:xfrm>
            <a:off x="1282700" y="817245"/>
            <a:ext cx="5609590" cy="990600"/>
            <a:chOff x="1282700" y="817522"/>
            <a:chExt cx="5832312" cy="990600"/>
          </a:xfrm>
        </p:grpSpPr>
        <p:sp>
          <p:nvSpPr>
            <p:cNvPr id="6025" name="Object 6025"/>
            <p:cNvSpPr txBox="1"/>
            <p:nvPr/>
          </p:nvSpPr>
          <p:spPr>
            <a:xfrm>
              <a:off x="2191685" y="817522"/>
              <a:ext cx="4923327" cy="990600"/>
            </a:xfrm>
            <a:prstGeom prst="rect">
              <a:avLst/>
            </a:prstGeom>
          </p:spPr>
          <p:txBody>
            <a:bodyPr vert="horz" rtlCol="0" anchor="t" anchorCtr="0">
              <a:noAutofit/>
            </a:bodyPr>
            <a:lstStyle/>
            <a:p>
              <a:pPr algn="l">
                <a:lnSpc>
                  <a:spcPct val="100000"/>
                </a:lnSpc>
              </a:pPr>
              <a:r>
                <a:rPr lang="zh-CN" altLang="en-US" sz="4800" b="1" i="0" dirty="0">
                  <a:solidFill>
                    <a:srgbClr val="3E3E3E"/>
                  </a:solidFill>
                  <a:latin typeface="微软雅黑" panose="020B0503020204020204" charset="-122"/>
                  <a:ea typeface="微软雅黑" panose="020B0503020204020204" charset="-122"/>
                </a:rPr>
                <a:t>项目演示</a:t>
              </a:r>
            </a:p>
          </p:txBody>
        </p:sp>
        <p:pic>
          <p:nvPicPr>
            <p:cNvPr id="6027" name="image 6027"/>
            <p:cNvPicPr>
              <a:picLocks noChangeAspect="1"/>
            </p:cNvPicPr>
            <p:nvPr/>
          </p:nvPicPr>
          <p:blipFill>
            <a:blip r:embed="rId2"/>
            <a:srcRect/>
            <a:stretch>
              <a:fillRect/>
            </a:stretch>
          </p:blipFill>
          <p:spPr>
            <a:xfrm>
              <a:off x="1562100" y="1028700"/>
              <a:ext cx="609600" cy="711200"/>
            </a:xfrm>
            <a:prstGeom prst="rect">
              <a:avLst/>
            </a:prstGeom>
          </p:spPr>
        </p:pic>
        <p:pic>
          <p:nvPicPr>
            <p:cNvPr id="6028" name="image 6028"/>
            <p:cNvPicPr>
              <a:picLocks noChangeAspect="1"/>
            </p:cNvPicPr>
            <p:nvPr/>
          </p:nvPicPr>
          <p:blipFill>
            <a:blip r:embed="rId3"/>
            <a:srcRect/>
            <a:stretch>
              <a:fillRect/>
            </a:stretch>
          </p:blipFill>
          <p:spPr>
            <a:xfrm>
              <a:off x="1282700" y="1028700"/>
              <a:ext cx="596900" cy="711200"/>
            </a:xfrm>
            <a:prstGeom prst="rect">
              <a:avLst/>
            </a:prstGeom>
          </p:spPr>
        </p:pic>
      </p:grpSp>
      <p:pic>
        <p:nvPicPr>
          <p:cNvPr id="3" name="图片 2" descr="QQ截图20210103220541"/>
          <p:cNvPicPr>
            <a:picLocks noChangeAspect="1"/>
          </p:cNvPicPr>
          <p:nvPr/>
        </p:nvPicPr>
        <p:blipFill>
          <a:blip r:embed="rId4"/>
          <a:stretch>
            <a:fillRect/>
          </a:stretch>
        </p:blipFill>
        <p:spPr>
          <a:xfrm>
            <a:off x="1282700" y="2309495"/>
            <a:ext cx="11510010" cy="5394960"/>
          </a:xfrm>
          <a:prstGeom prst="rect">
            <a:avLst/>
          </a:prstGeom>
        </p:spPr>
      </p:pic>
      <p:pic>
        <p:nvPicPr>
          <p:cNvPr id="4" name="图片 3" descr="QQ截图20210103220741"/>
          <p:cNvPicPr>
            <a:picLocks noChangeAspect="1"/>
          </p:cNvPicPr>
          <p:nvPr/>
        </p:nvPicPr>
        <p:blipFill>
          <a:blip r:embed="rId5"/>
          <a:stretch>
            <a:fillRect/>
          </a:stretch>
        </p:blipFill>
        <p:spPr>
          <a:xfrm>
            <a:off x="13096875" y="7847330"/>
            <a:ext cx="11043920" cy="5222875"/>
          </a:xfrm>
          <a:prstGeom prst="rect">
            <a:avLst/>
          </a:prstGeom>
        </p:spPr>
      </p:pic>
      <p:sp>
        <p:nvSpPr>
          <p:cNvPr id="5" name="矩形 4"/>
          <p:cNvSpPr/>
          <p:nvPr/>
        </p:nvSpPr>
        <p:spPr>
          <a:xfrm>
            <a:off x="13218160" y="3853180"/>
            <a:ext cx="10241280" cy="2306955"/>
          </a:xfrm>
          <a:prstGeom prst="rect">
            <a:avLst/>
          </a:prstGeom>
          <a:noFill/>
          <a:ln>
            <a:noFill/>
          </a:ln>
        </p:spPr>
        <p:txBody>
          <a:bodyPr wrap="none" rtlCol="0" anchor="t">
            <a:spAutoFit/>
            <a:scene3d>
              <a:camera prst="orthographicFront"/>
              <a:lightRig rig="threePt" dir="t"/>
            </a:scene3d>
          </a:bodyPr>
          <a:lstStyle/>
          <a:p>
            <a:pPr algn="ctr"/>
            <a:r>
              <a:rPr lang="zh-CN" altLang="en-US" sz="7200" b="1">
                <a:ln/>
                <a:solidFill>
                  <a:schemeClr val="tx1"/>
                </a:solidFill>
                <a:effectLst>
                  <a:outerShdw blurRad="38100" dist="19050" dir="2700000" algn="tl" rotWithShape="0">
                    <a:schemeClr val="dk1">
                      <a:alpha val="40000"/>
                    </a:schemeClr>
                  </a:outerShdw>
                </a:effectLst>
              </a:rPr>
              <a:t>根据演员和导演查询合作</a:t>
            </a:r>
          </a:p>
          <a:p>
            <a:pPr algn="ctr"/>
            <a:r>
              <a:rPr lang="zh-CN" altLang="en-US" sz="7200" b="1">
                <a:ln/>
                <a:solidFill>
                  <a:schemeClr val="tx1"/>
                </a:solidFill>
                <a:effectLst>
                  <a:outerShdw blurRad="38100" dist="19050" dir="2700000" algn="tl" rotWithShape="0">
                    <a:schemeClr val="dk1">
                      <a:alpha val="40000"/>
                    </a:schemeClr>
                  </a:outerShdw>
                </a:effectLst>
              </a:rPr>
              <a:t>次数最多的演员和导演</a:t>
            </a:r>
          </a:p>
        </p:txBody>
      </p:sp>
      <p:sp>
        <p:nvSpPr>
          <p:cNvPr id="6" name="矩形 5"/>
          <p:cNvSpPr/>
          <p:nvPr/>
        </p:nvSpPr>
        <p:spPr>
          <a:xfrm>
            <a:off x="3006090" y="9305290"/>
            <a:ext cx="7498080" cy="2306955"/>
          </a:xfrm>
          <a:prstGeom prst="rect">
            <a:avLst/>
          </a:prstGeom>
          <a:noFill/>
          <a:ln>
            <a:noFill/>
          </a:ln>
        </p:spPr>
        <p:txBody>
          <a:bodyPr wrap="none" rtlCol="0" anchor="t">
            <a:spAutoFit/>
          </a:bodyPr>
          <a:lstStyle/>
          <a:p>
            <a:pPr algn="ctr"/>
            <a:r>
              <a:rPr lang="zh-CN" altLang="en-US" sz="7200" b="1">
                <a:ln/>
                <a:solidFill>
                  <a:schemeClr val="tx1"/>
                </a:solidFill>
                <a:effectLst>
                  <a:outerShdw blurRad="38100" dist="19050" dir="2700000" algn="tl" rotWithShape="0">
                    <a:schemeClr val="dk1">
                      <a:alpha val="40000"/>
                    </a:schemeClr>
                  </a:outerShdw>
                </a:effectLst>
              </a:rPr>
              <a:t>根据数据表中属性</a:t>
            </a:r>
          </a:p>
          <a:p>
            <a:pPr algn="ctr"/>
            <a:r>
              <a:rPr lang="zh-CN" altLang="en-US" sz="7200" b="1">
                <a:ln/>
                <a:solidFill>
                  <a:schemeClr val="tx1"/>
                </a:solidFill>
                <a:effectLst>
                  <a:outerShdw blurRad="38100" dist="19050" dir="2700000" algn="tl" rotWithShape="0">
                    <a:schemeClr val="dk1">
                      <a:alpha val="40000"/>
                    </a:schemeClr>
                  </a:outerShdw>
                </a:effectLst>
              </a:rPr>
              <a:t>进行组合查询</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24" name="组合 6024"/>
          <p:cNvGrpSpPr/>
          <p:nvPr/>
        </p:nvGrpSpPr>
        <p:grpSpPr>
          <a:xfrm>
            <a:off x="1282700" y="817245"/>
            <a:ext cx="10457180" cy="990600"/>
            <a:chOff x="1282700" y="817522"/>
            <a:chExt cx="5832312" cy="990600"/>
          </a:xfrm>
        </p:grpSpPr>
        <p:sp>
          <p:nvSpPr>
            <p:cNvPr id="6025" name="Object 6025"/>
            <p:cNvSpPr txBox="1"/>
            <p:nvPr/>
          </p:nvSpPr>
          <p:spPr>
            <a:xfrm>
              <a:off x="2191685" y="817522"/>
              <a:ext cx="4923327" cy="990600"/>
            </a:xfrm>
            <a:prstGeom prst="rect">
              <a:avLst/>
            </a:prstGeom>
          </p:spPr>
          <p:txBody>
            <a:bodyPr vert="horz" rtlCol="0" anchor="t" anchorCtr="0">
              <a:noAutofit/>
            </a:bodyPr>
            <a:lstStyle/>
            <a:p>
              <a:pPr algn="l">
                <a:lnSpc>
                  <a:spcPct val="100000"/>
                </a:lnSpc>
              </a:pPr>
              <a:r>
                <a:rPr lang="zh-CN" altLang="en-US" sz="4800" b="1" i="0" dirty="0">
                  <a:solidFill>
                    <a:srgbClr val="3E3E3E"/>
                  </a:solidFill>
                  <a:latin typeface="微软雅黑" panose="020B0503020204020204" charset="-122"/>
                  <a:ea typeface="微软雅黑" panose="020B0503020204020204" charset="-122"/>
                </a:rPr>
                <a:t>组员分工</a:t>
              </a:r>
            </a:p>
          </p:txBody>
        </p:sp>
        <p:pic>
          <p:nvPicPr>
            <p:cNvPr id="6027" name="image 6027"/>
            <p:cNvPicPr>
              <a:picLocks noChangeAspect="1"/>
            </p:cNvPicPr>
            <p:nvPr/>
          </p:nvPicPr>
          <p:blipFill>
            <a:blip r:embed="rId3"/>
            <a:srcRect/>
            <a:stretch>
              <a:fillRect/>
            </a:stretch>
          </p:blipFill>
          <p:spPr>
            <a:xfrm>
              <a:off x="1562100" y="1028700"/>
              <a:ext cx="609600" cy="711200"/>
            </a:xfrm>
            <a:prstGeom prst="rect">
              <a:avLst/>
            </a:prstGeom>
          </p:spPr>
        </p:pic>
        <p:pic>
          <p:nvPicPr>
            <p:cNvPr id="6028" name="image 6028"/>
            <p:cNvPicPr>
              <a:picLocks noChangeAspect="1"/>
            </p:cNvPicPr>
            <p:nvPr/>
          </p:nvPicPr>
          <p:blipFill>
            <a:blip r:embed="rId4"/>
            <a:srcRect/>
            <a:stretch>
              <a:fillRect/>
            </a:stretch>
          </p:blipFill>
          <p:spPr>
            <a:xfrm>
              <a:off x="1282700" y="1028700"/>
              <a:ext cx="596900" cy="711200"/>
            </a:xfrm>
            <a:prstGeom prst="rect">
              <a:avLst/>
            </a:prstGeom>
          </p:spPr>
        </p:pic>
      </p:grpSp>
      <p:graphicFrame>
        <p:nvGraphicFramePr>
          <p:cNvPr id="2" name="表格 1"/>
          <p:cNvGraphicFramePr/>
          <p:nvPr>
            <p:custDataLst>
              <p:tags r:id="rId1"/>
            </p:custDataLst>
            <p:extLst>
              <p:ext uri="{D42A27DB-BD31-4B8C-83A1-F6EECF244321}">
                <p14:modId xmlns:p14="http://schemas.microsoft.com/office/powerpoint/2010/main" val="2062734834"/>
              </p:ext>
            </p:extLst>
          </p:nvPr>
        </p:nvGraphicFramePr>
        <p:xfrm>
          <a:off x="3738880" y="2233295"/>
          <a:ext cx="17067530" cy="10766172"/>
        </p:xfrm>
        <a:graphic>
          <a:graphicData uri="http://schemas.openxmlformats.org/drawingml/2006/table">
            <a:tbl>
              <a:tblPr firstRow="1" bandRow="1">
                <a:tableStyleId>{5C22544A-7EE6-4342-B048-85BDC9FD1C3A}</a:tableStyleId>
              </a:tblPr>
              <a:tblGrid>
                <a:gridCol w="8533765">
                  <a:extLst>
                    <a:ext uri="{9D8B030D-6E8A-4147-A177-3AD203B41FA5}">
                      <a16:colId xmlns:a16="http://schemas.microsoft.com/office/drawing/2014/main" val="20000"/>
                    </a:ext>
                  </a:extLst>
                </a:gridCol>
                <a:gridCol w="8533765">
                  <a:extLst>
                    <a:ext uri="{9D8B030D-6E8A-4147-A177-3AD203B41FA5}">
                      <a16:colId xmlns:a16="http://schemas.microsoft.com/office/drawing/2014/main" val="20001"/>
                    </a:ext>
                  </a:extLst>
                </a:gridCol>
              </a:tblGrid>
              <a:tr h="1610360">
                <a:tc>
                  <a:txBody>
                    <a:bodyPr/>
                    <a:lstStyle/>
                    <a:p>
                      <a:pPr algn="ctr">
                        <a:lnSpc>
                          <a:spcPct val="140000"/>
                        </a:lnSpc>
                        <a:buNone/>
                      </a:pPr>
                      <a:r>
                        <a:rPr lang="zh-CN" altLang="en-US" sz="6000"/>
                        <a:t>组员</a:t>
                      </a:r>
                    </a:p>
                  </a:txBody>
                  <a:tcPr/>
                </a:tc>
                <a:tc>
                  <a:txBody>
                    <a:bodyPr/>
                    <a:lstStyle/>
                    <a:p>
                      <a:pPr algn="ctr">
                        <a:lnSpc>
                          <a:spcPct val="140000"/>
                        </a:lnSpc>
                        <a:buNone/>
                      </a:pPr>
                      <a:r>
                        <a:rPr lang="zh-CN" altLang="en-US" sz="6000"/>
                        <a:t>工作内容</a:t>
                      </a:r>
                    </a:p>
                  </a:txBody>
                  <a:tcPr/>
                </a:tc>
                <a:extLst>
                  <a:ext uri="{0D108BD9-81ED-4DB2-BD59-A6C34878D82A}">
                    <a16:rowId xmlns:a16="http://schemas.microsoft.com/office/drawing/2014/main" val="10000"/>
                  </a:ext>
                </a:extLst>
              </a:tr>
              <a:tr h="1610360">
                <a:tc>
                  <a:txBody>
                    <a:bodyPr/>
                    <a:lstStyle/>
                    <a:p>
                      <a:pPr algn="ctr">
                        <a:lnSpc>
                          <a:spcPct val="140000"/>
                        </a:lnSpc>
                        <a:buNone/>
                      </a:pPr>
                      <a:r>
                        <a:rPr lang="zh-CN" altLang="en-US" sz="6000"/>
                        <a:t>姚凯楠</a:t>
                      </a:r>
                    </a:p>
                  </a:txBody>
                  <a:tcPr/>
                </a:tc>
                <a:tc>
                  <a:txBody>
                    <a:bodyPr/>
                    <a:lstStyle/>
                    <a:p>
                      <a:pPr algn="ctr">
                        <a:lnSpc>
                          <a:spcPct val="150000"/>
                        </a:lnSpc>
                        <a:buNone/>
                      </a:pPr>
                      <a:r>
                        <a:rPr lang="zh-CN" altLang="en-US" sz="5400" dirty="0"/>
                        <a:t>图形化数据库后端实现、数据清理（</a:t>
                      </a:r>
                      <a:r>
                        <a:rPr lang="en-US" altLang="zh-CN" sz="5400" dirty="0"/>
                        <a:t>25%</a:t>
                      </a:r>
                      <a:r>
                        <a:rPr lang="zh-CN" altLang="en-US" sz="5400" dirty="0"/>
                        <a:t>）</a:t>
                      </a:r>
                    </a:p>
                  </a:txBody>
                  <a:tcPr/>
                </a:tc>
                <a:extLst>
                  <a:ext uri="{0D108BD9-81ED-4DB2-BD59-A6C34878D82A}">
                    <a16:rowId xmlns:a16="http://schemas.microsoft.com/office/drawing/2014/main" val="10001"/>
                  </a:ext>
                </a:extLst>
              </a:tr>
              <a:tr h="1610360">
                <a:tc>
                  <a:txBody>
                    <a:bodyPr/>
                    <a:lstStyle/>
                    <a:p>
                      <a:pPr algn="ctr">
                        <a:lnSpc>
                          <a:spcPct val="140000"/>
                        </a:lnSpc>
                        <a:buNone/>
                      </a:pPr>
                      <a:r>
                        <a:rPr lang="zh-CN" altLang="en-US" sz="6000"/>
                        <a:t>任冬晨</a:t>
                      </a:r>
                    </a:p>
                  </a:txBody>
                  <a:tcPr/>
                </a:tc>
                <a:tc>
                  <a:txBody>
                    <a:bodyPr/>
                    <a:lstStyle/>
                    <a:p>
                      <a:pPr algn="ctr">
                        <a:lnSpc>
                          <a:spcPct val="150000"/>
                        </a:lnSpc>
                        <a:buNone/>
                      </a:pPr>
                      <a:r>
                        <a:rPr lang="zh-CN" altLang="en-US" sz="5400" b="0" dirty="0"/>
                        <a:t>关系型数据库后端实现、数据爬取（</a:t>
                      </a:r>
                      <a:r>
                        <a:rPr lang="en-US" altLang="zh-CN" sz="5400" b="0" dirty="0"/>
                        <a:t>25%</a:t>
                      </a:r>
                      <a:r>
                        <a:rPr lang="zh-CN" altLang="en-US" sz="5400" b="0" dirty="0"/>
                        <a:t>）</a:t>
                      </a:r>
                    </a:p>
                  </a:txBody>
                  <a:tcPr/>
                </a:tc>
                <a:extLst>
                  <a:ext uri="{0D108BD9-81ED-4DB2-BD59-A6C34878D82A}">
                    <a16:rowId xmlns:a16="http://schemas.microsoft.com/office/drawing/2014/main" val="10002"/>
                  </a:ext>
                </a:extLst>
              </a:tr>
              <a:tr h="1610360">
                <a:tc>
                  <a:txBody>
                    <a:bodyPr/>
                    <a:lstStyle/>
                    <a:p>
                      <a:pPr algn="ctr">
                        <a:lnSpc>
                          <a:spcPct val="140000"/>
                        </a:lnSpc>
                        <a:buNone/>
                      </a:pPr>
                      <a:r>
                        <a:rPr lang="zh-CN" altLang="en-US" sz="6000"/>
                        <a:t>刘祎康</a:t>
                      </a:r>
                    </a:p>
                  </a:txBody>
                  <a:tcPr/>
                </a:tc>
                <a:tc>
                  <a:txBody>
                    <a:bodyPr/>
                    <a:lstStyle/>
                    <a:p>
                      <a:pPr algn="ctr">
                        <a:buNone/>
                      </a:pPr>
                      <a:r>
                        <a:rPr lang="zh-CN" altLang="en-US" sz="5400" dirty="0"/>
                        <a:t>分布式文件系统数据库后端实现（</a:t>
                      </a:r>
                      <a:r>
                        <a:rPr lang="en-US" altLang="zh-CN" sz="5400" dirty="0"/>
                        <a:t>25%)</a:t>
                      </a:r>
                      <a:endParaRPr lang="zh-CN" altLang="en-US" sz="5400" dirty="0"/>
                    </a:p>
                  </a:txBody>
                  <a:tcPr/>
                </a:tc>
                <a:extLst>
                  <a:ext uri="{0D108BD9-81ED-4DB2-BD59-A6C34878D82A}">
                    <a16:rowId xmlns:a16="http://schemas.microsoft.com/office/drawing/2014/main" val="10003"/>
                  </a:ext>
                </a:extLst>
              </a:tr>
              <a:tr h="1610360">
                <a:tc>
                  <a:txBody>
                    <a:bodyPr/>
                    <a:lstStyle/>
                    <a:p>
                      <a:pPr algn="ctr">
                        <a:lnSpc>
                          <a:spcPct val="140000"/>
                        </a:lnSpc>
                        <a:buNone/>
                      </a:pPr>
                      <a:r>
                        <a:rPr lang="zh-CN" altLang="en-US" sz="6000"/>
                        <a:t>陈磊</a:t>
                      </a:r>
                    </a:p>
                  </a:txBody>
                  <a:tcPr/>
                </a:tc>
                <a:tc>
                  <a:txBody>
                    <a:bodyPr/>
                    <a:lstStyle/>
                    <a:p>
                      <a:pPr algn="ctr">
                        <a:buNone/>
                      </a:pPr>
                      <a:r>
                        <a:rPr lang="zh-CN" altLang="en-US" sz="5400" dirty="0"/>
                        <a:t>分布式文件系统环境搭建、查询程序前端页面实现</a:t>
                      </a:r>
                      <a:r>
                        <a:rPr lang="en-US" altLang="zh-CN" sz="5400" dirty="0"/>
                        <a:t>(25%)</a:t>
                      </a:r>
                      <a:endParaRPr lang="zh-CN" altLang="en-US" sz="5400"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801" name="image 1801"/>
          <p:cNvPicPr>
            <a:picLocks noChangeAspect="1"/>
          </p:cNvPicPr>
          <p:nvPr/>
        </p:nvPicPr>
        <p:blipFill>
          <a:blip r:embed="rId2"/>
          <a:srcRect/>
          <a:stretch>
            <a:fillRect/>
          </a:stretch>
        </p:blipFill>
        <p:spPr>
          <a:xfrm>
            <a:off x="0" y="0"/>
            <a:ext cx="24384000" cy="13716000"/>
          </a:xfrm>
          <a:prstGeom prst="rect">
            <a:avLst/>
          </a:prstGeom>
        </p:spPr>
      </p:pic>
      <p:sp>
        <p:nvSpPr>
          <p:cNvPr id="1802" name="Object 1802"/>
          <p:cNvSpPr txBox="1"/>
          <p:nvPr/>
        </p:nvSpPr>
        <p:spPr>
          <a:xfrm>
            <a:off x="1751387" y="3460187"/>
            <a:ext cx="11586367" cy="2247900"/>
          </a:xfrm>
          <a:prstGeom prst="rect">
            <a:avLst/>
          </a:prstGeom>
        </p:spPr>
        <p:txBody>
          <a:bodyPr vert="horz" rtlCol="0" anchor="t" anchorCtr="0">
            <a:noAutofit/>
          </a:bodyPr>
          <a:lstStyle/>
          <a:p>
            <a:pPr algn="l">
              <a:lnSpc>
                <a:spcPct val="100000"/>
              </a:lnSpc>
            </a:pPr>
            <a:r>
              <a:rPr lang="zh-CN" sz="14700" b="0" i="0" dirty="0">
                <a:solidFill>
                  <a:srgbClr val="FFFFFF"/>
                </a:solidFill>
                <a:latin typeface="OPPOSans-H" panose="00020600040101010101"/>
                <a:ea typeface="OPPOSans-H" panose="00020600040101010101"/>
              </a:rPr>
              <a:t>THANKS</a:t>
            </a:r>
            <a:endParaRPr lang="zh-CN" altLang="en-US"/>
          </a:p>
        </p:txBody>
      </p:sp>
      <p:sp>
        <p:nvSpPr>
          <p:cNvPr id="1803" name="Object 1803"/>
          <p:cNvSpPr txBox="1"/>
          <p:nvPr/>
        </p:nvSpPr>
        <p:spPr>
          <a:xfrm>
            <a:off x="1779302" y="5653928"/>
            <a:ext cx="8241490" cy="1397000"/>
          </a:xfrm>
          <a:prstGeom prst="rect">
            <a:avLst/>
          </a:prstGeom>
        </p:spPr>
        <p:txBody>
          <a:bodyPr vert="horz" rtlCol="0" anchor="t" anchorCtr="0">
            <a:noAutofit/>
          </a:bodyPr>
          <a:lstStyle/>
          <a:p>
            <a:pPr algn="l">
              <a:lnSpc>
                <a:spcPct val="100000"/>
              </a:lnSpc>
            </a:pPr>
            <a:r>
              <a:rPr lang="zh-CN" sz="9200" b="0" i="0" dirty="0">
                <a:solidFill>
                  <a:srgbClr val="FFFFFF"/>
                </a:solidFill>
                <a:latin typeface="OPPOSans-H" panose="00020600040101010101"/>
                <a:ea typeface="OPPOSans-H" panose="00020600040101010101"/>
              </a:rPr>
              <a:t>谢谢观看</a:t>
            </a:r>
            <a:endParaRPr lang="zh-CN" altLang="en-US"/>
          </a:p>
        </p:txBody>
      </p:sp>
      <p:pic>
        <p:nvPicPr>
          <p:cNvPr id="1804" name="image 1804"/>
          <p:cNvPicPr>
            <a:picLocks noChangeAspect="1"/>
          </p:cNvPicPr>
          <p:nvPr/>
        </p:nvPicPr>
        <p:blipFill>
          <a:blip r:embed="rId3"/>
          <a:srcRect/>
          <a:stretch>
            <a:fillRect/>
          </a:stretch>
        </p:blipFill>
        <p:spPr>
          <a:xfrm>
            <a:off x="1715900" y="9581029"/>
            <a:ext cx="5672977" cy="1147202"/>
          </a:xfrm>
          <a:prstGeom prst="rect">
            <a:avLst/>
          </a:prstGeom>
        </p:spPr>
      </p:pic>
      <p:sp>
        <p:nvSpPr>
          <p:cNvPr id="1805" name="Object 1805"/>
          <p:cNvSpPr txBox="1"/>
          <p:nvPr/>
        </p:nvSpPr>
        <p:spPr>
          <a:xfrm>
            <a:off x="1848165" y="9712807"/>
            <a:ext cx="5283403" cy="723899"/>
          </a:xfrm>
          <a:prstGeom prst="rect">
            <a:avLst/>
          </a:prstGeom>
        </p:spPr>
        <p:txBody>
          <a:bodyPr vert="horz" rtlCol="0" anchor="t" anchorCtr="0">
            <a:noAutofit/>
          </a:bodyPr>
          <a:lstStyle/>
          <a:p>
            <a:pPr algn="l">
              <a:lnSpc>
                <a:spcPct val="100000"/>
              </a:lnSpc>
            </a:pPr>
            <a:endParaRPr lang="zh-CN" altLang="en-US" dirty="0"/>
          </a:p>
        </p:txBody>
      </p:sp>
      <p:pic>
        <p:nvPicPr>
          <p:cNvPr id="1806" name="image 1806"/>
          <p:cNvPicPr>
            <a:picLocks noChangeAspect="1"/>
          </p:cNvPicPr>
          <p:nvPr/>
        </p:nvPicPr>
        <p:blipFill>
          <a:blip r:embed="rId4"/>
          <a:srcRect/>
          <a:stretch>
            <a:fillRect/>
          </a:stretch>
        </p:blipFill>
        <p:spPr>
          <a:xfrm>
            <a:off x="6808974" y="9845768"/>
            <a:ext cx="340378" cy="605117"/>
          </a:xfrm>
          <a:prstGeom prst="rect">
            <a:avLst/>
          </a:prstGeom>
        </p:spPr>
      </p:pic>
      <p:pic>
        <p:nvPicPr>
          <p:cNvPr id="1807" name="image 1807"/>
          <p:cNvPicPr>
            <a:picLocks noChangeAspect="1"/>
          </p:cNvPicPr>
          <p:nvPr/>
        </p:nvPicPr>
        <p:blipFill>
          <a:blip r:embed="rId5"/>
          <a:srcRect/>
          <a:stretch>
            <a:fillRect/>
          </a:stretch>
        </p:blipFill>
        <p:spPr>
          <a:xfrm>
            <a:off x="2207558" y="7311838"/>
            <a:ext cx="605117" cy="605117"/>
          </a:xfrm>
          <a:prstGeom prst="rect">
            <a:avLst/>
          </a:prstGeom>
        </p:spPr>
      </p:pic>
      <p:pic>
        <p:nvPicPr>
          <p:cNvPr id="1808" name="image 1808"/>
          <p:cNvPicPr>
            <a:picLocks noChangeAspect="1"/>
          </p:cNvPicPr>
          <p:nvPr/>
        </p:nvPicPr>
        <p:blipFill>
          <a:blip r:embed="rId6"/>
          <a:srcRect/>
          <a:stretch>
            <a:fillRect/>
          </a:stretch>
        </p:blipFill>
        <p:spPr>
          <a:xfrm>
            <a:off x="1917606" y="7311838"/>
            <a:ext cx="605117" cy="605117"/>
          </a:xfrm>
          <a:prstGeom prst="rect">
            <a:avLst/>
          </a:prstGeom>
        </p:spPr>
      </p:pic>
      <p:pic>
        <p:nvPicPr>
          <p:cNvPr id="1809" name="image 1809"/>
          <p:cNvPicPr>
            <a:picLocks noChangeAspect="1"/>
          </p:cNvPicPr>
          <p:nvPr/>
        </p:nvPicPr>
        <p:blipFill>
          <a:blip r:embed="rId7"/>
          <a:srcRect/>
          <a:stretch>
            <a:fillRect/>
          </a:stretch>
        </p:blipFill>
        <p:spPr>
          <a:xfrm>
            <a:off x="10477500" y="2445683"/>
            <a:ext cx="13690786" cy="955581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1" name="image 201"/>
          <p:cNvPicPr>
            <a:picLocks noChangeAspect="1"/>
          </p:cNvPicPr>
          <p:nvPr/>
        </p:nvPicPr>
        <p:blipFill>
          <a:blip r:embed="rId2"/>
          <a:srcRect/>
          <a:stretch>
            <a:fillRect/>
          </a:stretch>
        </p:blipFill>
        <p:spPr>
          <a:xfrm>
            <a:off x="15100300" y="2921000"/>
            <a:ext cx="4800600" cy="2374900"/>
          </a:xfrm>
          <a:prstGeom prst="rect">
            <a:avLst/>
          </a:prstGeom>
        </p:spPr>
      </p:pic>
      <p:pic>
        <p:nvPicPr>
          <p:cNvPr id="202" name="image 202"/>
          <p:cNvPicPr>
            <a:picLocks noChangeAspect="1"/>
          </p:cNvPicPr>
          <p:nvPr/>
        </p:nvPicPr>
        <p:blipFill>
          <a:blip r:embed="rId3"/>
          <a:srcRect/>
          <a:stretch>
            <a:fillRect/>
          </a:stretch>
        </p:blipFill>
        <p:spPr>
          <a:xfrm>
            <a:off x="15087600" y="5245100"/>
            <a:ext cx="4800600" cy="2400300"/>
          </a:xfrm>
          <a:prstGeom prst="rect">
            <a:avLst/>
          </a:prstGeom>
        </p:spPr>
      </p:pic>
      <p:pic>
        <p:nvPicPr>
          <p:cNvPr id="204" name="image 204"/>
          <p:cNvPicPr>
            <a:picLocks noChangeAspect="1"/>
          </p:cNvPicPr>
          <p:nvPr/>
        </p:nvPicPr>
        <p:blipFill>
          <a:blip r:embed="rId4"/>
          <a:srcRect/>
          <a:stretch>
            <a:fillRect/>
          </a:stretch>
        </p:blipFill>
        <p:spPr>
          <a:xfrm>
            <a:off x="3517900" y="0"/>
            <a:ext cx="9423400" cy="8991600"/>
          </a:xfrm>
          <a:prstGeom prst="rect">
            <a:avLst/>
          </a:prstGeom>
        </p:spPr>
      </p:pic>
      <p:pic>
        <p:nvPicPr>
          <p:cNvPr id="205" name="image 205"/>
          <p:cNvPicPr>
            <a:picLocks noChangeAspect="1"/>
          </p:cNvPicPr>
          <p:nvPr/>
        </p:nvPicPr>
        <p:blipFill>
          <a:blip r:embed="rId5"/>
          <a:srcRect/>
          <a:stretch>
            <a:fillRect/>
          </a:stretch>
        </p:blipFill>
        <p:spPr>
          <a:xfrm>
            <a:off x="2082800" y="0"/>
            <a:ext cx="9423400" cy="8991600"/>
          </a:xfrm>
          <a:prstGeom prst="rect">
            <a:avLst/>
          </a:prstGeom>
        </p:spPr>
      </p:pic>
      <p:pic>
        <p:nvPicPr>
          <p:cNvPr id="206" name="image 206"/>
          <p:cNvPicPr>
            <a:picLocks noChangeAspect="1"/>
          </p:cNvPicPr>
          <p:nvPr/>
        </p:nvPicPr>
        <p:blipFill>
          <a:blip r:embed="rId6"/>
          <a:srcRect/>
          <a:stretch>
            <a:fillRect/>
          </a:stretch>
        </p:blipFill>
        <p:spPr>
          <a:xfrm>
            <a:off x="1803400" y="5156200"/>
            <a:ext cx="10515600" cy="7099300"/>
          </a:xfrm>
          <a:prstGeom prst="rect">
            <a:avLst/>
          </a:prstGeom>
        </p:spPr>
      </p:pic>
      <p:grpSp>
        <p:nvGrpSpPr>
          <p:cNvPr id="207" name="组合 207"/>
          <p:cNvGrpSpPr/>
          <p:nvPr/>
        </p:nvGrpSpPr>
        <p:grpSpPr>
          <a:xfrm>
            <a:off x="3418260" y="2018258"/>
            <a:ext cx="5232874" cy="2192804"/>
            <a:chOff x="3418260" y="2018258"/>
            <a:chExt cx="5232874" cy="2192804"/>
          </a:xfrm>
        </p:grpSpPr>
        <p:sp>
          <p:nvSpPr>
            <p:cNvPr id="208" name="Object 208"/>
            <p:cNvSpPr txBox="1"/>
            <p:nvPr/>
          </p:nvSpPr>
          <p:spPr>
            <a:xfrm>
              <a:off x="4060166" y="1942058"/>
              <a:ext cx="3931658" cy="1308100"/>
            </a:xfrm>
            <a:prstGeom prst="rect">
              <a:avLst/>
            </a:prstGeom>
          </p:spPr>
          <p:txBody>
            <a:bodyPr vert="horz" rtlCol="0" anchor="t" anchorCtr="0">
              <a:noAutofit/>
            </a:bodyPr>
            <a:lstStyle/>
            <a:p>
              <a:pPr algn="ctr">
                <a:lnSpc>
                  <a:spcPct val="100000"/>
                </a:lnSpc>
              </a:pPr>
              <a:r>
                <a:rPr lang="zh-CN" sz="8570" b="0" i="0" dirty="0">
                  <a:solidFill>
                    <a:srgbClr val="0F6AA0"/>
                  </a:solidFill>
                  <a:latin typeface="OPPOSans-H" panose="00020600040101010101"/>
                  <a:ea typeface="OPPOSans-H" panose="00020600040101010101"/>
                </a:rPr>
                <a:t>目录</a:t>
              </a:r>
              <a:endParaRPr lang="zh-CN" altLang="en-US"/>
            </a:p>
          </p:txBody>
        </p:sp>
        <p:sp>
          <p:nvSpPr>
            <p:cNvPr id="209" name="Object 209"/>
            <p:cNvSpPr txBox="1"/>
            <p:nvPr/>
          </p:nvSpPr>
          <p:spPr>
            <a:xfrm>
              <a:off x="3418260" y="3372862"/>
              <a:ext cx="5232874" cy="762000"/>
            </a:xfrm>
            <a:prstGeom prst="rect">
              <a:avLst/>
            </a:prstGeom>
          </p:spPr>
          <p:txBody>
            <a:bodyPr vert="horz" rtlCol="0" anchor="t" anchorCtr="0">
              <a:noAutofit/>
            </a:bodyPr>
            <a:lstStyle/>
            <a:p>
              <a:pPr algn="ctr">
                <a:lnSpc>
                  <a:spcPct val="100000"/>
                </a:lnSpc>
              </a:pPr>
              <a:r>
                <a:rPr lang="zh-CN" sz="4970" b="0" i="0" dirty="0">
                  <a:solidFill>
                    <a:srgbClr val="0F6AA0"/>
                  </a:solidFill>
                  <a:latin typeface="OPPOSans-R" panose="00020600040101010101"/>
                  <a:ea typeface="OPPOSans-R" panose="00020600040101010101"/>
                </a:rPr>
                <a:t>CONTENTS</a:t>
              </a:r>
              <a:endParaRPr lang="zh-CN" altLang="en-US"/>
            </a:p>
          </p:txBody>
        </p:sp>
      </p:grpSp>
      <p:grpSp>
        <p:nvGrpSpPr>
          <p:cNvPr id="2010" name="组合 2010"/>
          <p:cNvGrpSpPr/>
          <p:nvPr/>
        </p:nvGrpSpPr>
        <p:grpSpPr>
          <a:xfrm>
            <a:off x="13026137" y="2235200"/>
            <a:ext cx="3715638" cy="2426079"/>
            <a:chOff x="13026137" y="2235200"/>
            <a:chExt cx="3715638" cy="2426079"/>
          </a:xfrm>
        </p:grpSpPr>
        <p:sp>
          <p:nvSpPr>
            <p:cNvPr id="2011" name="Object 2011"/>
            <p:cNvSpPr txBox="1"/>
            <p:nvPr/>
          </p:nvSpPr>
          <p:spPr>
            <a:xfrm>
              <a:off x="13026137" y="3962779"/>
              <a:ext cx="3715638" cy="698500"/>
            </a:xfrm>
            <a:prstGeom prst="rect">
              <a:avLst/>
            </a:prstGeom>
          </p:spPr>
          <p:txBody>
            <a:bodyPr vert="horz" rtlCol="0" anchor="t" anchorCtr="0">
              <a:noAutofit/>
            </a:bodyPr>
            <a:lstStyle/>
            <a:p>
              <a:pPr algn="ctr">
                <a:lnSpc>
                  <a:spcPct val="100000"/>
                </a:lnSpc>
              </a:pPr>
              <a:r>
                <a:rPr lang="zh-CN" sz="3600" b="0" i="0" dirty="0">
                  <a:solidFill>
                    <a:srgbClr val="3E3E3E"/>
                  </a:solidFill>
                  <a:latin typeface="OPPOSans-R" panose="00020600040101010101"/>
                  <a:ea typeface="OPPOSans-R" panose="00020600040101010101"/>
                </a:rPr>
                <a:t>数据获取与爬虫</a:t>
              </a:r>
            </a:p>
          </p:txBody>
        </p:sp>
        <p:pic>
          <p:nvPicPr>
            <p:cNvPr id="2013" name="image 2013"/>
            <p:cNvPicPr>
              <a:picLocks noChangeAspect="1"/>
            </p:cNvPicPr>
            <p:nvPr/>
          </p:nvPicPr>
          <p:blipFill>
            <a:blip r:embed="rId7">
              <a:alphaModFix amt="27058"/>
            </a:blip>
            <a:srcRect/>
            <a:stretch>
              <a:fillRect/>
            </a:stretch>
          </p:blipFill>
          <p:spPr>
            <a:xfrm>
              <a:off x="14135100" y="2235200"/>
              <a:ext cx="1625600" cy="1625600"/>
            </a:xfrm>
            <a:prstGeom prst="rect">
              <a:avLst/>
            </a:prstGeom>
          </p:spPr>
        </p:pic>
        <p:pic>
          <p:nvPicPr>
            <p:cNvPr id="2014" name="image 2014"/>
            <p:cNvPicPr>
              <a:picLocks noChangeAspect="1"/>
            </p:cNvPicPr>
            <p:nvPr/>
          </p:nvPicPr>
          <p:blipFill>
            <a:blip r:embed="rId8"/>
            <a:srcRect/>
            <a:stretch>
              <a:fillRect/>
            </a:stretch>
          </p:blipFill>
          <p:spPr>
            <a:xfrm>
              <a:off x="14224000" y="2324100"/>
              <a:ext cx="1447800" cy="1460500"/>
            </a:xfrm>
            <a:prstGeom prst="rect">
              <a:avLst/>
            </a:prstGeom>
          </p:spPr>
        </p:pic>
        <p:sp>
          <p:nvSpPr>
            <p:cNvPr id="2015" name="Object 2015"/>
            <p:cNvSpPr txBox="1"/>
            <p:nvPr/>
          </p:nvSpPr>
          <p:spPr>
            <a:xfrm>
              <a:off x="14332515" y="2578100"/>
              <a:ext cx="1230769" cy="787399"/>
            </a:xfrm>
            <a:prstGeom prst="rect">
              <a:avLst/>
            </a:prstGeom>
          </p:spPr>
          <p:txBody>
            <a:bodyPr vert="horz" rtlCol="0" anchor="t" anchorCtr="0">
              <a:noAutofit/>
            </a:bodyPr>
            <a:lstStyle/>
            <a:p>
              <a:pPr algn="ctr">
                <a:lnSpc>
                  <a:spcPct val="100000"/>
                </a:lnSpc>
              </a:pPr>
              <a:r>
                <a:rPr lang="zh-CN" sz="5170" b="0" i="0" dirty="0">
                  <a:solidFill>
                    <a:srgbClr val="FFFFFF"/>
                  </a:solidFill>
                  <a:latin typeface="OPPOSans-H" panose="00020600040101010101"/>
                  <a:ea typeface="OPPOSans-H" panose="00020600040101010101"/>
                </a:rPr>
                <a:t>01</a:t>
              </a:r>
              <a:endParaRPr lang="zh-CN" altLang="en-US"/>
            </a:p>
          </p:txBody>
        </p:sp>
      </p:grpSp>
      <p:grpSp>
        <p:nvGrpSpPr>
          <p:cNvPr id="2016" name="组合 2016"/>
          <p:cNvGrpSpPr/>
          <p:nvPr/>
        </p:nvGrpSpPr>
        <p:grpSpPr>
          <a:xfrm>
            <a:off x="12875034" y="6959600"/>
            <a:ext cx="4099915" cy="2546350"/>
            <a:chOff x="12875034" y="6959600"/>
            <a:chExt cx="4099915" cy="2546350"/>
          </a:xfrm>
        </p:grpSpPr>
        <p:sp>
          <p:nvSpPr>
            <p:cNvPr id="2017" name="Object 2017"/>
            <p:cNvSpPr txBox="1"/>
            <p:nvPr/>
          </p:nvSpPr>
          <p:spPr>
            <a:xfrm>
              <a:off x="12875034" y="8807450"/>
              <a:ext cx="4099915" cy="698500"/>
            </a:xfrm>
            <a:prstGeom prst="rect">
              <a:avLst/>
            </a:prstGeom>
          </p:spPr>
          <p:txBody>
            <a:bodyPr vert="horz" rtlCol="0" anchor="t" anchorCtr="0">
              <a:noAutofit/>
            </a:bodyPr>
            <a:lstStyle/>
            <a:p>
              <a:pPr algn="ctr">
                <a:lnSpc>
                  <a:spcPct val="100000"/>
                </a:lnSpc>
              </a:pPr>
              <a:r>
                <a:rPr lang="zh-CN" sz="4000" b="0" i="0" dirty="0">
                  <a:solidFill>
                    <a:srgbClr val="3E3E3E"/>
                  </a:solidFill>
                  <a:latin typeface="OPPOSans-R" panose="00020600040101010101"/>
                  <a:ea typeface="OPPOSans-R" panose="00020600040101010101"/>
                </a:rPr>
                <a:t>存储与查询优化</a:t>
              </a:r>
            </a:p>
          </p:txBody>
        </p:sp>
        <p:pic>
          <p:nvPicPr>
            <p:cNvPr id="2019" name="image 2019"/>
            <p:cNvPicPr>
              <a:picLocks noChangeAspect="1"/>
            </p:cNvPicPr>
            <p:nvPr/>
          </p:nvPicPr>
          <p:blipFill>
            <a:blip r:embed="rId9">
              <a:alphaModFix amt="27058"/>
            </a:blip>
            <a:srcRect/>
            <a:stretch>
              <a:fillRect/>
            </a:stretch>
          </p:blipFill>
          <p:spPr>
            <a:xfrm>
              <a:off x="14135100" y="6959600"/>
              <a:ext cx="1612900" cy="1625600"/>
            </a:xfrm>
            <a:prstGeom prst="rect">
              <a:avLst/>
            </a:prstGeom>
          </p:spPr>
        </p:pic>
        <p:pic>
          <p:nvPicPr>
            <p:cNvPr id="2020" name="image 2020"/>
            <p:cNvPicPr>
              <a:picLocks noChangeAspect="1"/>
            </p:cNvPicPr>
            <p:nvPr/>
          </p:nvPicPr>
          <p:blipFill>
            <a:blip r:embed="rId10"/>
            <a:srcRect/>
            <a:stretch>
              <a:fillRect/>
            </a:stretch>
          </p:blipFill>
          <p:spPr>
            <a:xfrm>
              <a:off x="14211300" y="7048500"/>
              <a:ext cx="1447800" cy="1447800"/>
            </a:xfrm>
            <a:prstGeom prst="rect">
              <a:avLst/>
            </a:prstGeom>
          </p:spPr>
        </p:pic>
        <p:sp>
          <p:nvSpPr>
            <p:cNvPr id="2021" name="Object 2021"/>
            <p:cNvSpPr txBox="1"/>
            <p:nvPr/>
          </p:nvSpPr>
          <p:spPr>
            <a:xfrm>
              <a:off x="14213369" y="7302500"/>
              <a:ext cx="1456361" cy="787399"/>
            </a:xfrm>
            <a:prstGeom prst="rect">
              <a:avLst/>
            </a:prstGeom>
          </p:spPr>
          <p:txBody>
            <a:bodyPr vert="horz" rtlCol="0" anchor="t" anchorCtr="0">
              <a:noAutofit/>
            </a:bodyPr>
            <a:lstStyle/>
            <a:p>
              <a:pPr algn="ctr">
                <a:lnSpc>
                  <a:spcPct val="100000"/>
                </a:lnSpc>
              </a:pPr>
              <a:r>
                <a:rPr lang="zh-CN" sz="5170" b="0" i="0" dirty="0">
                  <a:solidFill>
                    <a:srgbClr val="FFFFFF"/>
                  </a:solidFill>
                  <a:latin typeface="OPPOSans-H" panose="00020600040101010101"/>
                  <a:ea typeface="OPPOSans-H" panose="00020600040101010101"/>
                </a:rPr>
                <a:t>03</a:t>
              </a:r>
              <a:endParaRPr lang="zh-CN" altLang="en-US"/>
            </a:p>
          </p:txBody>
        </p:sp>
      </p:grpSp>
      <p:grpSp>
        <p:nvGrpSpPr>
          <p:cNvPr id="2022" name="组合 2022"/>
          <p:cNvGrpSpPr/>
          <p:nvPr/>
        </p:nvGrpSpPr>
        <p:grpSpPr>
          <a:xfrm>
            <a:off x="18231923" y="4292600"/>
            <a:ext cx="3312553" cy="2577912"/>
            <a:chOff x="18231923" y="4292600"/>
            <a:chExt cx="3312553" cy="2577912"/>
          </a:xfrm>
        </p:grpSpPr>
        <p:pic>
          <p:nvPicPr>
            <p:cNvPr id="2023" name="image 2023"/>
            <p:cNvPicPr>
              <a:picLocks noChangeAspect="1"/>
            </p:cNvPicPr>
            <p:nvPr/>
          </p:nvPicPr>
          <p:blipFill>
            <a:blip r:embed="rId11">
              <a:alphaModFix amt="27058"/>
            </a:blip>
            <a:srcRect/>
            <a:stretch>
              <a:fillRect/>
            </a:stretch>
          </p:blipFill>
          <p:spPr>
            <a:xfrm>
              <a:off x="19138900" y="4292600"/>
              <a:ext cx="1625600" cy="1625600"/>
            </a:xfrm>
            <a:prstGeom prst="rect">
              <a:avLst/>
            </a:prstGeom>
          </p:spPr>
        </p:pic>
        <p:pic>
          <p:nvPicPr>
            <p:cNvPr id="2024" name="image 2024"/>
            <p:cNvPicPr>
              <a:picLocks noChangeAspect="1"/>
            </p:cNvPicPr>
            <p:nvPr/>
          </p:nvPicPr>
          <p:blipFill>
            <a:blip r:embed="rId12"/>
            <a:srcRect/>
            <a:stretch>
              <a:fillRect/>
            </a:stretch>
          </p:blipFill>
          <p:spPr>
            <a:xfrm>
              <a:off x="19227800" y="4381500"/>
              <a:ext cx="1447800" cy="1460500"/>
            </a:xfrm>
            <a:prstGeom prst="rect">
              <a:avLst/>
            </a:prstGeom>
          </p:spPr>
        </p:pic>
        <p:sp>
          <p:nvSpPr>
            <p:cNvPr id="2025" name="Object 2025"/>
            <p:cNvSpPr txBox="1"/>
            <p:nvPr/>
          </p:nvSpPr>
          <p:spPr>
            <a:xfrm>
              <a:off x="19255010" y="4635500"/>
              <a:ext cx="1393378" cy="787399"/>
            </a:xfrm>
            <a:prstGeom prst="rect">
              <a:avLst/>
            </a:prstGeom>
          </p:spPr>
          <p:txBody>
            <a:bodyPr vert="horz" rtlCol="0" anchor="t" anchorCtr="0">
              <a:noAutofit/>
            </a:bodyPr>
            <a:lstStyle/>
            <a:p>
              <a:pPr algn="ctr">
                <a:lnSpc>
                  <a:spcPct val="100000"/>
                </a:lnSpc>
              </a:pPr>
              <a:r>
                <a:rPr lang="zh-CN" sz="5170" b="0" i="0" dirty="0">
                  <a:solidFill>
                    <a:srgbClr val="FFFFFF"/>
                  </a:solidFill>
                  <a:latin typeface="OPPOSans-H" panose="00020600040101010101"/>
                  <a:ea typeface="OPPOSans-H" panose="00020600040101010101"/>
                </a:rPr>
                <a:t>02</a:t>
              </a:r>
              <a:endParaRPr lang="zh-CN" altLang="en-US"/>
            </a:p>
          </p:txBody>
        </p:sp>
        <p:sp>
          <p:nvSpPr>
            <p:cNvPr id="2027" name="Object 2027"/>
            <p:cNvSpPr txBox="1"/>
            <p:nvPr/>
          </p:nvSpPr>
          <p:spPr>
            <a:xfrm>
              <a:off x="18231923" y="6172012"/>
              <a:ext cx="3312553" cy="698500"/>
            </a:xfrm>
            <a:prstGeom prst="rect">
              <a:avLst/>
            </a:prstGeom>
          </p:spPr>
          <p:txBody>
            <a:bodyPr vert="horz" rtlCol="0" anchor="t" anchorCtr="0">
              <a:noAutofit/>
            </a:bodyPr>
            <a:lstStyle/>
            <a:p>
              <a:pPr algn="ctr">
                <a:lnSpc>
                  <a:spcPct val="100000"/>
                </a:lnSpc>
              </a:pPr>
              <a:r>
                <a:rPr lang="en-US" altLang="zh-CN" sz="3600" b="0" i="0" dirty="0">
                  <a:solidFill>
                    <a:srgbClr val="3E3E3E"/>
                  </a:solidFill>
                  <a:latin typeface="OPPOSans-R" panose="00020600040101010101"/>
                  <a:ea typeface="OPPOSans-R" panose="00020600040101010101"/>
                </a:rPr>
                <a:t>ETL</a:t>
              </a:r>
              <a:r>
                <a:rPr lang="zh-CN" altLang="en-US" sz="3600" b="0" i="0" dirty="0">
                  <a:solidFill>
                    <a:srgbClr val="3E3E3E"/>
                  </a:solidFill>
                  <a:latin typeface="OPPOSans-R" panose="00020600040101010101"/>
                  <a:ea typeface="OPPOSans-R" panose="00020600040101010101"/>
                </a:rPr>
                <a:t>与数据清洗</a:t>
              </a:r>
            </a:p>
          </p:txBody>
        </p:sp>
      </p:grpSp>
      <p:grpSp>
        <p:nvGrpSpPr>
          <p:cNvPr id="2" name="组合 2010"/>
          <p:cNvGrpSpPr/>
          <p:nvPr/>
        </p:nvGrpSpPr>
        <p:grpSpPr>
          <a:xfrm>
            <a:off x="18093437" y="8585200"/>
            <a:ext cx="3715638" cy="2426079"/>
            <a:chOff x="13026137" y="2235200"/>
            <a:chExt cx="3715638" cy="2426079"/>
          </a:xfrm>
        </p:grpSpPr>
        <p:sp>
          <p:nvSpPr>
            <p:cNvPr id="3" name="Object 2011"/>
            <p:cNvSpPr txBox="1"/>
            <p:nvPr/>
          </p:nvSpPr>
          <p:spPr>
            <a:xfrm>
              <a:off x="13026137" y="3962779"/>
              <a:ext cx="3715638" cy="698500"/>
            </a:xfrm>
            <a:prstGeom prst="rect">
              <a:avLst/>
            </a:prstGeom>
          </p:spPr>
          <p:txBody>
            <a:bodyPr vert="horz" rtlCol="0" anchor="t" anchorCtr="0">
              <a:noAutofit/>
            </a:bodyPr>
            <a:lstStyle/>
            <a:p>
              <a:pPr algn="ctr">
                <a:lnSpc>
                  <a:spcPct val="100000"/>
                </a:lnSpc>
              </a:pPr>
              <a:r>
                <a:rPr lang="zh-CN" sz="3600" b="0" i="0" dirty="0">
                  <a:solidFill>
                    <a:srgbClr val="3E3E3E"/>
                  </a:solidFill>
                  <a:latin typeface="OPPOSans-R" panose="00020600040101010101"/>
                  <a:ea typeface="OPPOSans-R" panose="00020600040101010101"/>
                </a:rPr>
                <a:t>项目演示与分工</a:t>
              </a:r>
            </a:p>
          </p:txBody>
        </p:sp>
        <p:pic>
          <p:nvPicPr>
            <p:cNvPr id="4" name="image 2013"/>
            <p:cNvPicPr>
              <a:picLocks noChangeAspect="1"/>
            </p:cNvPicPr>
            <p:nvPr/>
          </p:nvPicPr>
          <p:blipFill>
            <a:blip r:embed="rId7">
              <a:alphaModFix amt="27058"/>
            </a:blip>
            <a:srcRect/>
            <a:stretch>
              <a:fillRect/>
            </a:stretch>
          </p:blipFill>
          <p:spPr>
            <a:xfrm>
              <a:off x="14135100" y="2235200"/>
              <a:ext cx="1625600" cy="1625600"/>
            </a:xfrm>
            <a:prstGeom prst="rect">
              <a:avLst/>
            </a:prstGeom>
          </p:spPr>
        </p:pic>
        <p:pic>
          <p:nvPicPr>
            <p:cNvPr id="5" name="image 2014"/>
            <p:cNvPicPr>
              <a:picLocks noChangeAspect="1"/>
            </p:cNvPicPr>
            <p:nvPr/>
          </p:nvPicPr>
          <p:blipFill>
            <a:blip r:embed="rId8"/>
            <a:srcRect/>
            <a:stretch>
              <a:fillRect/>
            </a:stretch>
          </p:blipFill>
          <p:spPr>
            <a:xfrm>
              <a:off x="14224000" y="2324100"/>
              <a:ext cx="1447800" cy="1460500"/>
            </a:xfrm>
            <a:prstGeom prst="rect">
              <a:avLst/>
            </a:prstGeom>
          </p:spPr>
        </p:pic>
        <p:sp>
          <p:nvSpPr>
            <p:cNvPr id="6" name="Object 2015"/>
            <p:cNvSpPr txBox="1"/>
            <p:nvPr/>
          </p:nvSpPr>
          <p:spPr>
            <a:xfrm>
              <a:off x="14332515" y="2578100"/>
              <a:ext cx="1230769" cy="787399"/>
            </a:xfrm>
            <a:prstGeom prst="rect">
              <a:avLst/>
            </a:prstGeom>
          </p:spPr>
          <p:txBody>
            <a:bodyPr vert="horz" rtlCol="0" anchor="t" anchorCtr="0">
              <a:noAutofit/>
            </a:bodyPr>
            <a:lstStyle/>
            <a:p>
              <a:pPr algn="ctr">
                <a:lnSpc>
                  <a:spcPct val="100000"/>
                </a:lnSpc>
              </a:pPr>
              <a:r>
                <a:rPr lang="zh-CN" sz="5170" b="0" i="0" dirty="0">
                  <a:solidFill>
                    <a:srgbClr val="FFFFFF"/>
                  </a:solidFill>
                  <a:latin typeface="OPPOSans-H" panose="00020600040101010101"/>
                  <a:ea typeface="OPPOSans-H" panose="00020600040101010101"/>
                </a:rPr>
                <a:t>0</a:t>
              </a:r>
              <a:r>
                <a:rPr lang="en-US" altLang="zh-CN" sz="5170" b="0" i="0" dirty="0">
                  <a:solidFill>
                    <a:srgbClr val="FFFFFF"/>
                  </a:solidFill>
                  <a:latin typeface="OPPOSans-H" panose="00020600040101010101"/>
                  <a:ea typeface="OPPOSans-H" panose="00020600040101010101"/>
                </a:rPr>
                <a:t>4</a:t>
              </a:r>
            </a:p>
          </p:txBody>
        </p:sp>
      </p:grpSp>
      <p:pic>
        <p:nvPicPr>
          <p:cNvPr id="7" name="image 201"/>
          <p:cNvPicPr>
            <a:picLocks noChangeAspect="1"/>
          </p:cNvPicPr>
          <p:nvPr/>
        </p:nvPicPr>
        <p:blipFill>
          <a:blip r:embed="rId2"/>
          <a:srcRect/>
          <a:stretch>
            <a:fillRect/>
          </a:stretch>
        </p:blipFill>
        <p:spPr>
          <a:xfrm>
            <a:off x="15659100" y="7700010"/>
            <a:ext cx="3596005" cy="17786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01" name="image 301"/>
          <p:cNvPicPr>
            <a:picLocks noChangeAspect="1"/>
          </p:cNvPicPr>
          <p:nvPr/>
        </p:nvPicPr>
        <p:blipFill>
          <a:blip r:embed="rId2"/>
          <a:srcRect/>
          <a:stretch>
            <a:fillRect/>
          </a:stretch>
        </p:blipFill>
        <p:spPr>
          <a:xfrm>
            <a:off x="3470550" y="4056487"/>
            <a:ext cx="7339707" cy="6097408"/>
          </a:xfrm>
          <a:prstGeom prst="rect">
            <a:avLst/>
          </a:prstGeom>
        </p:spPr>
      </p:pic>
      <p:pic>
        <p:nvPicPr>
          <p:cNvPr id="302" name="image 302"/>
          <p:cNvPicPr>
            <a:picLocks noChangeAspect="1"/>
          </p:cNvPicPr>
          <p:nvPr/>
        </p:nvPicPr>
        <p:blipFill>
          <a:blip r:embed="rId3">
            <a:alphaModFix amt="41960"/>
          </a:blip>
          <a:srcRect/>
          <a:stretch>
            <a:fillRect/>
          </a:stretch>
        </p:blipFill>
        <p:spPr>
          <a:xfrm>
            <a:off x="3470550" y="1850772"/>
            <a:ext cx="7339707" cy="2243744"/>
          </a:xfrm>
          <a:prstGeom prst="rect">
            <a:avLst/>
          </a:prstGeom>
        </p:spPr>
      </p:pic>
      <p:pic>
        <p:nvPicPr>
          <p:cNvPr id="303" name="image 303"/>
          <p:cNvPicPr>
            <a:picLocks noChangeAspect="1"/>
          </p:cNvPicPr>
          <p:nvPr/>
        </p:nvPicPr>
        <p:blipFill>
          <a:blip r:embed="rId4"/>
          <a:srcRect/>
          <a:stretch>
            <a:fillRect/>
          </a:stretch>
        </p:blipFill>
        <p:spPr>
          <a:xfrm>
            <a:off x="3483227" y="6997441"/>
            <a:ext cx="7555208" cy="5260757"/>
          </a:xfrm>
          <a:prstGeom prst="rect">
            <a:avLst/>
          </a:prstGeom>
        </p:spPr>
      </p:pic>
      <p:sp>
        <p:nvSpPr>
          <p:cNvPr id="304" name="Object 304"/>
          <p:cNvSpPr txBox="1"/>
          <p:nvPr/>
        </p:nvSpPr>
        <p:spPr>
          <a:xfrm>
            <a:off x="5101763" y="937756"/>
            <a:ext cx="4099480" cy="6121400"/>
          </a:xfrm>
          <a:prstGeom prst="rect">
            <a:avLst/>
          </a:prstGeom>
        </p:spPr>
        <p:txBody>
          <a:bodyPr vert="horz" rtlCol="0" anchor="t" anchorCtr="0">
            <a:noAutofit/>
          </a:bodyPr>
          <a:lstStyle/>
          <a:p>
            <a:pPr algn="ctr">
              <a:lnSpc>
                <a:spcPct val="103000"/>
              </a:lnSpc>
            </a:pPr>
            <a:r>
              <a:rPr lang="zh-CN" sz="7200" b="0" i="0" dirty="0">
                <a:solidFill>
                  <a:srgbClr val="FFFFFF"/>
                </a:solidFill>
                <a:latin typeface="OPPOSans-H" panose="00020600040101010101"/>
                <a:ea typeface="OPPOSans-H" panose="00020600040101010101"/>
              </a:rPr>
              <a:t>PART </a:t>
            </a:r>
            <a:r>
              <a:rPr lang="zh-CN" sz="19500" b="0" i="0" dirty="0">
                <a:solidFill>
                  <a:srgbClr val="FFFFFF"/>
                </a:solidFill>
                <a:latin typeface="OPPOSans-H" panose="00020600040101010101"/>
                <a:ea typeface="OPPOSans-H" panose="00020600040101010101"/>
              </a:rPr>
              <a:t>01</a:t>
            </a:r>
            <a:endParaRPr lang="zh-CN" altLang="en-US"/>
          </a:p>
        </p:txBody>
      </p:sp>
      <p:grpSp>
        <p:nvGrpSpPr>
          <p:cNvPr id="306" name="组合 306"/>
          <p:cNvGrpSpPr/>
          <p:nvPr/>
        </p:nvGrpSpPr>
        <p:grpSpPr>
          <a:xfrm>
            <a:off x="12093817" y="4289047"/>
            <a:ext cx="7615638" cy="2011185"/>
            <a:chOff x="12093817" y="4289047"/>
            <a:chExt cx="7615638" cy="2011185"/>
          </a:xfrm>
        </p:grpSpPr>
        <p:sp>
          <p:nvSpPr>
            <p:cNvPr id="307" name="Object 307"/>
            <p:cNvSpPr txBox="1"/>
            <p:nvPr/>
          </p:nvSpPr>
          <p:spPr>
            <a:xfrm>
              <a:off x="12093817" y="4289047"/>
              <a:ext cx="7615638" cy="1612900"/>
            </a:xfrm>
            <a:prstGeom prst="rect">
              <a:avLst/>
            </a:prstGeom>
          </p:spPr>
          <p:txBody>
            <a:bodyPr vert="horz" rtlCol="0" anchor="t" anchorCtr="0">
              <a:noAutofit/>
            </a:bodyPr>
            <a:lstStyle/>
            <a:p>
              <a:pPr algn="l">
                <a:lnSpc>
                  <a:spcPct val="100000"/>
                </a:lnSpc>
              </a:pPr>
              <a:r>
                <a:rPr lang="zh-CN" sz="8000" b="0" i="0" dirty="0">
                  <a:solidFill>
                    <a:srgbClr val="0E649C"/>
                  </a:solidFill>
                  <a:latin typeface="微软雅黑" panose="020B0503020204020204" charset="-122"/>
                  <a:ea typeface="微软雅黑" panose="020B0503020204020204" charset="-122"/>
                </a:rPr>
                <a:t>数据获取与爬虫</a:t>
              </a:r>
            </a:p>
          </p:txBody>
        </p:sp>
        <p:pic>
          <p:nvPicPr>
            <p:cNvPr id="309" name="image 309"/>
            <p:cNvPicPr>
              <a:picLocks noChangeAspect="1"/>
            </p:cNvPicPr>
            <p:nvPr/>
          </p:nvPicPr>
          <p:blipFill>
            <a:blip r:embed="rId5"/>
            <a:srcRect/>
            <a:stretch>
              <a:fillRect/>
            </a:stretch>
          </p:blipFill>
          <p:spPr>
            <a:xfrm>
              <a:off x="12204676" y="6072055"/>
              <a:ext cx="5286110" cy="228177"/>
            </a:xfrm>
            <a:prstGeom prst="rect">
              <a:avLst/>
            </a:prstGeom>
          </p:spPr>
        </p:pic>
      </p:grpSp>
      <p:grpSp>
        <p:nvGrpSpPr>
          <p:cNvPr id="3010" name="组合 3010"/>
          <p:cNvGrpSpPr/>
          <p:nvPr/>
        </p:nvGrpSpPr>
        <p:grpSpPr>
          <a:xfrm>
            <a:off x="11583526" y="8797461"/>
            <a:ext cx="12232846" cy="4905815"/>
            <a:chOff x="11583526" y="8797461"/>
            <a:chExt cx="12232846" cy="4905815"/>
          </a:xfrm>
        </p:grpSpPr>
        <p:pic>
          <p:nvPicPr>
            <p:cNvPr id="3011" name="image 3011"/>
            <p:cNvPicPr>
              <a:picLocks noChangeAspect="1"/>
            </p:cNvPicPr>
            <p:nvPr/>
          </p:nvPicPr>
          <p:blipFill>
            <a:blip r:embed="rId6"/>
            <a:srcRect/>
            <a:stretch>
              <a:fillRect/>
            </a:stretch>
          </p:blipFill>
          <p:spPr>
            <a:xfrm>
              <a:off x="11583526" y="12435624"/>
              <a:ext cx="722561" cy="1254975"/>
            </a:xfrm>
            <a:prstGeom prst="rect">
              <a:avLst/>
            </a:prstGeom>
          </p:spPr>
        </p:pic>
        <p:pic>
          <p:nvPicPr>
            <p:cNvPr id="3012" name="image 3012"/>
            <p:cNvPicPr>
              <a:picLocks noChangeAspect="1"/>
            </p:cNvPicPr>
            <p:nvPr/>
          </p:nvPicPr>
          <p:blipFill>
            <a:blip r:embed="rId7"/>
            <a:srcRect/>
            <a:stretch>
              <a:fillRect/>
            </a:stretch>
          </p:blipFill>
          <p:spPr>
            <a:xfrm>
              <a:off x="12470883" y="11231354"/>
              <a:ext cx="722561" cy="2471922"/>
            </a:xfrm>
            <a:prstGeom prst="rect">
              <a:avLst/>
            </a:prstGeom>
          </p:spPr>
        </p:pic>
        <p:pic>
          <p:nvPicPr>
            <p:cNvPr id="3013" name="image 3013"/>
            <p:cNvPicPr>
              <a:picLocks noChangeAspect="1"/>
            </p:cNvPicPr>
            <p:nvPr/>
          </p:nvPicPr>
          <p:blipFill>
            <a:blip r:embed="rId8"/>
            <a:srcRect/>
            <a:stretch>
              <a:fillRect/>
            </a:stretch>
          </p:blipFill>
          <p:spPr>
            <a:xfrm>
              <a:off x="13345563" y="12625771"/>
              <a:ext cx="722561" cy="1064828"/>
            </a:xfrm>
            <a:prstGeom prst="rect">
              <a:avLst/>
            </a:prstGeom>
          </p:spPr>
        </p:pic>
        <p:pic>
          <p:nvPicPr>
            <p:cNvPr id="3014" name="image 3014"/>
            <p:cNvPicPr>
              <a:picLocks noChangeAspect="1"/>
            </p:cNvPicPr>
            <p:nvPr/>
          </p:nvPicPr>
          <p:blipFill>
            <a:blip r:embed="rId9"/>
            <a:srcRect/>
            <a:stretch>
              <a:fillRect/>
            </a:stretch>
          </p:blipFill>
          <p:spPr>
            <a:xfrm>
              <a:off x="14232920" y="10584851"/>
              <a:ext cx="722561" cy="3105748"/>
            </a:xfrm>
            <a:prstGeom prst="rect">
              <a:avLst/>
            </a:prstGeom>
          </p:spPr>
        </p:pic>
        <p:pic>
          <p:nvPicPr>
            <p:cNvPr id="3015" name="image 3015"/>
            <p:cNvPicPr>
              <a:picLocks noChangeAspect="1"/>
            </p:cNvPicPr>
            <p:nvPr/>
          </p:nvPicPr>
          <p:blipFill>
            <a:blip r:embed="rId10"/>
            <a:srcRect/>
            <a:stretch>
              <a:fillRect/>
            </a:stretch>
          </p:blipFill>
          <p:spPr>
            <a:xfrm>
              <a:off x="15120277" y="12232799"/>
              <a:ext cx="722561" cy="1457800"/>
            </a:xfrm>
            <a:prstGeom prst="rect">
              <a:avLst/>
            </a:prstGeom>
          </p:spPr>
        </p:pic>
        <p:pic>
          <p:nvPicPr>
            <p:cNvPr id="3016" name="image 3016"/>
            <p:cNvPicPr>
              <a:picLocks noChangeAspect="1"/>
            </p:cNvPicPr>
            <p:nvPr/>
          </p:nvPicPr>
          <p:blipFill>
            <a:blip r:embed="rId11"/>
            <a:srcRect/>
            <a:stretch>
              <a:fillRect/>
            </a:stretch>
          </p:blipFill>
          <p:spPr>
            <a:xfrm>
              <a:off x="16007634" y="9659465"/>
              <a:ext cx="722561" cy="4043811"/>
            </a:xfrm>
            <a:prstGeom prst="rect">
              <a:avLst/>
            </a:prstGeom>
          </p:spPr>
        </p:pic>
        <p:pic>
          <p:nvPicPr>
            <p:cNvPr id="3017" name="image 3017"/>
            <p:cNvPicPr>
              <a:picLocks noChangeAspect="1"/>
            </p:cNvPicPr>
            <p:nvPr/>
          </p:nvPicPr>
          <p:blipFill>
            <a:blip r:embed="rId12"/>
            <a:srcRect/>
            <a:stretch>
              <a:fillRect/>
            </a:stretch>
          </p:blipFill>
          <p:spPr>
            <a:xfrm>
              <a:off x="16882314" y="11472208"/>
              <a:ext cx="722561" cy="2218391"/>
            </a:xfrm>
            <a:prstGeom prst="rect">
              <a:avLst/>
            </a:prstGeom>
          </p:spPr>
        </p:pic>
        <p:pic>
          <p:nvPicPr>
            <p:cNvPr id="3018" name="image 3018"/>
            <p:cNvPicPr>
              <a:picLocks noChangeAspect="1"/>
            </p:cNvPicPr>
            <p:nvPr/>
          </p:nvPicPr>
          <p:blipFill>
            <a:blip r:embed="rId13"/>
            <a:srcRect/>
            <a:stretch>
              <a:fillRect/>
            </a:stretch>
          </p:blipFill>
          <p:spPr>
            <a:xfrm>
              <a:off x="17769670" y="9050991"/>
              <a:ext cx="722561" cy="4639608"/>
            </a:xfrm>
            <a:prstGeom prst="rect">
              <a:avLst/>
            </a:prstGeom>
          </p:spPr>
        </p:pic>
        <p:pic>
          <p:nvPicPr>
            <p:cNvPr id="3019" name="image 3019"/>
            <p:cNvPicPr>
              <a:picLocks noChangeAspect="1"/>
            </p:cNvPicPr>
            <p:nvPr/>
          </p:nvPicPr>
          <p:blipFill>
            <a:blip r:embed="rId14"/>
            <a:srcRect/>
            <a:stretch>
              <a:fillRect/>
            </a:stretch>
          </p:blipFill>
          <p:spPr>
            <a:xfrm>
              <a:off x="18669704" y="10876411"/>
              <a:ext cx="722561" cy="2814188"/>
            </a:xfrm>
            <a:prstGeom prst="rect">
              <a:avLst/>
            </a:prstGeom>
          </p:spPr>
        </p:pic>
        <p:pic>
          <p:nvPicPr>
            <p:cNvPr id="3020" name="image 3020"/>
            <p:cNvPicPr>
              <a:picLocks noChangeAspect="1"/>
            </p:cNvPicPr>
            <p:nvPr/>
          </p:nvPicPr>
          <p:blipFill>
            <a:blip r:embed="rId15"/>
            <a:srcRect/>
            <a:stretch>
              <a:fillRect/>
            </a:stretch>
          </p:blipFill>
          <p:spPr>
            <a:xfrm>
              <a:off x="19557060" y="8797461"/>
              <a:ext cx="709885" cy="4905815"/>
            </a:xfrm>
            <a:prstGeom prst="rect">
              <a:avLst/>
            </a:prstGeom>
          </p:spPr>
        </p:pic>
        <p:pic>
          <p:nvPicPr>
            <p:cNvPr id="3021" name="image 3021"/>
            <p:cNvPicPr>
              <a:picLocks noChangeAspect="1"/>
            </p:cNvPicPr>
            <p:nvPr/>
          </p:nvPicPr>
          <p:blipFill>
            <a:blip r:embed="rId16"/>
            <a:srcRect/>
            <a:stretch>
              <a:fillRect/>
            </a:stretch>
          </p:blipFill>
          <p:spPr>
            <a:xfrm>
              <a:off x="20444417" y="11231354"/>
              <a:ext cx="722561" cy="2471922"/>
            </a:xfrm>
            <a:prstGeom prst="rect">
              <a:avLst/>
            </a:prstGeom>
          </p:spPr>
        </p:pic>
        <p:pic>
          <p:nvPicPr>
            <p:cNvPr id="3022" name="image 3022"/>
            <p:cNvPicPr>
              <a:picLocks noChangeAspect="1"/>
            </p:cNvPicPr>
            <p:nvPr/>
          </p:nvPicPr>
          <p:blipFill>
            <a:blip r:embed="rId17"/>
            <a:srcRect/>
            <a:stretch>
              <a:fillRect/>
            </a:stretch>
          </p:blipFill>
          <p:spPr>
            <a:xfrm>
              <a:off x="21331774" y="9608758"/>
              <a:ext cx="722561" cy="4094517"/>
            </a:xfrm>
            <a:prstGeom prst="rect">
              <a:avLst/>
            </a:prstGeom>
          </p:spPr>
        </p:pic>
        <p:pic>
          <p:nvPicPr>
            <p:cNvPr id="3023" name="image 3023"/>
            <p:cNvPicPr>
              <a:picLocks noChangeAspect="1"/>
            </p:cNvPicPr>
            <p:nvPr/>
          </p:nvPicPr>
          <p:blipFill>
            <a:blip r:embed="rId12"/>
            <a:srcRect/>
            <a:stretch>
              <a:fillRect/>
            </a:stretch>
          </p:blipFill>
          <p:spPr>
            <a:xfrm>
              <a:off x="22206454" y="11472208"/>
              <a:ext cx="722561" cy="2218391"/>
            </a:xfrm>
            <a:prstGeom prst="rect">
              <a:avLst/>
            </a:prstGeom>
          </p:spPr>
        </p:pic>
        <p:pic>
          <p:nvPicPr>
            <p:cNvPr id="3024" name="image 3024"/>
            <p:cNvPicPr>
              <a:picLocks noChangeAspect="1"/>
            </p:cNvPicPr>
            <p:nvPr/>
          </p:nvPicPr>
          <p:blipFill>
            <a:blip r:embed="rId18"/>
            <a:srcRect/>
            <a:stretch>
              <a:fillRect/>
            </a:stretch>
          </p:blipFill>
          <p:spPr>
            <a:xfrm>
              <a:off x="23093811" y="10534145"/>
              <a:ext cx="722561" cy="3156454"/>
            </a:xfrm>
            <a:prstGeom prst="rect">
              <a:avLst/>
            </a:prstGeom>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24" name="组合 6024"/>
          <p:cNvGrpSpPr/>
          <p:nvPr/>
        </p:nvGrpSpPr>
        <p:grpSpPr>
          <a:xfrm>
            <a:off x="1282700" y="817522"/>
            <a:ext cx="5832312" cy="990600"/>
            <a:chOff x="1282700" y="817522"/>
            <a:chExt cx="5832312" cy="990600"/>
          </a:xfrm>
        </p:grpSpPr>
        <p:sp>
          <p:nvSpPr>
            <p:cNvPr id="6025" name="Object 6025"/>
            <p:cNvSpPr txBox="1"/>
            <p:nvPr/>
          </p:nvSpPr>
          <p:spPr>
            <a:xfrm>
              <a:off x="2191685" y="817522"/>
              <a:ext cx="4923327" cy="990600"/>
            </a:xfrm>
            <a:prstGeom prst="rect">
              <a:avLst/>
            </a:prstGeom>
          </p:spPr>
          <p:txBody>
            <a:bodyPr vert="horz" rtlCol="0" anchor="t" anchorCtr="0">
              <a:noAutofit/>
            </a:bodyPr>
            <a:lstStyle/>
            <a:p>
              <a:pPr algn="l">
                <a:lnSpc>
                  <a:spcPct val="100000"/>
                </a:lnSpc>
              </a:pPr>
              <a:r>
                <a:rPr lang="zh-CN" sz="4800" b="1" i="0" dirty="0">
                  <a:solidFill>
                    <a:srgbClr val="3E3E3E"/>
                  </a:solidFill>
                  <a:latin typeface="微软雅黑" panose="020B0503020204020204" charset="-122"/>
                  <a:ea typeface="微软雅黑" panose="020B0503020204020204" charset="-122"/>
                </a:rPr>
                <a:t>数据获取与爬虫</a:t>
              </a:r>
            </a:p>
          </p:txBody>
        </p:sp>
        <p:pic>
          <p:nvPicPr>
            <p:cNvPr id="6027" name="image 6027"/>
            <p:cNvPicPr>
              <a:picLocks noChangeAspect="1"/>
            </p:cNvPicPr>
            <p:nvPr/>
          </p:nvPicPr>
          <p:blipFill>
            <a:blip r:embed="rId2"/>
            <a:srcRect/>
            <a:stretch>
              <a:fillRect/>
            </a:stretch>
          </p:blipFill>
          <p:spPr>
            <a:xfrm>
              <a:off x="1562100" y="1028700"/>
              <a:ext cx="609600" cy="711200"/>
            </a:xfrm>
            <a:prstGeom prst="rect">
              <a:avLst/>
            </a:prstGeom>
          </p:spPr>
        </p:pic>
        <p:pic>
          <p:nvPicPr>
            <p:cNvPr id="6028" name="image 6028"/>
            <p:cNvPicPr>
              <a:picLocks noChangeAspect="1"/>
            </p:cNvPicPr>
            <p:nvPr/>
          </p:nvPicPr>
          <p:blipFill>
            <a:blip r:embed="rId3"/>
            <a:srcRect/>
            <a:stretch>
              <a:fillRect/>
            </a:stretch>
          </p:blipFill>
          <p:spPr>
            <a:xfrm>
              <a:off x="1282700" y="1028700"/>
              <a:ext cx="596900" cy="711200"/>
            </a:xfrm>
            <a:prstGeom prst="rect">
              <a:avLst/>
            </a:prstGeom>
          </p:spPr>
        </p:pic>
      </p:grpSp>
      <p:sp>
        <p:nvSpPr>
          <p:cNvPr id="2" name="TextBox 1"/>
          <p:cNvSpPr txBox="1"/>
          <p:nvPr/>
        </p:nvSpPr>
        <p:spPr>
          <a:xfrm>
            <a:off x="1562099" y="3167347"/>
            <a:ext cx="21086886" cy="7571303"/>
          </a:xfrm>
          <a:prstGeom prst="rect">
            <a:avLst/>
          </a:prstGeom>
          <a:noFill/>
        </p:spPr>
        <p:txBody>
          <a:bodyPr wrap="square" rtlCol="0">
            <a:spAutoFit/>
          </a:bodyPr>
          <a:lstStyle/>
          <a:p>
            <a:r>
              <a:rPr lang="zh-CN" altLang="en-US" sz="5400" dirty="0"/>
              <a:t>技术使用：</a:t>
            </a:r>
            <a:endParaRPr lang="en-US" altLang="zh-CN" sz="5400" dirty="0"/>
          </a:p>
          <a:p>
            <a:pPr marL="571500" indent="-571500">
              <a:buFont typeface="Arial" panose="020B0604020202020204" pitchFamily="34" charset="0"/>
              <a:buChar char="•"/>
            </a:pPr>
            <a:r>
              <a:rPr lang="en-US" altLang="zh-CN" sz="5400" dirty="0"/>
              <a:t>Python</a:t>
            </a:r>
          </a:p>
          <a:p>
            <a:pPr marL="571500" indent="-571500">
              <a:buFont typeface="Arial" panose="020B0604020202020204" pitchFamily="34" charset="0"/>
              <a:buChar char="•"/>
            </a:pPr>
            <a:r>
              <a:rPr lang="en-US" altLang="zh-CN" sz="5400" dirty="0"/>
              <a:t>Request:</a:t>
            </a:r>
            <a:r>
              <a:rPr lang="zh-CN" altLang="en-US" sz="5400" dirty="0"/>
              <a:t>进行</a:t>
            </a:r>
            <a:r>
              <a:rPr lang="en-US" altLang="zh-CN" sz="5400" dirty="0"/>
              <a:t>http</a:t>
            </a:r>
            <a:r>
              <a:rPr lang="zh-CN" altLang="en-US" sz="5400" dirty="0"/>
              <a:t>请求</a:t>
            </a:r>
            <a:endParaRPr lang="en-US" altLang="zh-CN" sz="5400" dirty="0"/>
          </a:p>
          <a:p>
            <a:pPr marL="571500" indent="-571500">
              <a:buFont typeface="Arial" panose="020B0604020202020204" pitchFamily="34" charset="0"/>
              <a:buChar char="•"/>
            </a:pPr>
            <a:r>
              <a:rPr lang="en-US" altLang="zh-CN" sz="5400" dirty="0"/>
              <a:t>Bf4</a:t>
            </a:r>
            <a:r>
              <a:rPr lang="zh-CN" altLang="en-US" sz="5400" dirty="0"/>
              <a:t>：</a:t>
            </a:r>
            <a:r>
              <a:rPr lang="en-US" altLang="zh-CN" sz="5400" dirty="0"/>
              <a:t>html</a:t>
            </a:r>
            <a:r>
              <a:rPr lang="zh-CN" altLang="en-US" sz="5400" dirty="0"/>
              <a:t>分析</a:t>
            </a:r>
            <a:endParaRPr lang="en-US" altLang="zh-CN" sz="5400" dirty="0"/>
          </a:p>
          <a:p>
            <a:pPr marL="571500" indent="-571500">
              <a:buFont typeface="Arial" panose="020B0604020202020204" pitchFamily="34" charset="0"/>
              <a:buChar char="•"/>
            </a:pPr>
            <a:r>
              <a:rPr lang="en-US" altLang="zh-CN" sz="5400" dirty="0"/>
              <a:t>Selenium</a:t>
            </a:r>
            <a:r>
              <a:rPr lang="zh-CN" altLang="en-US" sz="5400" dirty="0"/>
              <a:t>：自动化浏览器请求</a:t>
            </a:r>
            <a:endParaRPr lang="en-US" altLang="zh-CN" sz="5400" dirty="0"/>
          </a:p>
          <a:p>
            <a:pPr marL="571500" indent="-571500">
              <a:buFont typeface="Arial" panose="020B0604020202020204" pitchFamily="34" charset="0"/>
              <a:buChar char="•"/>
            </a:pPr>
            <a:r>
              <a:rPr lang="en-US" altLang="zh-CN" sz="5400" dirty="0" err="1"/>
              <a:t>fakeAgent</a:t>
            </a:r>
            <a:r>
              <a:rPr lang="zh-CN" altLang="en-US" sz="5400" dirty="0"/>
              <a:t>：模拟不同浏览器请求头</a:t>
            </a:r>
            <a:endParaRPr lang="en-US" altLang="zh-CN" sz="5400" dirty="0"/>
          </a:p>
          <a:p>
            <a:pPr marL="571500" indent="-571500">
              <a:buFont typeface="Arial" panose="020B0604020202020204" pitchFamily="34" charset="0"/>
              <a:buChar char="•"/>
            </a:pPr>
            <a:r>
              <a:rPr lang="en-US" altLang="zh-CN" sz="5400" dirty="0" err="1"/>
              <a:t>multiProcess</a:t>
            </a:r>
            <a:r>
              <a:rPr lang="zh-CN" altLang="en-US" sz="5400" dirty="0"/>
              <a:t>和</a:t>
            </a:r>
            <a:r>
              <a:rPr lang="en-US" altLang="zh-CN" sz="5400" dirty="0"/>
              <a:t>multithread</a:t>
            </a:r>
            <a:r>
              <a:rPr lang="zh-CN" altLang="en-US" sz="5400" dirty="0"/>
              <a:t>：多进程与多线程并发查询</a:t>
            </a:r>
            <a:endParaRPr lang="en-US" altLang="zh-CN" sz="5400" dirty="0"/>
          </a:p>
          <a:p>
            <a:pPr marL="571500" indent="-571500">
              <a:buFont typeface="Arial" panose="020B0604020202020204" pitchFamily="34" charset="0"/>
              <a:buChar char="•"/>
            </a:pPr>
            <a:r>
              <a:rPr lang="en-US" altLang="zh-CN" sz="5400" dirty="0"/>
              <a:t>Redis</a:t>
            </a:r>
            <a:r>
              <a:rPr lang="zh-CN" altLang="en-US" sz="5400" dirty="0"/>
              <a:t>：</a:t>
            </a:r>
            <a:r>
              <a:rPr lang="en-US" altLang="zh-CN" sz="5400" dirty="0"/>
              <a:t>key-value</a:t>
            </a:r>
            <a:r>
              <a:rPr lang="zh-CN" altLang="en-US" sz="5400" dirty="0"/>
              <a:t>数据库，用于存放</a:t>
            </a:r>
            <a:r>
              <a:rPr lang="en-US" altLang="zh-CN" sz="5400" dirty="0" err="1"/>
              <a:t>ip</a:t>
            </a:r>
            <a:r>
              <a:rPr lang="zh-CN" altLang="en-US" sz="5400" dirty="0"/>
              <a:t>池和</a:t>
            </a:r>
            <a:r>
              <a:rPr lang="en-US" altLang="zh-CN" sz="5400" dirty="0" err="1"/>
              <a:t>url</a:t>
            </a:r>
            <a:endParaRPr lang="en-US" altLang="zh-CN" sz="5400" dirty="0"/>
          </a:p>
          <a:p>
            <a:pPr marL="571500" indent="-571500">
              <a:buFont typeface="Arial" panose="020B0604020202020204" pitchFamily="34" charset="0"/>
              <a:buChar char="•"/>
            </a:pPr>
            <a:r>
              <a:rPr lang="en-US" altLang="zh-CN" sz="5400" dirty="0" err="1"/>
              <a:t>ipProxyPool</a:t>
            </a:r>
            <a:r>
              <a:rPr lang="zh-CN" altLang="en-US" sz="5400" dirty="0"/>
              <a:t>：动态实时</a:t>
            </a:r>
            <a:r>
              <a:rPr lang="en-US" altLang="zh-CN" sz="5400" dirty="0" err="1"/>
              <a:t>ip</a:t>
            </a:r>
            <a:r>
              <a:rPr lang="zh-CN" altLang="en-US" sz="5400" dirty="0"/>
              <a:t>代理池，定时爬取十余个</a:t>
            </a:r>
            <a:r>
              <a:rPr lang="en-US" altLang="zh-CN" sz="5400" dirty="0" err="1"/>
              <a:t>ip</a:t>
            </a:r>
            <a:r>
              <a:rPr lang="zh-CN" altLang="en-US" sz="5400" dirty="0"/>
              <a:t>网站进行维护</a:t>
            </a:r>
            <a:endParaRPr lang="en-US" altLang="zh-CN" sz="5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01" name="image 301"/>
          <p:cNvPicPr>
            <a:picLocks noChangeAspect="1"/>
          </p:cNvPicPr>
          <p:nvPr/>
        </p:nvPicPr>
        <p:blipFill>
          <a:blip r:embed="rId2"/>
          <a:srcRect/>
          <a:stretch>
            <a:fillRect/>
          </a:stretch>
        </p:blipFill>
        <p:spPr>
          <a:xfrm>
            <a:off x="3470550" y="4056487"/>
            <a:ext cx="7339707" cy="6097408"/>
          </a:xfrm>
          <a:prstGeom prst="rect">
            <a:avLst/>
          </a:prstGeom>
        </p:spPr>
      </p:pic>
      <p:pic>
        <p:nvPicPr>
          <p:cNvPr id="302" name="image 302"/>
          <p:cNvPicPr>
            <a:picLocks noChangeAspect="1"/>
          </p:cNvPicPr>
          <p:nvPr/>
        </p:nvPicPr>
        <p:blipFill>
          <a:blip r:embed="rId3">
            <a:alphaModFix amt="41960"/>
          </a:blip>
          <a:srcRect/>
          <a:stretch>
            <a:fillRect/>
          </a:stretch>
        </p:blipFill>
        <p:spPr>
          <a:xfrm>
            <a:off x="3470550" y="1850772"/>
            <a:ext cx="7339707" cy="2243744"/>
          </a:xfrm>
          <a:prstGeom prst="rect">
            <a:avLst/>
          </a:prstGeom>
        </p:spPr>
      </p:pic>
      <p:pic>
        <p:nvPicPr>
          <p:cNvPr id="303" name="image 303"/>
          <p:cNvPicPr>
            <a:picLocks noChangeAspect="1"/>
          </p:cNvPicPr>
          <p:nvPr/>
        </p:nvPicPr>
        <p:blipFill>
          <a:blip r:embed="rId4"/>
          <a:srcRect/>
          <a:stretch>
            <a:fillRect/>
          </a:stretch>
        </p:blipFill>
        <p:spPr>
          <a:xfrm>
            <a:off x="3483227" y="6997441"/>
            <a:ext cx="7555208" cy="5260757"/>
          </a:xfrm>
          <a:prstGeom prst="rect">
            <a:avLst/>
          </a:prstGeom>
        </p:spPr>
      </p:pic>
      <p:sp>
        <p:nvSpPr>
          <p:cNvPr id="304" name="Object 304"/>
          <p:cNvSpPr txBox="1"/>
          <p:nvPr/>
        </p:nvSpPr>
        <p:spPr>
          <a:xfrm>
            <a:off x="5101763" y="937756"/>
            <a:ext cx="4099480" cy="6121400"/>
          </a:xfrm>
          <a:prstGeom prst="rect">
            <a:avLst/>
          </a:prstGeom>
        </p:spPr>
        <p:txBody>
          <a:bodyPr vert="horz" rtlCol="0" anchor="t" anchorCtr="0">
            <a:noAutofit/>
          </a:bodyPr>
          <a:lstStyle/>
          <a:p>
            <a:pPr algn="ctr">
              <a:lnSpc>
                <a:spcPct val="103000"/>
              </a:lnSpc>
            </a:pPr>
            <a:r>
              <a:rPr lang="zh-CN" sz="7200" b="0" i="0" dirty="0">
                <a:solidFill>
                  <a:srgbClr val="FFFFFF"/>
                </a:solidFill>
                <a:latin typeface="OPPOSans-H" panose="00020600040101010101"/>
                <a:ea typeface="OPPOSans-H" panose="00020600040101010101"/>
              </a:rPr>
              <a:t>PART </a:t>
            </a:r>
            <a:r>
              <a:rPr lang="zh-CN" sz="19500" b="0" i="0" dirty="0">
                <a:solidFill>
                  <a:srgbClr val="FFFFFF"/>
                </a:solidFill>
                <a:latin typeface="OPPOSans-H" panose="00020600040101010101"/>
                <a:ea typeface="OPPOSans-H" panose="00020600040101010101"/>
              </a:rPr>
              <a:t>0</a:t>
            </a:r>
            <a:r>
              <a:rPr lang="en-US" altLang="zh-CN" sz="19500" b="0" i="0" dirty="0">
                <a:solidFill>
                  <a:srgbClr val="FFFFFF"/>
                </a:solidFill>
                <a:latin typeface="OPPOSans-H" panose="00020600040101010101"/>
                <a:ea typeface="OPPOSans-H" panose="00020600040101010101"/>
              </a:rPr>
              <a:t>2</a:t>
            </a:r>
          </a:p>
        </p:txBody>
      </p:sp>
      <p:grpSp>
        <p:nvGrpSpPr>
          <p:cNvPr id="306" name="组合 306"/>
          <p:cNvGrpSpPr/>
          <p:nvPr/>
        </p:nvGrpSpPr>
        <p:grpSpPr>
          <a:xfrm>
            <a:off x="12093817" y="4289047"/>
            <a:ext cx="7615638" cy="2011185"/>
            <a:chOff x="12093817" y="4289047"/>
            <a:chExt cx="7615638" cy="2011185"/>
          </a:xfrm>
        </p:grpSpPr>
        <p:sp>
          <p:nvSpPr>
            <p:cNvPr id="307" name="Object 307"/>
            <p:cNvSpPr txBox="1"/>
            <p:nvPr/>
          </p:nvSpPr>
          <p:spPr>
            <a:xfrm>
              <a:off x="12093817" y="4289047"/>
              <a:ext cx="7615638" cy="1612900"/>
            </a:xfrm>
            <a:prstGeom prst="rect">
              <a:avLst/>
            </a:prstGeom>
          </p:spPr>
          <p:txBody>
            <a:bodyPr vert="horz" rtlCol="0" anchor="t" anchorCtr="0">
              <a:noAutofit/>
            </a:bodyPr>
            <a:lstStyle/>
            <a:p>
              <a:pPr algn="l">
                <a:lnSpc>
                  <a:spcPct val="100000"/>
                </a:lnSpc>
              </a:pPr>
              <a:r>
                <a:rPr lang="en-US" altLang="zh-CN" sz="8000" b="0" i="0" dirty="0">
                  <a:solidFill>
                    <a:srgbClr val="0E649C"/>
                  </a:solidFill>
                  <a:latin typeface="微软雅黑" panose="020B0503020204020204" charset="-122"/>
                  <a:ea typeface="微软雅黑" panose="020B0503020204020204" charset="-122"/>
                  <a:cs typeface="微软雅黑" panose="020B0503020204020204" charset="-122"/>
                </a:rPr>
                <a:t>ETL</a:t>
              </a:r>
              <a:r>
                <a:rPr lang="zh-CN" altLang="en-US" sz="8000" b="0" i="0" dirty="0">
                  <a:solidFill>
                    <a:srgbClr val="0E649C"/>
                  </a:solidFill>
                  <a:latin typeface="微软雅黑" panose="020B0503020204020204" charset="-122"/>
                  <a:ea typeface="微软雅黑" panose="020B0503020204020204" charset="-122"/>
                  <a:cs typeface="微软雅黑" panose="020B0503020204020204" charset="-122"/>
                </a:rPr>
                <a:t>与数据清洗</a:t>
              </a:r>
            </a:p>
          </p:txBody>
        </p:sp>
        <p:pic>
          <p:nvPicPr>
            <p:cNvPr id="309" name="image 309"/>
            <p:cNvPicPr>
              <a:picLocks noChangeAspect="1"/>
            </p:cNvPicPr>
            <p:nvPr/>
          </p:nvPicPr>
          <p:blipFill>
            <a:blip r:embed="rId5"/>
            <a:srcRect/>
            <a:stretch>
              <a:fillRect/>
            </a:stretch>
          </p:blipFill>
          <p:spPr>
            <a:xfrm>
              <a:off x="12204676" y="6072055"/>
              <a:ext cx="5286110" cy="228177"/>
            </a:xfrm>
            <a:prstGeom prst="rect">
              <a:avLst/>
            </a:prstGeom>
          </p:spPr>
        </p:pic>
      </p:grpSp>
      <p:grpSp>
        <p:nvGrpSpPr>
          <p:cNvPr id="3010" name="组合 3010"/>
          <p:cNvGrpSpPr/>
          <p:nvPr/>
        </p:nvGrpSpPr>
        <p:grpSpPr>
          <a:xfrm>
            <a:off x="11583526" y="8797461"/>
            <a:ext cx="12232846" cy="4905815"/>
            <a:chOff x="11583526" y="8797461"/>
            <a:chExt cx="12232846" cy="4905815"/>
          </a:xfrm>
        </p:grpSpPr>
        <p:pic>
          <p:nvPicPr>
            <p:cNvPr id="3011" name="image 3011"/>
            <p:cNvPicPr>
              <a:picLocks noChangeAspect="1"/>
            </p:cNvPicPr>
            <p:nvPr/>
          </p:nvPicPr>
          <p:blipFill>
            <a:blip r:embed="rId6"/>
            <a:srcRect/>
            <a:stretch>
              <a:fillRect/>
            </a:stretch>
          </p:blipFill>
          <p:spPr>
            <a:xfrm>
              <a:off x="11583526" y="12435624"/>
              <a:ext cx="722561" cy="1254975"/>
            </a:xfrm>
            <a:prstGeom prst="rect">
              <a:avLst/>
            </a:prstGeom>
          </p:spPr>
        </p:pic>
        <p:pic>
          <p:nvPicPr>
            <p:cNvPr id="3012" name="image 3012"/>
            <p:cNvPicPr>
              <a:picLocks noChangeAspect="1"/>
            </p:cNvPicPr>
            <p:nvPr/>
          </p:nvPicPr>
          <p:blipFill>
            <a:blip r:embed="rId7"/>
            <a:srcRect/>
            <a:stretch>
              <a:fillRect/>
            </a:stretch>
          </p:blipFill>
          <p:spPr>
            <a:xfrm>
              <a:off x="12470883" y="11231354"/>
              <a:ext cx="722561" cy="2471922"/>
            </a:xfrm>
            <a:prstGeom prst="rect">
              <a:avLst/>
            </a:prstGeom>
          </p:spPr>
        </p:pic>
        <p:pic>
          <p:nvPicPr>
            <p:cNvPr id="3013" name="image 3013"/>
            <p:cNvPicPr>
              <a:picLocks noChangeAspect="1"/>
            </p:cNvPicPr>
            <p:nvPr/>
          </p:nvPicPr>
          <p:blipFill>
            <a:blip r:embed="rId8"/>
            <a:srcRect/>
            <a:stretch>
              <a:fillRect/>
            </a:stretch>
          </p:blipFill>
          <p:spPr>
            <a:xfrm>
              <a:off x="13345563" y="12625771"/>
              <a:ext cx="722561" cy="1064828"/>
            </a:xfrm>
            <a:prstGeom prst="rect">
              <a:avLst/>
            </a:prstGeom>
          </p:spPr>
        </p:pic>
        <p:pic>
          <p:nvPicPr>
            <p:cNvPr id="3014" name="image 3014"/>
            <p:cNvPicPr>
              <a:picLocks noChangeAspect="1"/>
            </p:cNvPicPr>
            <p:nvPr/>
          </p:nvPicPr>
          <p:blipFill>
            <a:blip r:embed="rId9"/>
            <a:srcRect/>
            <a:stretch>
              <a:fillRect/>
            </a:stretch>
          </p:blipFill>
          <p:spPr>
            <a:xfrm>
              <a:off x="14232920" y="10584851"/>
              <a:ext cx="722561" cy="3105748"/>
            </a:xfrm>
            <a:prstGeom prst="rect">
              <a:avLst/>
            </a:prstGeom>
          </p:spPr>
        </p:pic>
        <p:pic>
          <p:nvPicPr>
            <p:cNvPr id="3015" name="image 3015"/>
            <p:cNvPicPr>
              <a:picLocks noChangeAspect="1"/>
            </p:cNvPicPr>
            <p:nvPr/>
          </p:nvPicPr>
          <p:blipFill>
            <a:blip r:embed="rId10"/>
            <a:srcRect/>
            <a:stretch>
              <a:fillRect/>
            </a:stretch>
          </p:blipFill>
          <p:spPr>
            <a:xfrm>
              <a:off x="15120277" y="12232799"/>
              <a:ext cx="722561" cy="1457800"/>
            </a:xfrm>
            <a:prstGeom prst="rect">
              <a:avLst/>
            </a:prstGeom>
          </p:spPr>
        </p:pic>
        <p:pic>
          <p:nvPicPr>
            <p:cNvPr id="3016" name="image 3016"/>
            <p:cNvPicPr>
              <a:picLocks noChangeAspect="1"/>
            </p:cNvPicPr>
            <p:nvPr/>
          </p:nvPicPr>
          <p:blipFill>
            <a:blip r:embed="rId11"/>
            <a:srcRect/>
            <a:stretch>
              <a:fillRect/>
            </a:stretch>
          </p:blipFill>
          <p:spPr>
            <a:xfrm>
              <a:off x="16007634" y="9659465"/>
              <a:ext cx="722561" cy="4043811"/>
            </a:xfrm>
            <a:prstGeom prst="rect">
              <a:avLst/>
            </a:prstGeom>
          </p:spPr>
        </p:pic>
        <p:pic>
          <p:nvPicPr>
            <p:cNvPr id="3017" name="image 3017"/>
            <p:cNvPicPr>
              <a:picLocks noChangeAspect="1"/>
            </p:cNvPicPr>
            <p:nvPr/>
          </p:nvPicPr>
          <p:blipFill>
            <a:blip r:embed="rId12"/>
            <a:srcRect/>
            <a:stretch>
              <a:fillRect/>
            </a:stretch>
          </p:blipFill>
          <p:spPr>
            <a:xfrm>
              <a:off x="16882314" y="11472208"/>
              <a:ext cx="722561" cy="2218391"/>
            </a:xfrm>
            <a:prstGeom prst="rect">
              <a:avLst/>
            </a:prstGeom>
          </p:spPr>
        </p:pic>
        <p:pic>
          <p:nvPicPr>
            <p:cNvPr id="3018" name="image 3018"/>
            <p:cNvPicPr>
              <a:picLocks noChangeAspect="1"/>
            </p:cNvPicPr>
            <p:nvPr/>
          </p:nvPicPr>
          <p:blipFill>
            <a:blip r:embed="rId13"/>
            <a:srcRect/>
            <a:stretch>
              <a:fillRect/>
            </a:stretch>
          </p:blipFill>
          <p:spPr>
            <a:xfrm>
              <a:off x="17769670" y="9050991"/>
              <a:ext cx="722561" cy="4639608"/>
            </a:xfrm>
            <a:prstGeom prst="rect">
              <a:avLst/>
            </a:prstGeom>
          </p:spPr>
        </p:pic>
        <p:pic>
          <p:nvPicPr>
            <p:cNvPr id="3019" name="image 3019"/>
            <p:cNvPicPr>
              <a:picLocks noChangeAspect="1"/>
            </p:cNvPicPr>
            <p:nvPr/>
          </p:nvPicPr>
          <p:blipFill>
            <a:blip r:embed="rId14"/>
            <a:srcRect/>
            <a:stretch>
              <a:fillRect/>
            </a:stretch>
          </p:blipFill>
          <p:spPr>
            <a:xfrm>
              <a:off x="18669704" y="10876411"/>
              <a:ext cx="722561" cy="2814188"/>
            </a:xfrm>
            <a:prstGeom prst="rect">
              <a:avLst/>
            </a:prstGeom>
          </p:spPr>
        </p:pic>
        <p:pic>
          <p:nvPicPr>
            <p:cNvPr id="3020" name="image 3020"/>
            <p:cNvPicPr>
              <a:picLocks noChangeAspect="1"/>
            </p:cNvPicPr>
            <p:nvPr/>
          </p:nvPicPr>
          <p:blipFill>
            <a:blip r:embed="rId15"/>
            <a:srcRect/>
            <a:stretch>
              <a:fillRect/>
            </a:stretch>
          </p:blipFill>
          <p:spPr>
            <a:xfrm>
              <a:off x="19557060" y="8797461"/>
              <a:ext cx="709885" cy="4905815"/>
            </a:xfrm>
            <a:prstGeom prst="rect">
              <a:avLst/>
            </a:prstGeom>
          </p:spPr>
        </p:pic>
        <p:pic>
          <p:nvPicPr>
            <p:cNvPr id="3021" name="image 3021"/>
            <p:cNvPicPr>
              <a:picLocks noChangeAspect="1"/>
            </p:cNvPicPr>
            <p:nvPr/>
          </p:nvPicPr>
          <p:blipFill>
            <a:blip r:embed="rId16"/>
            <a:srcRect/>
            <a:stretch>
              <a:fillRect/>
            </a:stretch>
          </p:blipFill>
          <p:spPr>
            <a:xfrm>
              <a:off x="20444417" y="11231354"/>
              <a:ext cx="722561" cy="2471922"/>
            </a:xfrm>
            <a:prstGeom prst="rect">
              <a:avLst/>
            </a:prstGeom>
          </p:spPr>
        </p:pic>
        <p:pic>
          <p:nvPicPr>
            <p:cNvPr id="3022" name="image 3022"/>
            <p:cNvPicPr>
              <a:picLocks noChangeAspect="1"/>
            </p:cNvPicPr>
            <p:nvPr/>
          </p:nvPicPr>
          <p:blipFill>
            <a:blip r:embed="rId17"/>
            <a:srcRect/>
            <a:stretch>
              <a:fillRect/>
            </a:stretch>
          </p:blipFill>
          <p:spPr>
            <a:xfrm>
              <a:off x="21331774" y="9608758"/>
              <a:ext cx="722561" cy="4094517"/>
            </a:xfrm>
            <a:prstGeom prst="rect">
              <a:avLst/>
            </a:prstGeom>
          </p:spPr>
        </p:pic>
        <p:pic>
          <p:nvPicPr>
            <p:cNvPr id="3023" name="image 3023"/>
            <p:cNvPicPr>
              <a:picLocks noChangeAspect="1"/>
            </p:cNvPicPr>
            <p:nvPr/>
          </p:nvPicPr>
          <p:blipFill>
            <a:blip r:embed="rId12"/>
            <a:srcRect/>
            <a:stretch>
              <a:fillRect/>
            </a:stretch>
          </p:blipFill>
          <p:spPr>
            <a:xfrm>
              <a:off x="22206454" y="11472208"/>
              <a:ext cx="722561" cy="2218391"/>
            </a:xfrm>
            <a:prstGeom prst="rect">
              <a:avLst/>
            </a:prstGeom>
          </p:spPr>
        </p:pic>
        <p:pic>
          <p:nvPicPr>
            <p:cNvPr id="3024" name="image 3024"/>
            <p:cNvPicPr>
              <a:picLocks noChangeAspect="1"/>
            </p:cNvPicPr>
            <p:nvPr/>
          </p:nvPicPr>
          <p:blipFill>
            <a:blip r:embed="rId18"/>
            <a:srcRect/>
            <a:stretch>
              <a:fillRect/>
            </a:stretch>
          </p:blipFill>
          <p:spPr>
            <a:xfrm>
              <a:off x="23093811" y="10534145"/>
              <a:ext cx="722561" cy="3156454"/>
            </a:xfrm>
            <a:prstGeom prst="rect">
              <a:avLst/>
            </a:prstGeom>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24" name="组合 6024"/>
          <p:cNvGrpSpPr/>
          <p:nvPr/>
        </p:nvGrpSpPr>
        <p:grpSpPr>
          <a:xfrm>
            <a:off x="1282700" y="817522"/>
            <a:ext cx="5832312" cy="990600"/>
            <a:chOff x="1282700" y="817522"/>
            <a:chExt cx="5832312" cy="990600"/>
          </a:xfrm>
        </p:grpSpPr>
        <p:sp>
          <p:nvSpPr>
            <p:cNvPr id="6025" name="Object 6025"/>
            <p:cNvSpPr txBox="1"/>
            <p:nvPr/>
          </p:nvSpPr>
          <p:spPr>
            <a:xfrm>
              <a:off x="2191685" y="817522"/>
              <a:ext cx="4923327" cy="990600"/>
            </a:xfrm>
            <a:prstGeom prst="rect">
              <a:avLst/>
            </a:prstGeom>
          </p:spPr>
          <p:txBody>
            <a:bodyPr vert="horz" rtlCol="0" anchor="t" anchorCtr="0">
              <a:noAutofit/>
            </a:bodyPr>
            <a:lstStyle/>
            <a:p>
              <a:pPr algn="l">
                <a:lnSpc>
                  <a:spcPct val="100000"/>
                </a:lnSpc>
              </a:pPr>
              <a:r>
                <a:rPr lang="en-US" altLang="zh-CN" sz="4800" b="1" i="0" dirty="0">
                  <a:solidFill>
                    <a:srgbClr val="3E3E3E"/>
                  </a:solidFill>
                  <a:latin typeface="微软雅黑" panose="020B0503020204020204" charset="-122"/>
                  <a:ea typeface="微软雅黑" panose="020B0503020204020204" charset="-122"/>
                </a:rPr>
                <a:t>ETL</a:t>
              </a:r>
              <a:r>
                <a:rPr lang="zh-CN" altLang="en-US" sz="4800" b="1" i="0" dirty="0">
                  <a:solidFill>
                    <a:srgbClr val="3E3E3E"/>
                  </a:solidFill>
                  <a:latin typeface="微软雅黑" panose="020B0503020204020204" charset="-122"/>
                  <a:ea typeface="微软雅黑" panose="020B0503020204020204" charset="-122"/>
                </a:rPr>
                <a:t>与数据清洗</a:t>
              </a:r>
            </a:p>
          </p:txBody>
        </p:sp>
        <p:pic>
          <p:nvPicPr>
            <p:cNvPr id="6027" name="image 6027"/>
            <p:cNvPicPr>
              <a:picLocks noChangeAspect="1"/>
            </p:cNvPicPr>
            <p:nvPr/>
          </p:nvPicPr>
          <p:blipFill>
            <a:blip r:embed="rId2"/>
            <a:srcRect/>
            <a:stretch>
              <a:fillRect/>
            </a:stretch>
          </p:blipFill>
          <p:spPr>
            <a:xfrm>
              <a:off x="1562100" y="1028700"/>
              <a:ext cx="609600" cy="711200"/>
            </a:xfrm>
            <a:prstGeom prst="rect">
              <a:avLst/>
            </a:prstGeom>
          </p:spPr>
        </p:pic>
        <p:pic>
          <p:nvPicPr>
            <p:cNvPr id="6028" name="image 6028"/>
            <p:cNvPicPr>
              <a:picLocks noChangeAspect="1"/>
            </p:cNvPicPr>
            <p:nvPr/>
          </p:nvPicPr>
          <p:blipFill>
            <a:blip r:embed="rId3"/>
            <a:srcRect/>
            <a:stretch>
              <a:fillRect/>
            </a:stretch>
          </p:blipFill>
          <p:spPr>
            <a:xfrm>
              <a:off x="1282700" y="1028700"/>
              <a:ext cx="596900" cy="711200"/>
            </a:xfrm>
            <a:prstGeom prst="rect">
              <a:avLst/>
            </a:prstGeom>
          </p:spPr>
        </p:pic>
      </p:grpSp>
      <p:sp>
        <p:nvSpPr>
          <p:cNvPr id="2" name="文本框 1"/>
          <p:cNvSpPr txBox="1"/>
          <p:nvPr/>
        </p:nvSpPr>
        <p:spPr>
          <a:xfrm>
            <a:off x="3630930" y="2566670"/>
            <a:ext cx="17122140" cy="9940290"/>
          </a:xfrm>
          <a:prstGeom prst="rect">
            <a:avLst/>
          </a:prstGeom>
          <a:noFill/>
        </p:spPr>
        <p:txBody>
          <a:bodyPr wrap="square" rtlCol="0">
            <a:spAutoFit/>
          </a:bodyPr>
          <a:lstStyle/>
          <a:p>
            <a:r>
              <a:rPr lang="en-US" altLang="zh-CN" sz="4000"/>
              <a:t>ETL</a:t>
            </a:r>
            <a:r>
              <a:rPr lang="zh-CN" altLang="en-US" sz="4000"/>
              <a:t>流程：</a:t>
            </a:r>
          </a:p>
          <a:p>
            <a:r>
              <a:rPr lang="zh-CN" altLang="en-US" sz="4000"/>
              <a:t>（</a:t>
            </a:r>
            <a:r>
              <a:rPr lang="en-US" altLang="zh-CN" sz="4000"/>
              <a:t>1</a:t>
            </a:r>
            <a:r>
              <a:rPr lang="zh-CN" altLang="en-US" sz="4000"/>
              <a:t>）读取</a:t>
            </a:r>
            <a:r>
              <a:rPr lang="en-US" altLang="zh-CN" sz="4000"/>
              <a:t>html</a:t>
            </a:r>
            <a:r>
              <a:rPr lang="zh-CN" altLang="en-US" sz="4000"/>
              <a:t>数据</a:t>
            </a:r>
          </a:p>
          <a:p>
            <a:r>
              <a:rPr lang="zh-CN" altLang="en-US" sz="4000"/>
              <a:t>（</a:t>
            </a:r>
            <a:r>
              <a:rPr lang="en-US" altLang="zh-CN" sz="4000"/>
              <a:t>2</a:t>
            </a:r>
            <a:r>
              <a:rPr lang="zh-CN" altLang="en-US" sz="4000"/>
              <a:t>）发现数据存在质量问题，诸如无评论相关的数据、</a:t>
            </a:r>
            <a:r>
              <a:rPr lang="en-US" altLang="zh-CN" sz="4000"/>
              <a:t>tag</a:t>
            </a:r>
            <a:r>
              <a:rPr lang="zh-CN" altLang="en-US" sz="4000"/>
              <a:t>等</a:t>
            </a:r>
          </a:p>
          <a:p>
            <a:r>
              <a:rPr lang="zh-CN" altLang="en-US" sz="4000"/>
              <a:t>（</a:t>
            </a:r>
            <a:r>
              <a:rPr lang="en-US" altLang="zh-CN" sz="4000"/>
              <a:t>3</a:t>
            </a:r>
            <a:r>
              <a:rPr lang="zh-CN" altLang="en-US" sz="4000"/>
              <a:t>）加入评论相关的数据</a:t>
            </a:r>
          </a:p>
          <a:p>
            <a:r>
              <a:rPr lang="zh-CN" altLang="en-US" sz="4000"/>
              <a:t>（</a:t>
            </a:r>
            <a:r>
              <a:rPr lang="en-US" altLang="zh-CN" sz="4000"/>
              <a:t>4</a:t>
            </a:r>
            <a:r>
              <a:rPr lang="zh-CN" altLang="en-US" sz="4000"/>
              <a:t>）合并页面，使用并查集，脚本执行时间大概为一天</a:t>
            </a:r>
          </a:p>
          <a:p>
            <a:r>
              <a:rPr lang="zh-CN" altLang="en-US" sz="4000"/>
              <a:t>（</a:t>
            </a:r>
            <a:r>
              <a:rPr lang="en-US" altLang="zh-CN" sz="4000"/>
              <a:t>5</a:t>
            </a:r>
            <a:r>
              <a:rPr lang="zh-CN" altLang="en-US" sz="4000"/>
              <a:t>）获取电影种类</a:t>
            </a:r>
            <a:r>
              <a:rPr lang="en-US" altLang="zh-CN" sz="4000"/>
              <a:t>tag</a:t>
            </a:r>
            <a:r>
              <a:rPr lang="zh-CN" altLang="en-US" sz="4000"/>
              <a:t>，主要从黑色页面获取</a:t>
            </a:r>
            <a:r>
              <a:rPr lang="en-US" altLang="zh-CN" sz="4000"/>
              <a:t>(</a:t>
            </a:r>
            <a:r>
              <a:rPr lang="zh-CN" altLang="en-US" sz="4000"/>
              <a:t>该页面数据较为标准，整理得到的数据质量高</a:t>
            </a:r>
            <a:r>
              <a:rPr lang="en-US" altLang="zh-CN" sz="4000"/>
              <a:t>)</a:t>
            </a:r>
          </a:p>
          <a:p>
            <a:r>
              <a:rPr lang="zh-CN" altLang="en-US" sz="4000"/>
              <a:t>（</a:t>
            </a:r>
            <a:r>
              <a:rPr lang="en-US" altLang="zh-CN" sz="4000"/>
              <a:t>6</a:t>
            </a:r>
            <a:r>
              <a:rPr lang="zh-CN" altLang="en-US" sz="4000"/>
              <a:t>）电影种类</a:t>
            </a:r>
            <a:r>
              <a:rPr lang="en-US" altLang="zh-CN" sz="4000"/>
              <a:t>tag</a:t>
            </a:r>
            <a:r>
              <a:rPr lang="zh-CN" altLang="en-US" sz="4000"/>
              <a:t>中存在法语，使用百度翻译</a:t>
            </a:r>
            <a:r>
              <a:rPr lang="en-US" altLang="zh-CN" sz="4000"/>
              <a:t>api</a:t>
            </a:r>
            <a:r>
              <a:rPr lang="zh-CN" altLang="en-US" sz="4000"/>
              <a:t>进行处理</a:t>
            </a:r>
          </a:p>
          <a:p>
            <a:r>
              <a:rPr lang="zh-CN" altLang="en-US" sz="4000"/>
              <a:t>（</a:t>
            </a:r>
            <a:r>
              <a:rPr lang="en-US" altLang="zh-CN" sz="4000"/>
              <a:t>7</a:t>
            </a:r>
            <a:r>
              <a:rPr lang="zh-CN" altLang="en-US" sz="4000"/>
              <a:t>）合并同一部电影的导演和演员，使用距离编辑算法消除误差</a:t>
            </a:r>
          </a:p>
          <a:p>
            <a:r>
              <a:rPr lang="zh-CN" altLang="en-US" sz="4000"/>
              <a:t>（</a:t>
            </a:r>
            <a:r>
              <a:rPr lang="en-US" altLang="zh-CN" sz="4000"/>
              <a:t>8</a:t>
            </a:r>
            <a:r>
              <a:rPr lang="zh-CN" altLang="en-US" sz="4000"/>
              <a:t>）根据数据筛选原则进行筛选，并提取高频词删除括号</a:t>
            </a:r>
          </a:p>
          <a:p>
            <a:r>
              <a:rPr lang="zh-CN" altLang="en-US" sz="4000"/>
              <a:t>（</a:t>
            </a:r>
            <a:r>
              <a:rPr lang="en-US" altLang="zh-CN" sz="4000"/>
              <a:t>9</a:t>
            </a:r>
            <a:r>
              <a:rPr lang="zh-CN" altLang="en-US" sz="4000"/>
              <a:t>）提取高频且错误较多的词汇，并根据</a:t>
            </a:r>
            <a:r>
              <a:rPr lang="en-US" altLang="zh-CN" sz="4000"/>
              <a:t>title</a:t>
            </a:r>
            <a:r>
              <a:rPr lang="zh-CN" altLang="en-US" sz="4000"/>
              <a:t>和</a:t>
            </a:r>
            <a:r>
              <a:rPr lang="en-US" altLang="zh-CN" sz="4000"/>
              <a:t>genre</a:t>
            </a:r>
            <a:r>
              <a:rPr lang="zh-CN" altLang="en-US" sz="4000"/>
              <a:t>数据删除非电影数据</a:t>
            </a:r>
          </a:p>
          <a:p>
            <a:r>
              <a:rPr lang="zh-CN" altLang="en-US" sz="4000"/>
              <a:t>（</a:t>
            </a:r>
            <a:r>
              <a:rPr lang="en-US" altLang="zh-CN" sz="4000"/>
              <a:t>10</a:t>
            </a:r>
            <a:r>
              <a:rPr lang="zh-CN" altLang="en-US" sz="4000"/>
              <a:t>）通过</a:t>
            </a:r>
            <a:r>
              <a:rPr lang="en-US" altLang="zh-CN" sz="4000"/>
              <a:t>title</a:t>
            </a:r>
            <a:r>
              <a:rPr lang="zh-CN" altLang="en-US" sz="4000"/>
              <a:t>和导演名再次合并页面，获得更加准确的数据</a:t>
            </a:r>
          </a:p>
          <a:p>
            <a:r>
              <a:rPr lang="zh-CN" altLang="en-US" sz="4000"/>
              <a:t>（</a:t>
            </a:r>
            <a:r>
              <a:rPr lang="en-US" altLang="zh-CN" sz="4000"/>
              <a:t>11</a:t>
            </a:r>
            <a:r>
              <a:rPr lang="zh-CN" altLang="en-US" sz="4000"/>
              <a:t>）再次筛选电影，删除其中有空白属性的电影</a:t>
            </a:r>
          </a:p>
          <a:p>
            <a:r>
              <a:rPr lang="zh-CN" altLang="en-US" sz="4000"/>
              <a:t>（</a:t>
            </a:r>
            <a:r>
              <a:rPr lang="en-US" altLang="zh-CN" sz="4000"/>
              <a:t>12</a:t>
            </a:r>
            <a:r>
              <a:rPr lang="zh-CN" altLang="en-US" sz="4000"/>
              <a:t>）得到较为准确且完整的数据，根据存储模型进行分表之后开始导入数据库</a:t>
            </a:r>
          </a:p>
          <a:p>
            <a:endParaRPr lang="zh-CN" altLang="en-US" sz="4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01" name="image 301"/>
          <p:cNvPicPr>
            <a:picLocks noChangeAspect="1"/>
          </p:cNvPicPr>
          <p:nvPr/>
        </p:nvPicPr>
        <p:blipFill>
          <a:blip r:embed="rId2"/>
          <a:srcRect/>
          <a:stretch>
            <a:fillRect/>
          </a:stretch>
        </p:blipFill>
        <p:spPr>
          <a:xfrm>
            <a:off x="3470550" y="4056487"/>
            <a:ext cx="7339707" cy="6097408"/>
          </a:xfrm>
          <a:prstGeom prst="rect">
            <a:avLst/>
          </a:prstGeom>
        </p:spPr>
      </p:pic>
      <p:pic>
        <p:nvPicPr>
          <p:cNvPr id="302" name="image 302"/>
          <p:cNvPicPr>
            <a:picLocks noChangeAspect="1"/>
          </p:cNvPicPr>
          <p:nvPr/>
        </p:nvPicPr>
        <p:blipFill>
          <a:blip r:embed="rId3">
            <a:alphaModFix amt="41960"/>
          </a:blip>
          <a:srcRect/>
          <a:stretch>
            <a:fillRect/>
          </a:stretch>
        </p:blipFill>
        <p:spPr>
          <a:xfrm>
            <a:off x="3470550" y="1850772"/>
            <a:ext cx="7339707" cy="2243744"/>
          </a:xfrm>
          <a:prstGeom prst="rect">
            <a:avLst/>
          </a:prstGeom>
        </p:spPr>
      </p:pic>
      <p:pic>
        <p:nvPicPr>
          <p:cNvPr id="303" name="image 303"/>
          <p:cNvPicPr>
            <a:picLocks noChangeAspect="1"/>
          </p:cNvPicPr>
          <p:nvPr/>
        </p:nvPicPr>
        <p:blipFill>
          <a:blip r:embed="rId4"/>
          <a:srcRect/>
          <a:stretch>
            <a:fillRect/>
          </a:stretch>
        </p:blipFill>
        <p:spPr>
          <a:xfrm>
            <a:off x="3483227" y="6997441"/>
            <a:ext cx="7555208" cy="5260757"/>
          </a:xfrm>
          <a:prstGeom prst="rect">
            <a:avLst/>
          </a:prstGeom>
        </p:spPr>
      </p:pic>
      <p:sp>
        <p:nvSpPr>
          <p:cNvPr id="304" name="Object 304"/>
          <p:cNvSpPr txBox="1"/>
          <p:nvPr/>
        </p:nvSpPr>
        <p:spPr>
          <a:xfrm>
            <a:off x="5101763" y="937756"/>
            <a:ext cx="4099480" cy="6121400"/>
          </a:xfrm>
          <a:prstGeom prst="rect">
            <a:avLst/>
          </a:prstGeom>
        </p:spPr>
        <p:txBody>
          <a:bodyPr vert="horz" rtlCol="0" anchor="t" anchorCtr="0">
            <a:noAutofit/>
          </a:bodyPr>
          <a:lstStyle/>
          <a:p>
            <a:pPr algn="ctr">
              <a:lnSpc>
                <a:spcPct val="103000"/>
              </a:lnSpc>
            </a:pPr>
            <a:r>
              <a:rPr lang="zh-CN" sz="7200" b="0" i="0" dirty="0">
                <a:solidFill>
                  <a:srgbClr val="FFFFFF"/>
                </a:solidFill>
                <a:latin typeface="OPPOSans-H" panose="00020600040101010101"/>
                <a:ea typeface="OPPOSans-H" panose="00020600040101010101"/>
              </a:rPr>
              <a:t>PART </a:t>
            </a:r>
            <a:r>
              <a:rPr lang="zh-CN" sz="19500" b="0" i="0" dirty="0">
                <a:solidFill>
                  <a:srgbClr val="FFFFFF"/>
                </a:solidFill>
                <a:latin typeface="OPPOSans-H" panose="00020600040101010101"/>
                <a:ea typeface="OPPOSans-H" panose="00020600040101010101"/>
              </a:rPr>
              <a:t>0</a:t>
            </a:r>
            <a:r>
              <a:rPr lang="en-US" altLang="zh-CN" sz="19500" b="0" i="0" dirty="0">
                <a:solidFill>
                  <a:srgbClr val="FFFFFF"/>
                </a:solidFill>
                <a:latin typeface="OPPOSans-H" panose="00020600040101010101"/>
                <a:ea typeface="OPPOSans-H" panose="00020600040101010101"/>
              </a:rPr>
              <a:t>3</a:t>
            </a:r>
          </a:p>
        </p:txBody>
      </p:sp>
      <p:grpSp>
        <p:nvGrpSpPr>
          <p:cNvPr id="306" name="组合 306"/>
          <p:cNvGrpSpPr/>
          <p:nvPr/>
        </p:nvGrpSpPr>
        <p:grpSpPr>
          <a:xfrm>
            <a:off x="12093817" y="4289047"/>
            <a:ext cx="7615638" cy="2011185"/>
            <a:chOff x="12093817" y="4289047"/>
            <a:chExt cx="7615638" cy="2011185"/>
          </a:xfrm>
        </p:grpSpPr>
        <p:sp>
          <p:nvSpPr>
            <p:cNvPr id="307" name="Object 307"/>
            <p:cNvSpPr txBox="1"/>
            <p:nvPr/>
          </p:nvSpPr>
          <p:spPr>
            <a:xfrm>
              <a:off x="12093817" y="4289047"/>
              <a:ext cx="7615638" cy="1612900"/>
            </a:xfrm>
            <a:prstGeom prst="rect">
              <a:avLst/>
            </a:prstGeom>
          </p:spPr>
          <p:txBody>
            <a:bodyPr vert="horz" rtlCol="0" anchor="t" anchorCtr="0">
              <a:noAutofit/>
            </a:bodyPr>
            <a:lstStyle/>
            <a:p>
              <a:pPr algn="l">
                <a:lnSpc>
                  <a:spcPct val="100000"/>
                </a:lnSpc>
              </a:pPr>
              <a:r>
                <a:rPr lang="zh-CN" altLang="en-US" sz="8000" b="0" i="0" dirty="0">
                  <a:solidFill>
                    <a:srgbClr val="0E649C"/>
                  </a:solidFill>
                  <a:latin typeface="微软雅黑" panose="020B0503020204020204" charset="-122"/>
                  <a:ea typeface="微软雅黑" panose="020B0503020204020204" charset="-122"/>
                  <a:cs typeface="微软雅黑" panose="020B0503020204020204" charset="-122"/>
                </a:rPr>
                <a:t>存储与查询优化</a:t>
              </a:r>
            </a:p>
          </p:txBody>
        </p:sp>
        <p:pic>
          <p:nvPicPr>
            <p:cNvPr id="309" name="image 309"/>
            <p:cNvPicPr>
              <a:picLocks noChangeAspect="1"/>
            </p:cNvPicPr>
            <p:nvPr/>
          </p:nvPicPr>
          <p:blipFill>
            <a:blip r:embed="rId5"/>
            <a:srcRect/>
            <a:stretch>
              <a:fillRect/>
            </a:stretch>
          </p:blipFill>
          <p:spPr>
            <a:xfrm>
              <a:off x="12204676" y="6072055"/>
              <a:ext cx="5286110" cy="228177"/>
            </a:xfrm>
            <a:prstGeom prst="rect">
              <a:avLst/>
            </a:prstGeom>
          </p:spPr>
        </p:pic>
      </p:grpSp>
      <p:grpSp>
        <p:nvGrpSpPr>
          <p:cNvPr id="3010" name="组合 3010"/>
          <p:cNvGrpSpPr/>
          <p:nvPr/>
        </p:nvGrpSpPr>
        <p:grpSpPr>
          <a:xfrm>
            <a:off x="11583526" y="8797461"/>
            <a:ext cx="12232846" cy="4905815"/>
            <a:chOff x="11583526" y="8797461"/>
            <a:chExt cx="12232846" cy="4905815"/>
          </a:xfrm>
        </p:grpSpPr>
        <p:pic>
          <p:nvPicPr>
            <p:cNvPr id="3011" name="image 3011"/>
            <p:cNvPicPr>
              <a:picLocks noChangeAspect="1"/>
            </p:cNvPicPr>
            <p:nvPr/>
          </p:nvPicPr>
          <p:blipFill>
            <a:blip r:embed="rId6"/>
            <a:srcRect/>
            <a:stretch>
              <a:fillRect/>
            </a:stretch>
          </p:blipFill>
          <p:spPr>
            <a:xfrm>
              <a:off x="11583526" y="12435624"/>
              <a:ext cx="722561" cy="1254975"/>
            </a:xfrm>
            <a:prstGeom prst="rect">
              <a:avLst/>
            </a:prstGeom>
          </p:spPr>
        </p:pic>
        <p:pic>
          <p:nvPicPr>
            <p:cNvPr id="3012" name="image 3012"/>
            <p:cNvPicPr>
              <a:picLocks noChangeAspect="1"/>
            </p:cNvPicPr>
            <p:nvPr/>
          </p:nvPicPr>
          <p:blipFill>
            <a:blip r:embed="rId7"/>
            <a:srcRect/>
            <a:stretch>
              <a:fillRect/>
            </a:stretch>
          </p:blipFill>
          <p:spPr>
            <a:xfrm>
              <a:off x="12470883" y="11231354"/>
              <a:ext cx="722561" cy="2471922"/>
            </a:xfrm>
            <a:prstGeom prst="rect">
              <a:avLst/>
            </a:prstGeom>
          </p:spPr>
        </p:pic>
        <p:pic>
          <p:nvPicPr>
            <p:cNvPr id="3013" name="image 3013"/>
            <p:cNvPicPr>
              <a:picLocks noChangeAspect="1"/>
            </p:cNvPicPr>
            <p:nvPr/>
          </p:nvPicPr>
          <p:blipFill>
            <a:blip r:embed="rId8"/>
            <a:srcRect/>
            <a:stretch>
              <a:fillRect/>
            </a:stretch>
          </p:blipFill>
          <p:spPr>
            <a:xfrm>
              <a:off x="13345563" y="12625771"/>
              <a:ext cx="722561" cy="1064828"/>
            </a:xfrm>
            <a:prstGeom prst="rect">
              <a:avLst/>
            </a:prstGeom>
          </p:spPr>
        </p:pic>
        <p:pic>
          <p:nvPicPr>
            <p:cNvPr id="3014" name="image 3014"/>
            <p:cNvPicPr>
              <a:picLocks noChangeAspect="1"/>
            </p:cNvPicPr>
            <p:nvPr/>
          </p:nvPicPr>
          <p:blipFill>
            <a:blip r:embed="rId9"/>
            <a:srcRect/>
            <a:stretch>
              <a:fillRect/>
            </a:stretch>
          </p:blipFill>
          <p:spPr>
            <a:xfrm>
              <a:off x="14232920" y="10584851"/>
              <a:ext cx="722561" cy="3105748"/>
            </a:xfrm>
            <a:prstGeom prst="rect">
              <a:avLst/>
            </a:prstGeom>
          </p:spPr>
        </p:pic>
        <p:pic>
          <p:nvPicPr>
            <p:cNvPr id="3015" name="image 3015"/>
            <p:cNvPicPr>
              <a:picLocks noChangeAspect="1"/>
            </p:cNvPicPr>
            <p:nvPr/>
          </p:nvPicPr>
          <p:blipFill>
            <a:blip r:embed="rId10"/>
            <a:srcRect/>
            <a:stretch>
              <a:fillRect/>
            </a:stretch>
          </p:blipFill>
          <p:spPr>
            <a:xfrm>
              <a:off x="15120277" y="12232799"/>
              <a:ext cx="722561" cy="1457800"/>
            </a:xfrm>
            <a:prstGeom prst="rect">
              <a:avLst/>
            </a:prstGeom>
          </p:spPr>
        </p:pic>
        <p:pic>
          <p:nvPicPr>
            <p:cNvPr id="3016" name="image 3016"/>
            <p:cNvPicPr>
              <a:picLocks noChangeAspect="1"/>
            </p:cNvPicPr>
            <p:nvPr/>
          </p:nvPicPr>
          <p:blipFill>
            <a:blip r:embed="rId11"/>
            <a:srcRect/>
            <a:stretch>
              <a:fillRect/>
            </a:stretch>
          </p:blipFill>
          <p:spPr>
            <a:xfrm>
              <a:off x="16007634" y="9659465"/>
              <a:ext cx="722561" cy="4043811"/>
            </a:xfrm>
            <a:prstGeom prst="rect">
              <a:avLst/>
            </a:prstGeom>
          </p:spPr>
        </p:pic>
        <p:pic>
          <p:nvPicPr>
            <p:cNvPr id="3017" name="image 3017"/>
            <p:cNvPicPr>
              <a:picLocks noChangeAspect="1"/>
            </p:cNvPicPr>
            <p:nvPr/>
          </p:nvPicPr>
          <p:blipFill>
            <a:blip r:embed="rId12"/>
            <a:srcRect/>
            <a:stretch>
              <a:fillRect/>
            </a:stretch>
          </p:blipFill>
          <p:spPr>
            <a:xfrm>
              <a:off x="16882314" y="11472208"/>
              <a:ext cx="722561" cy="2218391"/>
            </a:xfrm>
            <a:prstGeom prst="rect">
              <a:avLst/>
            </a:prstGeom>
          </p:spPr>
        </p:pic>
        <p:pic>
          <p:nvPicPr>
            <p:cNvPr id="3018" name="image 3018"/>
            <p:cNvPicPr>
              <a:picLocks noChangeAspect="1"/>
            </p:cNvPicPr>
            <p:nvPr/>
          </p:nvPicPr>
          <p:blipFill>
            <a:blip r:embed="rId13"/>
            <a:srcRect/>
            <a:stretch>
              <a:fillRect/>
            </a:stretch>
          </p:blipFill>
          <p:spPr>
            <a:xfrm>
              <a:off x="17769670" y="9050991"/>
              <a:ext cx="722561" cy="4639608"/>
            </a:xfrm>
            <a:prstGeom prst="rect">
              <a:avLst/>
            </a:prstGeom>
          </p:spPr>
        </p:pic>
        <p:pic>
          <p:nvPicPr>
            <p:cNvPr id="3019" name="image 3019"/>
            <p:cNvPicPr>
              <a:picLocks noChangeAspect="1"/>
            </p:cNvPicPr>
            <p:nvPr/>
          </p:nvPicPr>
          <p:blipFill>
            <a:blip r:embed="rId14"/>
            <a:srcRect/>
            <a:stretch>
              <a:fillRect/>
            </a:stretch>
          </p:blipFill>
          <p:spPr>
            <a:xfrm>
              <a:off x="18669704" y="10876411"/>
              <a:ext cx="722561" cy="2814188"/>
            </a:xfrm>
            <a:prstGeom prst="rect">
              <a:avLst/>
            </a:prstGeom>
          </p:spPr>
        </p:pic>
        <p:pic>
          <p:nvPicPr>
            <p:cNvPr id="3020" name="image 3020"/>
            <p:cNvPicPr>
              <a:picLocks noChangeAspect="1"/>
            </p:cNvPicPr>
            <p:nvPr/>
          </p:nvPicPr>
          <p:blipFill>
            <a:blip r:embed="rId15"/>
            <a:srcRect/>
            <a:stretch>
              <a:fillRect/>
            </a:stretch>
          </p:blipFill>
          <p:spPr>
            <a:xfrm>
              <a:off x="19557060" y="8797461"/>
              <a:ext cx="709885" cy="4905815"/>
            </a:xfrm>
            <a:prstGeom prst="rect">
              <a:avLst/>
            </a:prstGeom>
          </p:spPr>
        </p:pic>
        <p:pic>
          <p:nvPicPr>
            <p:cNvPr id="3021" name="image 3021"/>
            <p:cNvPicPr>
              <a:picLocks noChangeAspect="1"/>
            </p:cNvPicPr>
            <p:nvPr/>
          </p:nvPicPr>
          <p:blipFill>
            <a:blip r:embed="rId16"/>
            <a:srcRect/>
            <a:stretch>
              <a:fillRect/>
            </a:stretch>
          </p:blipFill>
          <p:spPr>
            <a:xfrm>
              <a:off x="20444417" y="11231354"/>
              <a:ext cx="722561" cy="2471922"/>
            </a:xfrm>
            <a:prstGeom prst="rect">
              <a:avLst/>
            </a:prstGeom>
          </p:spPr>
        </p:pic>
        <p:pic>
          <p:nvPicPr>
            <p:cNvPr id="3022" name="image 3022"/>
            <p:cNvPicPr>
              <a:picLocks noChangeAspect="1"/>
            </p:cNvPicPr>
            <p:nvPr/>
          </p:nvPicPr>
          <p:blipFill>
            <a:blip r:embed="rId17"/>
            <a:srcRect/>
            <a:stretch>
              <a:fillRect/>
            </a:stretch>
          </p:blipFill>
          <p:spPr>
            <a:xfrm>
              <a:off x="21331774" y="9608758"/>
              <a:ext cx="722561" cy="4094517"/>
            </a:xfrm>
            <a:prstGeom prst="rect">
              <a:avLst/>
            </a:prstGeom>
          </p:spPr>
        </p:pic>
        <p:pic>
          <p:nvPicPr>
            <p:cNvPr id="3023" name="image 3023"/>
            <p:cNvPicPr>
              <a:picLocks noChangeAspect="1"/>
            </p:cNvPicPr>
            <p:nvPr/>
          </p:nvPicPr>
          <p:blipFill>
            <a:blip r:embed="rId12"/>
            <a:srcRect/>
            <a:stretch>
              <a:fillRect/>
            </a:stretch>
          </p:blipFill>
          <p:spPr>
            <a:xfrm>
              <a:off x="22206454" y="11472208"/>
              <a:ext cx="722561" cy="2218391"/>
            </a:xfrm>
            <a:prstGeom prst="rect">
              <a:avLst/>
            </a:prstGeom>
          </p:spPr>
        </p:pic>
        <p:pic>
          <p:nvPicPr>
            <p:cNvPr id="3024" name="image 3024"/>
            <p:cNvPicPr>
              <a:picLocks noChangeAspect="1"/>
            </p:cNvPicPr>
            <p:nvPr/>
          </p:nvPicPr>
          <p:blipFill>
            <a:blip r:embed="rId18"/>
            <a:srcRect/>
            <a:stretch>
              <a:fillRect/>
            </a:stretch>
          </p:blipFill>
          <p:spPr>
            <a:xfrm>
              <a:off x="23093811" y="10534145"/>
              <a:ext cx="722561" cy="3156454"/>
            </a:xfrm>
            <a:prstGeom prst="rect">
              <a:avLst/>
            </a:prstGeom>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24" name="组合 6024"/>
          <p:cNvGrpSpPr/>
          <p:nvPr/>
        </p:nvGrpSpPr>
        <p:grpSpPr>
          <a:xfrm>
            <a:off x="1282700" y="817245"/>
            <a:ext cx="10193655" cy="990600"/>
            <a:chOff x="1282700" y="817522"/>
            <a:chExt cx="5832312" cy="990600"/>
          </a:xfrm>
        </p:grpSpPr>
        <p:sp>
          <p:nvSpPr>
            <p:cNvPr id="6025" name="Object 6025"/>
            <p:cNvSpPr txBox="1"/>
            <p:nvPr/>
          </p:nvSpPr>
          <p:spPr>
            <a:xfrm>
              <a:off x="2191685" y="817522"/>
              <a:ext cx="4923327" cy="990600"/>
            </a:xfrm>
            <a:prstGeom prst="rect">
              <a:avLst/>
            </a:prstGeom>
          </p:spPr>
          <p:txBody>
            <a:bodyPr vert="horz" rtlCol="0" anchor="t" anchorCtr="0">
              <a:noAutofit/>
            </a:bodyPr>
            <a:lstStyle/>
            <a:p>
              <a:pPr algn="l">
                <a:lnSpc>
                  <a:spcPct val="100000"/>
                </a:lnSpc>
              </a:pPr>
              <a:r>
                <a:rPr lang="zh-CN" altLang="en-US" sz="4800" b="1" i="0" dirty="0">
                  <a:solidFill>
                    <a:srgbClr val="3E3E3E"/>
                  </a:solidFill>
                  <a:latin typeface="微软雅黑" panose="020B0503020204020204" charset="-122"/>
                  <a:ea typeface="微软雅黑" panose="020B0503020204020204" charset="-122"/>
                </a:rPr>
                <a:t>关系型数据库存储方式</a:t>
              </a:r>
              <a:r>
                <a:rPr lang="en-US" altLang="zh-CN" sz="4800" b="1" i="0" dirty="0">
                  <a:solidFill>
                    <a:srgbClr val="3E3E3E"/>
                  </a:solidFill>
                  <a:latin typeface="微软雅黑" panose="020B0503020204020204" charset="-122"/>
                  <a:ea typeface="微软雅黑" panose="020B0503020204020204" charset="-122"/>
                </a:rPr>
                <a:t>(Mysql)</a:t>
              </a:r>
            </a:p>
          </p:txBody>
        </p:sp>
        <p:pic>
          <p:nvPicPr>
            <p:cNvPr id="6027" name="image 6027"/>
            <p:cNvPicPr>
              <a:picLocks noChangeAspect="1"/>
            </p:cNvPicPr>
            <p:nvPr/>
          </p:nvPicPr>
          <p:blipFill>
            <a:blip r:embed="rId2"/>
            <a:srcRect/>
            <a:stretch>
              <a:fillRect/>
            </a:stretch>
          </p:blipFill>
          <p:spPr>
            <a:xfrm>
              <a:off x="1562100" y="1028700"/>
              <a:ext cx="609600" cy="711200"/>
            </a:xfrm>
            <a:prstGeom prst="rect">
              <a:avLst/>
            </a:prstGeom>
          </p:spPr>
        </p:pic>
        <p:pic>
          <p:nvPicPr>
            <p:cNvPr id="6028" name="image 6028"/>
            <p:cNvPicPr>
              <a:picLocks noChangeAspect="1"/>
            </p:cNvPicPr>
            <p:nvPr/>
          </p:nvPicPr>
          <p:blipFill>
            <a:blip r:embed="rId3"/>
            <a:srcRect/>
            <a:stretch>
              <a:fillRect/>
            </a:stretch>
          </p:blipFill>
          <p:spPr>
            <a:xfrm>
              <a:off x="1282700" y="1028700"/>
              <a:ext cx="596900" cy="711200"/>
            </a:xfrm>
            <a:prstGeom prst="rect">
              <a:avLst/>
            </a:prstGeom>
          </p:spPr>
        </p:pic>
      </p:grpSp>
      <p:sp>
        <p:nvSpPr>
          <p:cNvPr id="2" name="文本框 1"/>
          <p:cNvSpPr txBox="1"/>
          <p:nvPr/>
        </p:nvSpPr>
        <p:spPr>
          <a:xfrm>
            <a:off x="2836545" y="2486025"/>
            <a:ext cx="18470880" cy="9047480"/>
          </a:xfrm>
          <a:prstGeom prst="rect">
            <a:avLst/>
          </a:prstGeom>
          <a:noFill/>
        </p:spPr>
        <p:txBody>
          <a:bodyPr wrap="none" rtlCol="0">
            <a:spAutoFit/>
          </a:bodyPr>
          <a:lstStyle/>
          <a:p>
            <a:pPr algn="l"/>
            <a:r>
              <a:rPr lang="zh-CN" altLang="en-US" sz="7200" b="1"/>
              <a:t>查询语句层面</a:t>
            </a:r>
          </a:p>
          <a:p>
            <a:pPr algn="l"/>
            <a:r>
              <a:rPr lang="zh-CN" altLang="en-US" sz="6600"/>
              <a:t>使用模糊查询，可以匹配关键字进行查询。</a:t>
            </a:r>
          </a:p>
          <a:p>
            <a:pPr algn="l"/>
            <a:r>
              <a:rPr lang="zh-CN" altLang="en-US" sz="6600"/>
              <a:t>优化查询语句中条件的排列顺序，将能筛选掉</a:t>
            </a:r>
          </a:p>
          <a:p>
            <a:pPr algn="l"/>
            <a:r>
              <a:rPr lang="zh-CN" altLang="en-US" sz="6600"/>
              <a:t>大量数据的条件语句优先度提高。</a:t>
            </a:r>
          </a:p>
          <a:p>
            <a:pPr algn="l"/>
            <a:r>
              <a:rPr lang="zh-CN" altLang="en-US" sz="7200" b="1"/>
              <a:t>存储结构层面</a:t>
            </a:r>
          </a:p>
          <a:p>
            <a:pPr algn="l"/>
            <a:r>
              <a:rPr lang="zh-CN" altLang="en-US" sz="6000"/>
              <a:t>为数据库建立了时间和评分的b+树索引，</a:t>
            </a:r>
          </a:p>
          <a:p>
            <a:pPr algn="l"/>
            <a:r>
              <a:rPr lang="zh-CN" altLang="en-US" sz="6000"/>
              <a:t>提高相关查询的效率。</a:t>
            </a:r>
          </a:p>
          <a:p>
            <a:pPr algn="l"/>
            <a:r>
              <a:rPr lang="zh-CN" altLang="en-US" sz="6000"/>
              <a:t>数据表冗余，减少跨表查询需求，提高整体查询速度。</a:t>
            </a:r>
          </a:p>
          <a:p>
            <a:pPr algn="l"/>
            <a:endParaRPr lang="zh-CN" altLang="en-US" sz="6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24" name="组合 6024"/>
          <p:cNvGrpSpPr/>
          <p:nvPr/>
        </p:nvGrpSpPr>
        <p:grpSpPr>
          <a:xfrm>
            <a:off x="1282700" y="817245"/>
            <a:ext cx="10457180" cy="990600"/>
            <a:chOff x="1282700" y="817522"/>
            <a:chExt cx="5832312" cy="990600"/>
          </a:xfrm>
        </p:grpSpPr>
        <p:sp>
          <p:nvSpPr>
            <p:cNvPr id="6025" name="Object 6025"/>
            <p:cNvSpPr txBox="1"/>
            <p:nvPr/>
          </p:nvSpPr>
          <p:spPr>
            <a:xfrm>
              <a:off x="2191685" y="817522"/>
              <a:ext cx="4923327" cy="990600"/>
            </a:xfrm>
            <a:prstGeom prst="rect">
              <a:avLst/>
            </a:prstGeom>
          </p:spPr>
          <p:txBody>
            <a:bodyPr vert="horz" rtlCol="0" anchor="t" anchorCtr="0">
              <a:noAutofit/>
            </a:bodyPr>
            <a:lstStyle/>
            <a:p>
              <a:pPr algn="l">
                <a:lnSpc>
                  <a:spcPct val="100000"/>
                </a:lnSpc>
              </a:pPr>
              <a:r>
                <a:rPr lang="zh-CN" altLang="en-US" sz="4800" b="1" i="0" dirty="0">
                  <a:solidFill>
                    <a:srgbClr val="3E3E3E"/>
                  </a:solidFill>
                  <a:latin typeface="微软雅黑" panose="020B0503020204020204" charset="-122"/>
                  <a:ea typeface="微软雅黑" panose="020B0503020204020204" charset="-122"/>
                </a:rPr>
                <a:t>分布式文件系统存储方式</a:t>
              </a:r>
              <a:r>
                <a:rPr lang="en-US" altLang="zh-CN" sz="4800" b="1" i="0" dirty="0">
                  <a:solidFill>
                    <a:srgbClr val="3E3E3E"/>
                  </a:solidFill>
                  <a:latin typeface="微软雅黑" panose="020B0503020204020204" charset="-122"/>
                  <a:ea typeface="微软雅黑" panose="020B0503020204020204" charset="-122"/>
                </a:rPr>
                <a:t>(hive)</a:t>
              </a:r>
            </a:p>
          </p:txBody>
        </p:sp>
        <p:pic>
          <p:nvPicPr>
            <p:cNvPr id="6027" name="image 6027"/>
            <p:cNvPicPr>
              <a:picLocks noChangeAspect="1"/>
            </p:cNvPicPr>
            <p:nvPr/>
          </p:nvPicPr>
          <p:blipFill>
            <a:blip r:embed="rId2"/>
            <a:srcRect/>
            <a:stretch>
              <a:fillRect/>
            </a:stretch>
          </p:blipFill>
          <p:spPr>
            <a:xfrm>
              <a:off x="1562100" y="1028700"/>
              <a:ext cx="609600" cy="711200"/>
            </a:xfrm>
            <a:prstGeom prst="rect">
              <a:avLst/>
            </a:prstGeom>
          </p:spPr>
        </p:pic>
        <p:pic>
          <p:nvPicPr>
            <p:cNvPr id="6028" name="image 6028"/>
            <p:cNvPicPr>
              <a:picLocks noChangeAspect="1"/>
            </p:cNvPicPr>
            <p:nvPr/>
          </p:nvPicPr>
          <p:blipFill>
            <a:blip r:embed="rId3"/>
            <a:srcRect/>
            <a:stretch>
              <a:fillRect/>
            </a:stretch>
          </p:blipFill>
          <p:spPr>
            <a:xfrm>
              <a:off x="1282700" y="1028700"/>
              <a:ext cx="596900" cy="711200"/>
            </a:xfrm>
            <a:prstGeom prst="rect">
              <a:avLst/>
            </a:prstGeom>
          </p:spPr>
        </p:pic>
      </p:grpSp>
      <p:sp>
        <p:nvSpPr>
          <p:cNvPr id="2" name="文本框 1"/>
          <p:cNvSpPr txBox="1"/>
          <p:nvPr/>
        </p:nvSpPr>
        <p:spPr>
          <a:xfrm>
            <a:off x="2876550" y="2282825"/>
            <a:ext cx="17133570" cy="10586720"/>
          </a:xfrm>
          <a:prstGeom prst="rect">
            <a:avLst/>
          </a:prstGeom>
          <a:noFill/>
        </p:spPr>
        <p:txBody>
          <a:bodyPr wrap="none" rtlCol="0">
            <a:spAutoFit/>
          </a:bodyPr>
          <a:lstStyle/>
          <a:p>
            <a:pPr algn="l"/>
            <a:r>
              <a:rPr lang="zh-CN" altLang="en-US" sz="6600" b="1"/>
              <a:t>查询语句层面</a:t>
            </a:r>
          </a:p>
          <a:p>
            <a:pPr algn="l"/>
            <a:r>
              <a:rPr lang="zh-CN" altLang="en-US" sz="4400"/>
              <a:t>避免使用COUNT(DISTINCT col)类似的语句，能够减少在进行大数</a:t>
            </a:r>
          </a:p>
          <a:p>
            <a:pPr algn="l"/>
            <a:r>
              <a:rPr lang="zh-CN" altLang="en-US" sz="4400"/>
              <a:t>据查询的时候发生故障的可能性进行查询语句的列裁剪，将select *的</a:t>
            </a:r>
          </a:p>
          <a:p>
            <a:pPr algn="l"/>
            <a:r>
              <a:rPr lang="zh-CN" altLang="en-US" sz="4400"/>
              <a:t>查询拆分为多个属性的查询，避免无效数据的处理减少聚集函数的使</a:t>
            </a:r>
          </a:p>
          <a:p>
            <a:pPr algn="l"/>
            <a:r>
              <a:rPr lang="zh-CN" altLang="en-US" sz="4400"/>
              <a:t>用，因为在hive中使用聚集函数是非常耗时间的</a:t>
            </a:r>
          </a:p>
          <a:p>
            <a:pPr algn="l"/>
            <a:r>
              <a:rPr lang="zh-CN" altLang="en-US" sz="6600" b="1"/>
              <a:t>存储结构层面</a:t>
            </a:r>
          </a:p>
          <a:p>
            <a:pPr algn="l"/>
            <a:r>
              <a:rPr lang="zh-CN" altLang="en-US" sz="4400"/>
              <a:t>存储的时候避免使用很多小文件，这样会导致hive的查询产生瓶颈，</a:t>
            </a:r>
          </a:p>
          <a:p>
            <a:pPr algn="l"/>
            <a:r>
              <a:rPr lang="zh-CN" altLang="en-US" sz="4400"/>
              <a:t>导致查询的速度非常慢，因此使用大文件进行直接的查询，在这里采</a:t>
            </a:r>
          </a:p>
          <a:p>
            <a:pPr algn="l"/>
            <a:r>
              <a:rPr lang="zh-CN" altLang="en-US" sz="4400"/>
              <a:t>用了一张宽表存储所有数据的形式</a:t>
            </a:r>
          </a:p>
          <a:p>
            <a:pPr algn="l"/>
            <a:r>
              <a:rPr lang="zh-CN" altLang="en-US" sz="6600" b="1"/>
              <a:t>硬件与数据库层面</a:t>
            </a:r>
          </a:p>
          <a:p>
            <a:pPr algn="l"/>
            <a:r>
              <a:rPr lang="zh-CN" altLang="en-US" sz="4400"/>
              <a:t>分布式文件系统的运行速度同样会收到网络和搭建环境的影响，我们</a:t>
            </a:r>
          </a:p>
          <a:p>
            <a:pPr algn="l"/>
            <a:r>
              <a:rPr lang="zh-CN" altLang="en-US" sz="4400"/>
              <a:t>在搭建hadoop集群的时候出于个人设备和经济等问题选择在阿里云上</a:t>
            </a:r>
          </a:p>
          <a:p>
            <a:pPr algn="l"/>
            <a:r>
              <a:rPr lang="zh-CN" altLang="en-US" sz="4400"/>
              <a:t>搭建hadoop环境，防止宿主机性能不足所造成的延迟，并且选择搭建</a:t>
            </a:r>
          </a:p>
          <a:p>
            <a:pPr algn="l"/>
            <a:r>
              <a:rPr lang="zh-CN" altLang="en-US" sz="4400"/>
              <a:t>伪分布环境来减少节点之间进行网络通信的延迟。</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aaf534c6-e532-4109-81c1-5864b1c07c54}"/>
  <p:tag name="TABLE_ENDDRAG_ORIGIN_RECT" val="1343*634"/>
  <p:tag name="TABLE_ENDDRAG_RECT" val="288*174*1343*63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933</Words>
  <Application>Microsoft Office PowerPoint</Application>
  <PresentationFormat>自定义</PresentationFormat>
  <Paragraphs>104</Paragraphs>
  <Slides>15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Arial</vt:lpstr>
      <vt:lpstr>微软雅黑</vt:lpstr>
      <vt:lpstr>OPPOSans-H</vt:lpstr>
      <vt:lpstr>OPPOSans-R</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姚 凯楠</cp:lastModifiedBy>
  <cp:revision>47</cp:revision>
  <dcterms:created xsi:type="dcterms:W3CDTF">2020-10-22T06:09:00Z</dcterms:created>
  <dcterms:modified xsi:type="dcterms:W3CDTF">2021-01-03T15:49:20Z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