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3" r:id="rId6"/>
    <p:sldId id="259" r:id="rId7"/>
    <p:sldId id="261" r:id="rId8"/>
    <p:sldId id="260" r:id="rId9"/>
    <p:sldId id="264" r:id="rId10"/>
    <p:sldId id="268" r:id="rId11"/>
    <p:sldId id="265" r:id="rId12"/>
    <p:sldId id="266" r:id="rId13"/>
    <p:sldId id="269" r:id="rId14"/>
    <p:sldId id="267" r:id="rId15"/>
    <p:sldId id="262"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200" y="1179582"/>
            <a:ext cx="9932714" cy="2677648"/>
          </a:xfrm>
        </p:spPr>
        <p:txBody>
          <a:bodyPr/>
          <a:lstStyle/>
          <a:p>
            <a:pPr algn="r"/>
            <a:r>
              <a:rPr lang="en-US" dirty="0"/>
              <a:t>Face Detection Attendance System</a:t>
            </a:r>
            <a:endParaRPr lang="en-US"/>
          </a:p>
        </p:txBody>
      </p:sp>
      <p:sp>
        <p:nvSpPr>
          <p:cNvPr id="6" name="Title 1"/>
          <p:cNvSpPr txBox="1"/>
          <p:nvPr/>
        </p:nvSpPr>
        <p:spPr bwMode="gray">
          <a:xfrm>
            <a:off x="1120449" y="4552509"/>
            <a:ext cx="5403847" cy="146995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Submitted By-</a:t>
            </a:r>
            <a:endParaRPr lang="en-US" dirty="0"/>
          </a:p>
          <a:p>
            <a:r>
              <a:rPr lang="en-US" sz="3200" dirty="0"/>
              <a:t>Sourav Patel </a:t>
            </a:r>
            <a:endParaRPr lang="en-US" sz="3200" dirty="0"/>
          </a:p>
          <a:p>
            <a:r>
              <a:rPr lang="en-US" sz="3200" dirty="0" err="1"/>
              <a:t>Anshu</a:t>
            </a:r>
            <a:r>
              <a:rPr lang="en-US" sz="3200" dirty="0"/>
              <a:t> Mishra</a:t>
            </a:r>
            <a:endParaRPr lang="en-US" sz="3200" dirty="0"/>
          </a:p>
        </p:txBody>
      </p:sp>
      <p:sp>
        <p:nvSpPr>
          <p:cNvPr id="9" name="Title 1"/>
          <p:cNvSpPr txBox="1"/>
          <p:nvPr/>
        </p:nvSpPr>
        <p:spPr bwMode="gray">
          <a:xfrm>
            <a:off x="6224410" y="4552508"/>
            <a:ext cx="5403847" cy="146995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200" dirty="0"/>
              <a:t>Submitted to-</a:t>
            </a:r>
            <a:endParaRPr lang="en-US" dirty="0"/>
          </a:p>
          <a:p>
            <a:pPr algn="r"/>
            <a:r>
              <a:rPr lang="en-US" sz="3200" dirty="0"/>
              <a:t>Mr. </a:t>
            </a:r>
            <a:r>
              <a:rPr lang="en-IN" altLang="en-US" sz="3200" dirty="0" err="1"/>
              <a:t>Preet Jain</a:t>
            </a:r>
            <a:r>
              <a:rPr lang="en-US" sz="3200" dirty="0"/>
              <a:t> </a:t>
            </a:r>
            <a:endParaRPr lang="en-US" sz="3200" dirty="0"/>
          </a:p>
          <a:p>
            <a:pPr algn="r"/>
            <a:r>
              <a:rPr lang="en-US" sz="3200" dirty="0"/>
              <a:t>Mr. </a:t>
            </a:r>
            <a:r>
              <a:rPr lang="en-IN" altLang="en-US" sz="3200" dirty="0"/>
              <a:t>Sandeep Kumar Jain</a:t>
            </a:r>
            <a:endParaRPr lang="en-I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expectation</a:t>
            </a:r>
            <a:endParaRPr lang="en-US" dirty="0"/>
          </a:p>
        </p:txBody>
      </p:sp>
      <p:sp>
        <p:nvSpPr>
          <p:cNvPr id="3" name="Content Placeholder 2"/>
          <p:cNvSpPr>
            <a:spLocks noGrp="1"/>
          </p:cNvSpPr>
          <p:nvPr>
            <p:ph idx="1"/>
          </p:nvPr>
        </p:nvSpPr>
        <p:spPr>
          <a:xfrm>
            <a:off x="1255596" y="3293614"/>
            <a:ext cx="10263394" cy="2151093"/>
          </a:xfrm>
        </p:spPr>
        <p:txBody>
          <a:bodyPr vert="horz" lIns="91440" tIns="45720" rIns="91440" bIns="45720" rtlCol="0" anchor="t">
            <a:normAutofit/>
          </a:bodyPr>
          <a:lstStyle/>
          <a:p>
            <a:pPr>
              <a:buFont typeface="Wingdings" panose="05000000000000000000" pitchFamily="2" charset="2"/>
              <a:buChar char="ü"/>
            </a:pPr>
            <a:r>
              <a:rPr lang="en-US" sz="2000"/>
              <a:t>Taking and tracking student attendance in specific time.</a:t>
            </a:r>
            <a:endParaRPr lang="en-US" sz="2000"/>
          </a:p>
          <a:p>
            <a:pPr>
              <a:buFont typeface="Wingdings" panose="05000000000000000000" pitchFamily="2" charset="2"/>
              <a:buChar char="ü"/>
            </a:pPr>
            <a:r>
              <a:rPr lang="en-US" sz="2000"/>
              <a:t>Sending the names of the absent student directly to the lecturer.</a:t>
            </a:r>
            <a:endParaRPr lang="en-US" sz="2000"/>
          </a:p>
          <a:p>
            <a:pPr>
              <a:buFont typeface="Wingdings" panose="05000000000000000000" pitchFamily="2" charset="2"/>
              <a:buChar char="ü"/>
            </a:pPr>
            <a:r>
              <a:rPr lang="en-US" sz="2000"/>
              <a:t>Permitting the lecturer to modify the student absent or late.</a:t>
            </a:r>
            <a:endParaRPr lang="en-US" sz="2000"/>
          </a:p>
          <a:p>
            <a:pPr>
              <a:buFont typeface="Wingdings" panose="05000000000000000000" pitchFamily="2" charset="2"/>
              <a:buChar char="ü"/>
            </a:pPr>
            <a:r>
              <a:rPr lang="en-US" sz="2000"/>
              <a:t>Showing the names of who is absent or late in the screen to avoid errors.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Required Tools</a:t>
            </a:r>
            <a:endParaRPr lang="en-US" dirty="0"/>
          </a:p>
        </p:txBody>
      </p:sp>
      <p:sp>
        <p:nvSpPr>
          <p:cNvPr id="3" name="Text Placeholder 2"/>
          <p:cNvSpPr>
            <a:spLocks noGrp="1"/>
          </p:cNvSpPr>
          <p:nvPr>
            <p:ph type="body" idx="1"/>
          </p:nvPr>
        </p:nvSpPr>
        <p:spPr/>
        <p:txBody>
          <a:bodyPr/>
          <a:lstStyle/>
          <a:p>
            <a:r>
              <a:rPr lang="en-US"/>
              <a:t>Software Requirement</a:t>
            </a:r>
            <a:endParaRPr lang="en-US"/>
          </a:p>
        </p:txBody>
      </p:sp>
      <p:sp>
        <p:nvSpPr>
          <p:cNvPr id="4" name="Content Placeholder 3"/>
          <p:cNvSpPr>
            <a:spLocks noGrp="1"/>
          </p:cNvSpPr>
          <p:nvPr>
            <p:ph sz="half" idx="2"/>
          </p:nvPr>
        </p:nvSpPr>
        <p:spPr>
          <a:xfrm>
            <a:off x="1255596" y="3409800"/>
            <a:ext cx="10317308" cy="2940681"/>
          </a:xfrm>
        </p:spPr>
        <p:txBody>
          <a:bodyPr vert="horz" lIns="91440" tIns="45720" rIns="91440" bIns="45720" rtlCol="0" anchor="t">
            <a:noAutofit/>
          </a:bodyPr>
          <a:lstStyle/>
          <a:p>
            <a:pPr>
              <a:buFont typeface="Wingdings" panose="05000000000000000000" pitchFamily="2" charset="2"/>
              <a:buChar char="Ø"/>
            </a:pPr>
            <a:r>
              <a:rPr lang="en-US" sz="2400"/>
              <a:t>Windows 7 or higher.</a:t>
            </a:r>
            <a:endParaRPr lang="en-US" sz="2400"/>
          </a:p>
          <a:p>
            <a:pPr>
              <a:buFont typeface="Wingdings" panose="05000000000000000000" pitchFamily="2" charset="2"/>
              <a:buChar char="Ø"/>
            </a:pPr>
            <a:r>
              <a:rPr lang="en-US" sz="2400"/>
              <a:t>SQL or MongoDB for Database.</a:t>
            </a:r>
            <a:endParaRPr lang="en-US" sz="2400"/>
          </a:p>
          <a:p>
            <a:pPr>
              <a:buFont typeface="Wingdings" panose="05000000000000000000" pitchFamily="2" charset="2"/>
              <a:buChar char="Ø"/>
            </a:pPr>
            <a:r>
              <a:rPr lang="en-US" sz="2400"/>
              <a:t>Microsoft Visual Studio 15.6 (Integrated Development Environment).</a:t>
            </a:r>
            <a:endParaRPr lang="en-US" sz="2400"/>
          </a:p>
          <a:p>
            <a:pPr>
              <a:buFont typeface="Wingdings" panose="05000000000000000000" pitchFamily="2" charset="2"/>
              <a:buChar char="Ø"/>
            </a:pPr>
            <a:r>
              <a:rPr lang="en-US" sz="2400"/>
              <a:t>Libraries of OpenCV, numpy &amp; Anaconda3.</a:t>
            </a:r>
            <a:endParaRPr lang="en-US" sz="2400"/>
          </a:p>
          <a:p>
            <a:pPr>
              <a:buFont typeface="Wingdings" panose="05000000000000000000" pitchFamily="2" charset="2"/>
              <a:buChar char="Ø"/>
            </a:pPr>
            <a:r>
              <a:rPr lang="en-US" sz="2400"/>
              <a:t>Python  for programming.</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endParaRPr lang="en-US"/>
          </a:p>
        </p:txBody>
      </p:sp>
      <p:sp>
        <p:nvSpPr>
          <p:cNvPr id="5" name="Text Placeholder 4"/>
          <p:cNvSpPr>
            <a:spLocks noGrp="1"/>
          </p:cNvSpPr>
          <p:nvPr>
            <p:ph type="body" sz="quarter" idx="3"/>
          </p:nvPr>
        </p:nvSpPr>
        <p:spPr>
          <a:xfrm>
            <a:off x="1262901" y="2646632"/>
            <a:ext cx="4825159" cy="576262"/>
          </a:xfrm>
        </p:spPr>
        <p:txBody>
          <a:bodyPr/>
          <a:lstStyle/>
          <a:p>
            <a:r>
              <a:rPr lang="en-US"/>
              <a:t>Hardware Requirement</a:t>
            </a:r>
            <a:endParaRPr lang="en-US" dirty="0"/>
          </a:p>
        </p:txBody>
      </p:sp>
      <p:sp>
        <p:nvSpPr>
          <p:cNvPr id="7" name="Content Placeholder 5"/>
          <p:cNvSpPr>
            <a:spLocks noGrp="1"/>
          </p:cNvSpPr>
          <p:nvPr/>
        </p:nvSpPr>
        <p:spPr>
          <a:xfrm>
            <a:off x="1262901" y="3898630"/>
            <a:ext cx="9885989" cy="1804869"/>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a:t>High resolution Camera or Webcam.</a:t>
            </a:r>
            <a:endParaRPr lang="en-US" sz="2400"/>
          </a:p>
          <a:p>
            <a:pPr>
              <a:buFont typeface="Wingdings" panose="05000000000000000000" pitchFamily="2" charset="2"/>
              <a:buChar char="q"/>
            </a:pPr>
            <a:r>
              <a:rPr lang="en-US" sz="2400"/>
              <a:t>Dedicated GPU.</a:t>
            </a:r>
            <a:endParaRPr lang="en-US" sz="2400"/>
          </a:p>
          <a:p>
            <a:pPr>
              <a:buFont typeface="Wingdings" panose="05000000000000000000" pitchFamily="2" charset="2"/>
              <a:buChar char="q"/>
            </a:pPr>
            <a:r>
              <a:rPr lang="en-US" sz="2400"/>
              <a:t>Intel-i5 or Higher Processor.</a:t>
            </a:r>
            <a:endParaRPr lang="en-US" sz="2400"/>
          </a:p>
          <a:p>
            <a:pPr>
              <a:buFont typeface="Wingdings" panose="05000000000000000000" pitchFamily="2" charset="2"/>
              <a:buChar char="q"/>
            </a:pPr>
            <a:r>
              <a:rPr lang="en-US" sz="2400"/>
              <a:t> 8GB RAM or greater with 64 bit-Operating System.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235865" cy="908247"/>
          </a:xfrm>
        </p:spPr>
        <p:txBody>
          <a:bodyPr/>
          <a:lstStyle/>
          <a:p>
            <a:r>
              <a:rPr lang="en-US"/>
              <a:t>Face Detection &amp; Recognition methods</a:t>
            </a:r>
            <a:endParaRPr lang="en-US"/>
          </a:p>
        </p:txBody>
      </p:sp>
      <p:pic>
        <p:nvPicPr>
          <p:cNvPr id="12" name="Picture 12" descr="A group of people sitting at night&#10;&#10;Description generated with high confidence"/>
          <p:cNvPicPr>
            <a:picLocks noGrp="1" noChangeAspect="1"/>
          </p:cNvPicPr>
          <p:nvPr>
            <p:ph idx="1"/>
          </p:nvPr>
        </p:nvPicPr>
        <p:blipFill>
          <a:blip r:embed="rId1"/>
          <a:stretch>
            <a:fillRect/>
          </a:stretch>
        </p:blipFill>
        <p:spPr>
          <a:xfrm>
            <a:off x="1588383" y="2387840"/>
            <a:ext cx="8477130" cy="43220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255595" y="2934180"/>
            <a:ext cx="10349659" cy="3143130"/>
          </a:xfrm>
        </p:spPr>
        <p:txBody>
          <a:bodyPr vert="horz" lIns="91440" tIns="45720" rIns="91440" bIns="45720" rtlCol="0" anchor="t">
            <a:noAutofit/>
          </a:bodyPr>
          <a:lstStyle/>
          <a:p>
            <a:pPr marL="0" indent="0">
              <a:buNone/>
            </a:pPr>
            <a:r>
              <a:rPr lang="en-US" sz="2000" dirty="0"/>
              <a:t>An automatic attendance management system is needed tool for many organizations. Many organizations have been used face recognition system such as train stations, airports, and companies. Overall, we have seen the implications of face recognition system that were developed with their advantages and disadvantages.</a:t>
            </a:r>
            <a:endParaRPr lang="en-US" sz="2000" dirty="0"/>
          </a:p>
          <a:p>
            <a:pPr marL="0" indent="0">
              <a:buNone/>
            </a:pPr>
            <a:endParaRPr lang="en-US" sz="2000" dirty="0"/>
          </a:p>
          <a:p>
            <a:pPr marL="0" indent="0">
              <a:buNone/>
            </a:pPr>
            <a:r>
              <a:rPr lang="en-US" sz="2000" dirty="0"/>
              <a:t>The matter that has to be taken into consideration in the future is a method to guarantee user's privacy. Whenever an image is stored on servers, it must be impossible for unauthorized person to get or see that image.</a:t>
            </a:r>
            <a:endParaRPr lang="en-US" sz="2000" dirty="0"/>
          </a:p>
          <a:p>
            <a:pPr marL="0" indent="0">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reeform: Shape 6"/>
          <p:cNvSpPr>
            <a:spLocks noGrp="1" noRot="1" noChangeAspect="1" noMove="1" noResize="1" noEditPoints="1" noAdjustHandles="1" noChangeArrowheads="1" noChangeShapeType="1" noTextEdit="1"/>
          </p:cNvSpPr>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blipFill>
            <a:blip r:embed="rId1">
              <a:duotone>
                <a:schemeClr val="dk2">
                  <a:shade val="69000"/>
                  <a:hueMod val="91000"/>
                  <a:satMod val="164000"/>
                  <a:lumMod val="74000"/>
                </a:schemeClr>
                <a:schemeClr val="dk2">
                  <a:hueMod val="124000"/>
                  <a:satMod val="140000"/>
                  <a:lumMod val="142000"/>
                </a:schemeClr>
              </a:duotone>
            </a:blip>
            <a:stretch>
              <a:fillRect l="-12279" t="-11550" r="-120392" b="-1155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endParaRPr lang="en-US" dirty="0"/>
          </a:p>
        </p:txBody>
      </p:sp>
      <p:sp>
        <p:nvSpPr>
          <p:cNvPr id="5" name="Freeform 5"/>
          <p:cNvSpPr>
            <a:spLocks noGrp="1" noRot="1" noChangeAspect="1" noMove="1" noResize="1" noEditPoints="1" noAdjustHandles="1" noChangeArrowheads="1" noChangeShapeType="1" noTextEdit="1"/>
          </p:cNvSpPr>
          <p:nvPr/>
        </p:nvSpPr>
        <p:spPr bwMode="gray">
          <a:xfrm rot="15922489">
            <a:off x="880752" y="1770635"/>
            <a:ext cx="3346744" cy="612847"/>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pic>
        <p:nvPicPr>
          <p:cNvPr id="2" name="Picture 2"/>
          <p:cNvPicPr>
            <a:picLocks noChangeAspect="1"/>
          </p:cNvPicPr>
          <p:nvPr/>
        </p:nvPicPr>
        <p:blipFill rotWithShape="1">
          <a:blip r:embed="rId2"/>
          <a:srcRect l="1922" r="4294" b="-1"/>
          <a:stretch>
            <a:fillRect/>
          </a:stretch>
        </p:blipFill>
        <p:spPr>
          <a:xfrm>
            <a:off x="2260148" y="643467"/>
            <a:ext cx="9288385" cy="5571066"/>
          </a:xfrm>
          <a:custGeom>
            <a:avLst/>
            <a:gdLst>
              <a:gd name="connsiteX0" fmla="*/ 55276 w 6933502"/>
              <a:gd name="connsiteY0" fmla="*/ 0 h 5571066"/>
              <a:gd name="connsiteX1" fmla="*/ 6933502 w 6933502"/>
              <a:gd name="connsiteY1" fmla="*/ 0 h 5571066"/>
              <a:gd name="connsiteX2" fmla="*/ 6933502 w 6933502"/>
              <a:gd name="connsiteY2" fmla="*/ 5571066 h 5571066"/>
              <a:gd name="connsiteX3" fmla="*/ 0 w 6933502"/>
              <a:gd name="connsiteY3" fmla="*/ 5571066 h 5571066"/>
              <a:gd name="connsiteX4" fmla="*/ 0 w 6933502"/>
              <a:gd name="connsiteY4" fmla="*/ 5571065 h 5571066"/>
              <a:gd name="connsiteX5" fmla="*/ 50061 w 6933502"/>
              <a:gd name="connsiteY5" fmla="*/ 5571065 h 5571066"/>
              <a:gd name="connsiteX6" fmla="*/ 58753 w 6933502"/>
              <a:gd name="connsiteY6" fmla="*/ 5504841 h 5571066"/>
              <a:gd name="connsiteX7" fmla="*/ 73023 w 6933502"/>
              <a:gd name="connsiteY7" fmla="*/ 5397085 h 5571066"/>
              <a:gd name="connsiteX8" fmla="*/ 88078 w 6933502"/>
              <a:gd name="connsiteY8" fmla="*/ 5277828 h 5571066"/>
              <a:gd name="connsiteX9" fmla="*/ 103917 w 6933502"/>
              <a:gd name="connsiteY9" fmla="*/ 5143437 h 5571066"/>
              <a:gd name="connsiteX10" fmla="*/ 120697 w 6933502"/>
              <a:gd name="connsiteY10" fmla="*/ 4996938 h 5571066"/>
              <a:gd name="connsiteX11" fmla="*/ 137476 w 6933502"/>
              <a:gd name="connsiteY11" fmla="*/ 4837726 h 5571066"/>
              <a:gd name="connsiteX12" fmla="*/ 154570 w 6933502"/>
              <a:gd name="connsiteY12" fmla="*/ 4668224 h 5571066"/>
              <a:gd name="connsiteX13" fmla="*/ 170408 w 6933502"/>
              <a:gd name="connsiteY13" fmla="*/ 4485403 h 5571066"/>
              <a:gd name="connsiteX14" fmla="*/ 185620 w 6933502"/>
              <a:gd name="connsiteY14" fmla="*/ 4294107 h 5571066"/>
              <a:gd name="connsiteX15" fmla="*/ 199420 w 6933502"/>
              <a:gd name="connsiteY15" fmla="*/ 4091914 h 5571066"/>
              <a:gd name="connsiteX16" fmla="*/ 212593 w 6933502"/>
              <a:gd name="connsiteY16" fmla="*/ 3881246 h 5571066"/>
              <a:gd name="connsiteX17" fmla="*/ 224982 w 6933502"/>
              <a:gd name="connsiteY17" fmla="*/ 3661498 h 5571066"/>
              <a:gd name="connsiteX18" fmla="*/ 229373 w 6933502"/>
              <a:gd name="connsiteY18" fmla="*/ 3548900 h 5571066"/>
              <a:gd name="connsiteX19" fmla="*/ 234234 w 6933502"/>
              <a:gd name="connsiteY19" fmla="*/ 3433880 h 5571066"/>
              <a:gd name="connsiteX20" fmla="*/ 238782 w 6933502"/>
              <a:gd name="connsiteY20" fmla="*/ 3317044 h 5571066"/>
              <a:gd name="connsiteX21" fmla="*/ 241761 w 6933502"/>
              <a:gd name="connsiteY21" fmla="*/ 3199603 h 5571066"/>
              <a:gd name="connsiteX22" fmla="*/ 244427 w 6933502"/>
              <a:gd name="connsiteY22" fmla="*/ 3079740 h 5571066"/>
              <a:gd name="connsiteX23" fmla="*/ 247250 w 6933502"/>
              <a:gd name="connsiteY23" fmla="*/ 2958667 h 5571066"/>
              <a:gd name="connsiteX24" fmla="*/ 249132 w 6933502"/>
              <a:gd name="connsiteY24" fmla="*/ 2835172 h 5571066"/>
              <a:gd name="connsiteX25" fmla="*/ 249132 w 6933502"/>
              <a:gd name="connsiteY25" fmla="*/ 2710467 h 5571066"/>
              <a:gd name="connsiteX26" fmla="*/ 250073 w 6933502"/>
              <a:gd name="connsiteY26" fmla="*/ 2584550 h 5571066"/>
              <a:gd name="connsiteX27" fmla="*/ 249132 w 6933502"/>
              <a:gd name="connsiteY27" fmla="*/ 2457423 h 5571066"/>
              <a:gd name="connsiteX28" fmla="*/ 247250 w 6933502"/>
              <a:gd name="connsiteY28" fmla="*/ 2328480 h 5571066"/>
              <a:gd name="connsiteX29" fmla="*/ 245525 w 6933502"/>
              <a:gd name="connsiteY29" fmla="*/ 2199537 h 5571066"/>
              <a:gd name="connsiteX30" fmla="*/ 241761 w 6933502"/>
              <a:gd name="connsiteY30" fmla="*/ 2068778 h 5571066"/>
              <a:gd name="connsiteX31" fmla="*/ 237841 w 6933502"/>
              <a:gd name="connsiteY31" fmla="*/ 1936808 h 5571066"/>
              <a:gd name="connsiteX32" fmla="*/ 233293 w 6933502"/>
              <a:gd name="connsiteY32" fmla="*/ 1804838 h 5571066"/>
              <a:gd name="connsiteX33" fmla="*/ 226863 w 6933502"/>
              <a:gd name="connsiteY33" fmla="*/ 1671657 h 5571066"/>
              <a:gd name="connsiteX34" fmla="*/ 219179 w 6933502"/>
              <a:gd name="connsiteY34" fmla="*/ 1537265 h 5571066"/>
              <a:gd name="connsiteX35" fmla="*/ 211809 w 6933502"/>
              <a:gd name="connsiteY35" fmla="*/ 1402269 h 5571066"/>
              <a:gd name="connsiteX36" fmla="*/ 202400 w 6933502"/>
              <a:gd name="connsiteY36" fmla="*/ 1267272 h 5571066"/>
              <a:gd name="connsiteX37" fmla="*/ 191109 w 6933502"/>
              <a:gd name="connsiteY37" fmla="*/ 1130459 h 5571066"/>
              <a:gd name="connsiteX38" fmla="*/ 179818 w 6933502"/>
              <a:gd name="connsiteY38" fmla="*/ 995462 h 5571066"/>
              <a:gd name="connsiteX39" fmla="*/ 166801 w 6933502"/>
              <a:gd name="connsiteY39" fmla="*/ 858044 h 5571066"/>
              <a:gd name="connsiteX40" fmla="*/ 152531 w 6933502"/>
              <a:gd name="connsiteY40" fmla="*/ 720020 h 5571066"/>
              <a:gd name="connsiteX41" fmla="*/ 137476 w 6933502"/>
              <a:gd name="connsiteY41" fmla="*/ 583812 h 5571066"/>
              <a:gd name="connsiteX42" fmla="*/ 119912 w 6933502"/>
              <a:gd name="connsiteY42" fmla="*/ 445789 h 5571066"/>
              <a:gd name="connsiteX43" fmla="*/ 101094 w 6933502"/>
              <a:gd name="connsiteY43" fmla="*/ 308370 h 5571066"/>
              <a:gd name="connsiteX44" fmla="*/ 82432 w 6933502"/>
              <a:gd name="connsiteY44" fmla="*/ 170347 h 5571066"/>
              <a:gd name="connsiteX45" fmla="*/ 60635 w 6933502"/>
              <a:gd name="connsiteY45" fmla="*/ 32929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933502" h="5571066">
                <a:moveTo>
                  <a:pt x="55276" y="0"/>
                </a:moveTo>
                <a:lnTo>
                  <a:pt x="6933502" y="0"/>
                </a:lnTo>
                <a:lnTo>
                  <a:pt x="6933502" y="5571066"/>
                </a:lnTo>
                <a:lnTo>
                  <a:pt x="0" y="5571066"/>
                </a:lnTo>
                <a:lnTo>
                  <a:pt x="0" y="5571065"/>
                </a:lnTo>
                <a:lnTo>
                  <a:pt x="50061" y="5571065"/>
                </a:lnTo>
                <a:lnTo>
                  <a:pt x="58753" y="5504841"/>
                </a:lnTo>
                <a:lnTo>
                  <a:pt x="73023" y="5397085"/>
                </a:lnTo>
                <a:lnTo>
                  <a:pt x="88078" y="5277828"/>
                </a:lnTo>
                <a:lnTo>
                  <a:pt x="103917" y="5143437"/>
                </a:lnTo>
                <a:lnTo>
                  <a:pt x="120697" y="4996938"/>
                </a:lnTo>
                <a:lnTo>
                  <a:pt x="137476" y="4837726"/>
                </a:lnTo>
                <a:lnTo>
                  <a:pt x="154570" y="4668224"/>
                </a:lnTo>
                <a:lnTo>
                  <a:pt x="170408" y="4485403"/>
                </a:lnTo>
                <a:lnTo>
                  <a:pt x="185620" y="4294107"/>
                </a:lnTo>
                <a:lnTo>
                  <a:pt x="199420" y="4091914"/>
                </a:lnTo>
                <a:lnTo>
                  <a:pt x="212593" y="3881246"/>
                </a:lnTo>
                <a:lnTo>
                  <a:pt x="224982" y="3661498"/>
                </a:lnTo>
                <a:lnTo>
                  <a:pt x="229373" y="3548900"/>
                </a:lnTo>
                <a:lnTo>
                  <a:pt x="234234" y="3433880"/>
                </a:lnTo>
                <a:lnTo>
                  <a:pt x="238782" y="3317044"/>
                </a:lnTo>
                <a:lnTo>
                  <a:pt x="241761" y="3199603"/>
                </a:lnTo>
                <a:lnTo>
                  <a:pt x="244427" y="3079740"/>
                </a:lnTo>
                <a:lnTo>
                  <a:pt x="247250" y="2958667"/>
                </a:lnTo>
                <a:lnTo>
                  <a:pt x="249132" y="2835172"/>
                </a:lnTo>
                <a:lnTo>
                  <a:pt x="249132" y="2710467"/>
                </a:lnTo>
                <a:lnTo>
                  <a:pt x="250073" y="2584550"/>
                </a:lnTo>
                <a:lnTo>
                  <a:pt x="249132" y="2457423"/>
                </a:lnTo>
                <a:lnTo>
                  <a:pt x="247250" y="2328480"/>
                </a:lnTo>
                <a:lnTo>
                  <a:pt x="245525" y="2199537"/>
                </a:lnTo>
                <a:lnTo>
                  <a:pt x="241761" y="2068778"/>
                </a:lnTo>
                <a:lnTo>
                  <a:pt x="237841" y="1936808"/>
                </a:lnTo>
                <a:lnTo>
                  <a:pt x="233293" y="1804838"/>
                </a:lnTo>
                <a:lnTo>
                  <a:pt x="226863" y="1671657"/>
                </a:lnTo>
                <a:lnTo>
                  <a:pt x="219179" y="1537265"/>
                </a:lnTo>
                <a:lnTo>
                  <a:pt x="211809" y="1402269"/>
                </a:lnTo>
                <a:lnTo>
                  <a:pt x="202400" y="1267272"/>
                </a:lnTo>
                <a:lnTo>
                  <a:pt x="191109" y="1130459"/>
                </a:lnTo>
                <a:lnTo>
                  <a:pt x="179818" y="995462"/>
                </a:lnTo>
                <a:lnTo>
                  <a:pt x="166801" y="858044"/>
                </a:lnTo>
                <a:lnTo>
                  <a:pt x="152531" y="720020"/>
                </a:lnTo>
                <a:lnTo>
                  <a:pt x="137476" y="583812"/>
                </a:lnTo>
                <a:lnTo>
                  <a:pt x="119912" y="445789"/>
                </a:lnTo>
                <a:lnTo>
                  <a:pt x="101094" y="308370"/>
                </a:lnTo>
                <a:lnTo>
                  <a:pt x="82432" y="170347"/>
                </a:lnTo>
                <a:lnTo>
                  <a:pt x="60635" y="32929"/>
                </a:lnTo>
                <a:close/>
              </a:path>
            </a:pathLst>
          </a:custGeom>
        </p:spPr>
      </p:pic>
      <p:sp>
        <p:nvSpPr>
          <p:cNvPr id="11" name="Rectangle 10"/>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a:xfrm>
            <a:off x="1169331" y="2704142"/>
            <a:ext cx="10479055" cy="3617583"/>
          </a:xfrm>
        </p:spPr>
        <p:txBody>
          <a:bodyPr vert="horz" lIns="91440" tIns="45720" rIns="91440" bIns="45720" rtlCol="0" anchor="t">
            <a:normAutofit fontScale="92500"/>
          </a:bodyPr>
          <a:lstStyle/>
          <a:p>
            <a:pPr>
              <a:buFont typeface="Courier New" panose="02070309020205020404" charset="2"/>
              <a:buChar char="o"/>
            </a:pPr>
            <a:r>
              <a:rPr lang="en-US" sz="2400" dirty="0"/>
              <a:t>Attendance of the student is very important for every college, universities, and school. Conventional methodology for taking attendance is by calling the name or roll number of the student and the attendance is recorded which is time consuming.</a:t>
            </a:r>
            <a:endParaRPr lang="en-US"/>
          </a:p>
          <a:p>
            <a:pPr>
              <a:buFont typeface="Courier New" panose="02070309020205020404" charset="2"/>
              <a:buChar char="o"/>
            </a:pPr>
            <a:endParaRPr lang="en-US" sz="2400" dirty="0"/>
          </a:p>
          <a:p>
            <a:pPr>
              <a:buFont typeface="Courier New" panose="02070309020205020404" charset="2"/>
              <a:buChar char="o"/>
            </a:pPr>
            <a:r>
              <a:rPr lang="en-US" sz="2400" dirty="0"/>
              <a:t>An automatic process is used in this project which is based on image processing. In this project face detection and face recognition is used. Face detection is used to locate the position of face region and face recognition is used for marking the understudy’s attendance.</a:t>
            </a:r>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endParaRPr lang="en-US" dirty="0"/>
          </a:p>
        </p:txBody>
      </p:sp>
      <p:sp>
        <p:nvSpPr>
          <p:cNvPr id="3" name="Content Placeholder 2"/>
          <p:cNvSpPr>
            <a:spLocks noGrp="1"/>
          </p:cNvSpPr>
          <p:nvPr>
            <p:ph idx="1"/>
          </p:nvPr>
        </p:nvSpPr>
        <p:spPr>
          <a:xfrm>
            <a:off x="1255595" y="2603500"/>
            <a:ext cx="10392791" cy="3818865"/>
          </a:xfrm>
        </p:spPr>
        <p:txBody>
          <a:bodyPr vert="horz" lIns="91440" tIns="45720" rIns="91440" bIns="45720" rtlCol="0" anchor="t">
            <a:noAutofit/>
          </a:bodyPr>
          <a:lstStyle/>
          <a:p>
            <a:pPr>
              <a:buFont typeface="Courier New" panose="02070309020205020404" charset="2"/>
              <a:buChar char="o"/>
            </a:pPr>
            <a:r>
              <a:rPr lang="en-US" sz="2400" dirty="0"/>
              <a:t>Taking and tracking student's attendance manually, losing attendance sheets, dishonesty, wasted time and high error scales are problems facing the lecturers use the existing attendance system.</a:t>
            </a:r>
            <a:endParaRPr lang="en-US" dirty="0"/>
          </a:p>
          <a:p>
            <a:pPr marL="0" indent="0">
              <a:buNone/>
            </a:pPr>
            <a:endParaRPr lang="en-US" sz="2400" dirty="0"/>
          </a:p>
          <a:p>
            <a:pPr>
              <a:buFont typeface="Courier New" panose="02070309020205020404" charset="2"/>
              <a:buChar char="o"/>
            </a:pPr>
            <a:r>
              <a:rPr lang="en-US" sz="2400" dirty="0"/>
              <a:t>It is a hard process, take time and cause a lot of paper-based work. As a result, in order to solve these problems and avoid errors we suggest to computerize this process by providing a system that record and manage student's attendance automatically without needing to lecturer's interference.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t>COMPARISON AMONG VARIOUS BIOMETRIC TECHNOLOGIES</a:t>
            </a:r>
            <a:endParaRPr lang="en-US" sz="2400" dirty="0"/>
          </a:p>
          <a:p>
            <a:endParaRPr lang="en-US" sz="2400" dirty="0"/>
          </a:p>
        </p:txBody>
      </p:sp>
      <p:graphicFrame>
        <p:nvGraphicFramePr>
          <p:cNvPr id="4" name="Table 4"/>
          <p:cNvGraphicFramePr>
            <a:graphicFrameLocks noGrp="1"/>
          </p:cNvGraphicFramePr>
          <p:nvPr>
            <p:ph idx="1"/>
          </p:nvPr>
        </p:nvGraphicFramePr>
        <p:xfrm>
          <a:off x="1241964" y="3006066"/>
          <a:ext cx="10420180" cy="3132664"/>
        </p:xfrm>
        <a:graphic>
          <a:graphicData uri="http://schemas.openxmlformats.org/drawingml/2006/table">
            <a:tbl>
              <a:tblPr firstRow="1" bandRow="1">
                <a:tableStyleId>{5C22544A-7EE6-4342-B048-85BDC9FD1C3A}</a:tableStyleId>
              </a:tblPr>
              <a:tblGrid>
                <a:gridCol w="2605045"/>
                <a:gridCol w="2605045"/>
                <a:gridCol w="2605045"/>
                <a:gridCol w="2605045"/>
              </a:tblGrid>
              <a:tr h="783166">
                <a:tc>
                  <a:txBody>
                    <a:bodyPr/>
                    <a:lstStyle/>
                    <a:p>
                      <a:r>
                        <a:rPr lang="en-US" sz="2000" dirty="0"/>
                        <a:t>Biometric Technologies</a:t>
                      </a:r>
                      <a:endParaRPr lang="en-US" dirty="0"/>
                    </a:p>
                  </a:txBody>
                  <a:tcPr/>
                </a:tc>
                <a:tc>
                  <a:txBody>
                    <a:bodyPr/>
                    <a:lstStyle/>
                    <a:p>
                      <a:r>
                        <a:rPr lang="en-US" sz="2000" dirty="0"/>
                        <a:t>Accuracy</a:t>
                      </a:r>
                      <a:endParaRPr lang="en-US" dirty="0"/>
                    </a:p>
                  </a:txBody>
                  <a:tcPr/>
                </a:tc>
                <a:tc>
                  <a:txBody>
                    <a:bodyPr/>
                    <a:lstStyle/>
                    <a:p>
                      <a:r>
                        <a:rPr lang="en-US" sz="2000" dirty="0"/>
                        <a:t>Price</a:t>
                      </a:r>
                      <a:endParaRPr lang="en-US" dirty="0"/>
                    </a:p>
                  </a:txBody>
                  <a:tcPr/>
                </a:tc>
                <a:tc>
                  <a:txBody>
                    <a:bodyPr/>
                    <a:lstStyle/>
                    <a:p>
                      <a:r>
                        <a:rPr lang="en-US" sz="2000" dirty="0"/>
                        <a:t>Required Tools</a:t>
                      </a:r>
                      <a:endParaRPr lang="en-US" dirty="0"/>
                    </a:p>
                  </a:txBody>
                  <a:tcPr/>
                </a:tc>
              </a:tr>
              <a:tr h="783166">
                <a:tc>
                  <a:txBody>
                    <a:bodyPr/>
                    <a:lstStyle/>
                    <a:p>
                      <a:r>
                        <a:rPr lang="en-US" dirty="0"/>
                        <a:t>Facial Recognition</a:t>
                      </a:r>
                      <a:endParaRPr lang="en-US" dirty="0"/>
                    </a:p>
                  </a:txBody>
                  <a:tcPr/>
                </a:tc>
                <a:tc>
                  <a:txBody>
                    <a:bodyPr/>
                    <a:lstStyle/>
                    <a:p>
                      <a:pPr lvl="0" algn="l">
                        <a:buNone/>
                      </a:pPr>
                      <a:r>
                        <a:rPr lang="en-US" sz="1800" b="0" i="0" u="none" strike="noStrike" noProof="0" dirty="0">
                          <a:solidFill>
                            <a:srgbClr val="000000"/>
                          </a:solidFill>
                          <a:latin typeface="Century Gothic"/>
                        </a:rPr>
                        <a:t>Moderate</a:t>
                      </a:r>
                      <a:endParaRPr lang="en-US" dirty="0"/>
                    </a:p>
                  </a:txBody>
                  <a:tcPr/>
                </a:tc>
                <a:tc>
                  <a:txBody>
                    <a:bodyPr/>
                    <a:lstStyle/>
                    <a:p>
                      <a:pPr lvl="0" algn="ctr">
                        <a:buNone/>
                      </a:pPr>
                      <a:r>
                        <a:rPr lang="en-US" sz="1800" b="0" i="0" u="none" strike="noStrike" noProof="0" dirty="0">
                          <a:solidFill>
                            <a:srgbClr val="000000"/>
                          </a:solidFill>
                          <a:latin typeface="Century Gothic"/>
                        </a:rPr>
                        <a:t>Moderate</a:t>
                      </a:r>
                      <a:endParaRPr lang="en-US" dirty="0"/>
                    </a:p>
                  </a:txBody>
                  <a:tcPr/>
                </a:tc>
                <a:tc>
                  <a:txBody>
                    <a:bodyPr/>
                    <a:lstStyle/>
                    <a:p>
                      <a:r>
                        <a:rPr lang="en-US" dirty="0"/>
                        <a:t>Camera</a:t>
                      </a:r>
                      <a:endParaRPr lang="en-US" dirty="0"/>
                    </a:p>
                  </a:txBody>
                  <a:tcPr/>
                </a:tc>
              </a:tr>
              <a:tr h="783166">
                <a:tc>
                  <a:txBody>
                    <a:bodyPr/>
                    <a:lstStyle/>
                    <a:p>
                      <a:r>
                        <a:rPr lang="en-US" dirty="0"/>
                        <a:t>Voice Recognition</a:t>
                      </a:r>
                      <a:endParaRPr lang="en-US" dirty="0"/>
                    </a:p>
                  </a:txBody>
                  <a:tcPr/>
                </a:tc>
                <a:tc>
                  <a:txBody>
                    <a:bodyPr/>
                    <a:lstStyle/>
                    <a:p>
                      <a:pPr lvl="0" algn="l">
                        <a:buNone/>
                      </a:pPr>
                      <a:r>
                        <a:rPr lang="en-US" sz="1800" b="0" i="0" u="none" strike="noStrike" noProof="0" dirty="0">
                          <a:solidFill>
                            <a:srgbClr val="000000"/>
                          </a:solidFill>
                          <a:latin typeface="Century Gothic"/>
                        </a:rPr>
                        <a:t>Moderate</a:t>
                      </a:r>
                      <a:endParaRPr lang="en-US" dirty="0"/>
                    </a:p>
                  </a:txBody>
                  <a:tcPr/>
                </a:tc>
                <a:tc>
                  <a:txBody>
                    <a:bodyPr/>
                    <a:lstStyle/>
                    <a:p>
                      <a:pPr lvl="0" algn="l">
                        <a:buNone/>
                      </a:pPr>
                      <a:r>
                        <a:rPr lang="en-US" sz="1800" b="0" i="0" u="none" strike="noStrike" noProof="0" dirty="0">
                          <a:solidFill>
                            <a:srgbClr val="000000"/>
                          </a:solidFill>
                          <a:latin typeface="Century Gothic"/>
                        </a:rPr>
                        <a:t>          Moderate</a:t>
                      </a:r>
                      <a:endParaRPr lang="en-US" dirty="0"/>
                    </a:p>
                  </a:txBody>
                  <a:tcPr/>
                </a:tc>
                <a:tc>
                  <a:txBody>
                    <a:bodyPr/>
                    <a:lstStyle/>
                    <a:p>
                      <a:r>
                        <a:rPr lang="en-US" dirty="0"/>
                        <a:t>Microphone</a:t>
                      </a:r>
                      <a:endParaRPr lang="en-US" dirty="0"/>
                    </a:p>
                  </a:txBody>
                  <a:tcPr/>
                </a:tc>
              </a:tr>
              <a:tr h="783166">
                <a:tc>
                  <a:txBody>
                    <a:bodyPr/>
                    <a:lstStyle/>
                    <a:p>
                      <a:r>
                        <a:rPr lang="en-US" dirty="0"/>
                        <a:t>Fingerprint</a:t>
                      </a:r>
                      <a:endParaRPr lang="en-US" dirty="0"/>
                    </a:p>
                  </a:txBody>
                  <a:tcPr/>
                </a:tc>
                <a:tc>
                  <a:txBody>
                    <a:bodyPr/>
                    <a:lstStyle/>
                    <a:p>
                      <a:r>
                        <a:rPr lang="en-US" dirty="0"/>
                        <a:t>High</a:t>
                      </a:r>
                      <a:endParaRPr lang="en-US" dirty="0"/>
                    </a:p>
                  </a:txBody>
                  <a:tcPr/>
                </a:tc>
                <a:tc>
                  <a:txBody>
                    <a:bodyPr/>
                    <a:lstStyle/>
                    <a:p>
                      <a:pPr lvl="0" algn="l">
                        <a:buNone/>
                      </a:pPr>
                      <a:r>
                        <a:rPr lang="en-US" sz="1800" b="0" i="0" u="none" strike="noStrike" noProof="0" dirty="0">
                          <a:solidFill>
                            <a:srgbClr val="000000"/>
                          </a:solidFill>
                          <a:latin typeface="Century Gothic"/>
                        </a:rPr>
                        <a:t>          Moderate</a:t>
                      </a:r>
                      <a:endParaRPr lang="en-US" dirty="0"/>
                    </a:p>
                  </a:txBody>
                  <a:tcPr/>
                </a:tc>
                <a:tc>
                  <a:txBody>
                    <a:bodyPr/>
                    <a:lstStyle/>
                    <a:p>
                      <a:r>
                        <a:rPr lang="en-US" dirty="0"/>
                        <a:t>Scanner</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Objectives</a:t>
            </a:r>
            <a:endParaRPr lang="en-US" dirty="0"/>
          </a:p>
        </p:txBody>
      </p:sp>
      <p:sp>
        <p:nvSpPr>
          <p:cNvPr id="3" name="Content Placeholder 2"/>
          <p:cNvSpPr>
            <a:spLocks noGrp="1"/>
          </p:cNvSpPr>
          <p:nvPr>
            <p:ph idx="1"/>
          </p:nvPr>
        </p:nvSpPr>
        <p:spPr>
          <a:xfrm>
            <a:off x="1212463" y="2186557"/>
            <a:ext cx="10392791" cy="4552109"/>
          </a:xfrm>
        </p:spPr>
        <p:txBody>
          <a:bodyPr vert="horz" lIns="91440" tIns="45720" rIns="91440" bIns="45720" rtlCol="0" anchor="t">
            <a:noAutofit/>
          </a:bodyPr>
          <a:lstStyle/>
          <a:p>
            <a:pPr marL="0" indent="0">
              <a:buNone/>
            </a:pPr>
            <a:r>
              <a:rPr lang="en-US" sz="2000" dirty="0"/>
              <a:t>Our primary goal is to help the lecturers, improve and organize the process of track and manage student attendance and absenteeism.</a:t>
            </a:r>
            <a:endParaRPr lang="en-US" sz="2000" dirty="0"/>
          </a:p>
          <a:p>
            <a:pPr marL="0" indent="0">
              <a:buNone/>
            </a:pPr>
            <a:endParaRPr lang="en-US" sz="2000" dirty="0"/>
          </a:p>
          <a:p>
            <a:pPr lvl="1">
              <a:buFont typeface="Wingdings" panose="05000000000000000000" pitchFamily="2" charset="2"/>
              <a:buChar char="§"/>
            </a:pPr>
            <a:r>
              <a:rPr lang="en-US" sz="2000" dirty="0"/>
              <a:t>Provides a valuable attendance service for both teachers and students.</a:t>
            </a:r>
            <a:endParaRPr lang="en-US" sz="2000" dirty="0"/>
          </a:p>
          <a:p>
            <a:pPr lvl="1">
              <a:buFont typeface="Wingdings" panose="05000000000000000000" pitchFamily="2" charset="2"/>
              <a:buChar char="§"/>
            </a:pPr>
            <a:r>
              <a:rPr lang="en-US" sz="2000" dirty="0"/>
              <a:t>Reduce manual process errors by provide automated and a reliable attendance system uses face recognition technology.</a:t>
            </a:r>
            <a:endParaRPr lang="en-US" sz="2000" dirty="0"/>
          </a:p>
          <a:p>
            <a:pPr lvl="1">
              <a:buFont typeface="Wingdings" panose="05000000000000000000" pitchFamily="2" charset="2"/>
              <a:buChar char="§"/>
            </a:pPr>
            <a:r>
              <a:rPr lang="en-US" sz="2000" dirty="0"/>
              <a:t>Increase privacy and security which student cannot presenting himself or his friend while they are not.</a:t>
            </a:r>
            <a:endParaRPr lang="en-US" sz="2000" dirty="0"/>
          </a:p>
          <a:p>
            <a:pPr lvl="1">
              <a:buFont typeface="Wingdings" panose="05000000000000000000" pitchFamily="2" charset="2"/>
              <a:buChar char="§"/>
            </a:pPr>
            <a:r>
              <a:rPr lang="en-US" sz="2000" dirty="0"/>
              <a:t>Produce monthly reports for lecturers.</a:t>
            </a:r>
            <a:endParaRPr lang="en-US" sz="2000" dirty="0"/>
          </a:p>
          <a:p>
            <a:pPr lvl="1">
              <a:buFont typeface="Wingdings" panose="05000000000000000000" pitchFamily="2" charset="2"/>
              <a:buChar char="§"/>
            </a:pPr>
            <a:r>
              <a:rPr lang="en-US" sz="2000" dirty="0"/>
              <a:t>Flexibility, Lecturer's capability of editing attendance records.</a:t>
            </a:r>
            <a:endParaRPr lang="en-US" sz="2000" dirty="0"/>
          </a:p>
          <a:p>
            <a:pPr lvl="1">
              <a:buFont typeface="Wingdings" panose="05000000000000000000" pitchFamily="2" charset="2"/>
              <a:buChar char="§"/>
            </a:pPr>
            <a:r>
              <a:rPr lang="en-US" sz="2000" dirty="0"/>
              <a:t>Calculating absenteeism percentage and send reminder messages to students.</a:t>
            </a:r>
            <a:endParaRPr lang="en-US" sz="2000" dirty="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Approach</a:t>
            </a:r>
            <a:endParaRPr lang="en-US" dirty="0"/>
          </a:p>
        </p:txBody>
      </p:sp>
      <p:sp>
        <p:nvSpPr>
          <p:cNvPr id="5" name="Oval 4"/>
          <p:cNvSpPr/>
          <p:nvPr/>
        </p:nvSpPr>
        <p:spPr>
          <a:xfrm>
            <a:off x="592348" y="2590800"/>
            <a:ext cx="189206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a:t>
            </a:r>
            <a:endParaRPr lang="en-US" dirty="0"/>
          </a:p>
        </p:txBody>
      </p:sp>
      <p:sp>
        <p:nvSpPr>
          <p:cNvPr id="7" name="Rectangle 6"/>
          <p:cNvSpPr/>
          <p:nvPr/>
        </p:nvSpPr>
        <p:spPr>
          <a:xfrm>
            <a:off x="4057291" y="2590799"/>
            <a:ext cx="206458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Detection</a:t>
            </a:r>
            <a:endParaRPr lang="en-US" dirty="0"/>
          </a:p>
        </p:txBody>
      </p:sp>
      <p:sp>
        <p:nvSpPr>
          <p:cNvPr id="8" name="Rectangle 7"/>
          <p:cNvSpPr/>
          <p:nvPr/>
        </p:nvSpPr>
        <p:spPr>
          <a:xfrm>
            <a:off x="7809781" y="2590798"/>
            <a:ext cx="206458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US" dirty="0"/>
          </a:p>
        </p:txBody>
      </p:sp>
      <p:sp>
        <p:nvSpPr>
          <p:cNvPr id="9" name="Rectangle 8"/>
          <p:cNvSpPr/>
          <p:nvPr/>
        </p:nvSpPr>
        <p:spPr>
          <a:xfrm>
            <a:off x="6659594" y="4991818"/>
            <a:ext cx="206458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Database</a:t>
            </a:r>
            <a:endParaRPr lang="en-US" dirty="0"/>
          </a:p>
        </p:txBody>
      </p:sp>
      <p:sp>
        <p:nvSpPr>
          <p:cNvPr id="10" name="Rectangle 9"/>
          <p:cNvSpPr/>
          <p:nvPr/>
        </p:nvSpPr>
        <p:spPr>
          <a:xfrm>
            <a:off x="9578197" y="4991817"/>
            <a:ext cx="206458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Verification</a:t>
            </a:r>
            <a:endParaRPr lang="en-US" dirty="0"/>
          </a:p>
        </p:txBody>
      </p:sp>
      <p:sp>
        <p:nvSpPr>
          <p:cNvPr id="12" name="Arrow: Right 11"/>
          <p:cNvSpPr/>
          <p:nvPr/>
        </p:nvSpPr>
        <p:spPr>
          <a:xfrm>
            <a:off x="2688192" y="2805684"/>
            <a:ext cx="10790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6411927" y="2805683"/>
            <a:ext cx="10790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rot="-5400000">
            <a:off x="7705890" y="4013382"/>
            <a:ext cx="10790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Bent 15"/>
          <p:cNvSpPr/>
          <p:nvPr/>
        </p:nvSpPr>
        <p:spPr>
          <a:xfrm rot="5340000">
            <a:off x="9850422" y="3389981"/>
            <a:ext cx="1532683"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Face Detection &amp; Recognition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n-US" sz="2400" dirty="0"/>
              <a:t>Security.</a:t>
            </a:r>
            <a:endParaRPr lang="en-US" sz="2400" dirty="0"/>
          </a:p>
          <a:p>
            <a:pPr>
              <a:buFont typeface="Wingdings" panose="05000000000000000000" pitchFamily="2" charset="2"/>
              <a:buChar char="Ø"/>
            </a:pPr>
            <a:r>
              <a:rPr lang="en-US" sz="2400" dirty="0"/>
              <a:t>Searching for Lost peoples.</a:t>
            </a:r>
            <a:endParaRPr lang="en-US" sz="2400" dirty="0"/>
          </a:p>
          <a:p>
            <a:pPr>
              <a:buFont typeface="Wingdings" panose="05000000000000000000" pitchFamily="2" charset="2"/>
              <a:buChar char="Ø"/>
            </a:pPr>
            <a:r>
              <a:rPr lang="en-US" sz="2400" dirty="0"/>
              <a:t>Online Games.</a:t>
            </a:r>
            <a:endParaRPr lang="en-US" sz="2400" dirty="0"/>
          </a:p>
          <a:p>
            <a:pPr>
              <a:buFont typeface="Wingdings" panose="05000000000000000000" pitchFamily="2" charset="2"/>
              <a:buChar char="Ø"/>
            </a:pPr>
            <a:r>
              <a:rPr lang="en-US" sz="2400" dirty="0"/>
              <a:t>Taking student or employee attendance.</a:t>
            </a:r>
            <a:endParaRPr lang="en-US" sz="2400" dirty="0"/>
          </a:p>
          <a:p>
            <a:pPr>
              <a:buFont typeface="Wingdings" panose="05000000000000000000" pitchFamily="2" charset="2"/>
              <a:buChar char="Ø"/>
            </a:pPr>
            <a:r>
              <a:rPr lang="en-US" sz="2400"/>
              <a:t>Managing Crowd.</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endParaRPr lang="en-US" dirty="0"/>
          </a:p>
        </p:txBody>
      </p:sp>
      <p:sp>
        <p:nvSpPr>
          <p:cNvPr id="3" name="Content Placeholder 2"/>
          <p:cNvSpPr>
            <a:spLocks noGrp="1"/>
          </p:cNvSpPr>
          <p:nvPr>
            <p:ph idx="1"/>
          </p:nvPr>
        </p:nvSpPr>
        <p:spPr>
          <a:xfrm>
            <a:off x="1269973" y="3020444"/>
            <a:ext cx="9990224" cy="2826828"/>
          </a:xfrm>
        </p:spPr>
        <p:txBody>
          <a:bodyPr vert="horz" lIns="91440" tIns="45720" rIns="91440" bIns="45720" rtlCol="0" anchor="t">
            <a:normAutofit/>
          </a:bodyPr>
          <a:lstStyle/>
          <a:p>
            <a:pPr>
              <a:buFont typeface="Wingdings" panose="05000000000000000000" pitchFamily="2" charset="2"/>
              <a:buChar char="v"/>
            </a:pPr>
            <a:r>
              <a:rPr lang="en-US" sz="2400" b="1" u="sng" dirty="0"/>
              <a:t>Pros</a:t>
            </a:r>
            <a:endParaRPr lang="en-US"/>
          </a:p>
          <a:p>
            <a:pPr>
              <a:buFont typeface="Wingdings" panose="05000000000000000000" pitchFamily="2" charset="2"/>
              <a:buChar char="Ø"/>
            </a:pPr>
            <a:r>
              <a:rPr lang="en-US" sz="2400" dirty="0"/>
              <a:t>Multiple Face Detection.</a:t>
            </a:r>
            <a:endParaRPr lang="en-US" sz="2400" dirty="0"/>
          </a:p>
          <a:p>
            <a:pPr>
              <a:buFont typeface="Wingdings" panose="05000000000000000000" pitchFamily="2" charset="2"/>
              <a:buChar char="Ø"/>
            </a:pPr>
            <a:r>
              <a:rPr lang="en-US" sz="2400" dirty="0"/>
              <a:t>The system stores the faces that are detected and automatically marks attendance.</a:t>
            </a:r>
            <a:endParaRPr lang="en-US" sz="2400" dirty="0"/>
          </a:p>
          <a:p>
            <a:pPr>
              <a:buFont typeface="Wingdings" panose="05000000000000000000" pitchFamily="2" charset="2"/>
              <a:buChar char="Ø"/>
            </a:pPr>
            <a:r>
              <a:rPr lang="en-US" sz="2400" dirty="0"/>
              <a:t>Ease of use.</a:t>
            </a:r>
            <a:endParaRPr lang="en-US" sz="2400" dirty="0"/>
          </a:p>
          <a:p>
            <a:pPr>
              <a:buFont typeface="Wingdings" panose="05000000000000000000" pitchFamily="2" charset="2"/>
              <a:buChar char="Ø"/>
            </a:pPr>
            <a:r>
              <a:rPr lang="en-US" sz="2400" dirty="0"/>
              <a:t>Provide authorized access.</a:t>
            </a:r>
            <a:endParaRPr lang="en-US" sz="2400" dirty="0"/>
          </a:p>
          <a:p>
            <a:pPr>
              <a:buFont typeface="Wingdings" panose="05000000000000000000"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Continue..</a:t>
            </a:r>
            <a:endParaRPr lang="en-US"/>
          </a:p>
        </p:txBody>
      </p:sp>
      <p:sp>
        <p:nvSpPr>
          <p:cNvPr id="5" name="Content Placeholder 2"/>
          <p:cNvSpPr txBox="1"/>
          <p:nvPr/>
        </p:nvSpPr>
        <p:spPr>
          <a:xfrm>
            <a:off x="1307354" y="2870919"/>
            <a:ext cx="10090866" cy="321501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2400" b="1" u="sng" dirty="0"/>
              <a:t>Cons</a:t>
            </a:r>
            <a:endParaRPr lang="en-US" sz="2400" b="1" u="sng" dirty="0"/>
          </a:p>
          <a:p>
            <a:pPr>
              <a:buFont typeface="Wingdings" panose="05000000000000000000" pitchFamily="2" charset="2"/>
              <a:buChar char="Ø"/>
            </a:pPr>
            <a:r>
              <a:rPr lang="en-US" sz="2400" dirty="0"/>
              <a:t>The accuracy of the system is not 100%.</a:t>
            </a:r>
            <a:endParaRPr lang="en-US" sz="2400" dirty="0"/>
          </a:p>
          <a:p>
            <a:pPr>
              <a:buFont typeface="Wingdings" panose="05000000000000000000" pitchFamily="2" charset="2"/>
              <a:buChar char="Ø"/>
            </a:pPr>
            <a:r>
              <a:rPr lang="en-US" sz="2400" dirty="0"/>
              <a:t>Face detection and loading training data processes is slow.</a:t>
            </a:r>
            <a:endParaRPr lang="en-US" sz="2400" dirty="0"/>
          </a:p>
          <a:p>
            <a:pPr>
              <a:buFont typeface="Wingdings" panose="05000000000000000000" pitchFamily="2" charset="2"/>
              <a:buChar char="Ø"/>
            </a:pPr>
            <a:r>
              <a:rPr lang="en-US" sz="2400" dirty="0"/>
              <a:t>The instructor and training set manager still have to do some work manually.</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0</TotalTime>
  <Words>3789</Words>
  <Application>WPS Presentation</Application>
  <PresentationFormat>Widescreen</PresentationFormat>
  <Paragraphs>141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3</vt:lpstr>
      <vt:lpstr>Symbol</vt:lpstr>
      <vt:lpstr>Arial</vt:lpstr>
      <vt:lpstr>Courier New</vt:lpstr>
      <vt:lpstr>Century Gothic</vt:lpstr>
      <vt:lpstr>Microsoft YaHei</vt:lpstr>
      <vt:lpstr>Arial Unicode MS</vt:lpstr>
      <vt:lpstr>Calibri</vt:lpstr>
      <vt:lpstr>Century Gothic</vt:lpstr>
      <vt:lpstr>Ion Boardroom</vt:lpstr>
      <vt:lpstr>Face Detection Attendance System</vt:lpstr>
      <vt:lpstr>Abstract</vt:lpstr>
      <vt:lpstr>Problem Definition</vt:lpstr>
      <vt:lpstr>COMPARISON AMONG VARIOUS BIOMETRIC TECHNOLOGIES</vt:lpstr>
      <vt:lpstr>Problem Objectives</vt:lpstr>
      <vt:lpstr>Problem-Solving Approach</vt:lpstr>
      <vt:lpstr>Use of Face Detection &amp; Recognition</vt:lpstr>
      <vt:lpstr>Pros and Cons</vt:lpstr>
      <vt:lpstr>Continue..</vt:lpstr>
      <vt:lpstr>Functional expectation</vt:lpstr>
      <vt:lpstr>Required Tools</vt:lpstr>
      <vt:lpstr>Continue..</vt:lpstr>
      <vt:lpstr>Face Detection &amp; Recognition methods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Sourav Patel</cp:lastModifiedBy>
  <cp:revision>645</cp:revision>
  <dcterms:created xsi:type="dcterms:W3CDTF">2015-09-22T16:57:00Z</dcterms:created>
  <dcterms:modified xsi:type="dcterms:W3CDTF">2021-03-02T16:11:49Z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